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62" r:id="rId4"/>
    <p:sldId id="258" r:id="rId5"/>
    <p:sldId id="263" r:id="rId6"/>
    <p:sldId id="791" r:id="rId7"/>
    <p:sldId id="792" r:id="rId8"/>
    <p:sldId id="800" r:id="rId9"/>
    <p:sldId id="705" r:id="rId10"/>
    <p:sldId id="801" r:id="rId11"/>
    <p:sldId id="827" r:id="rId12"/>
    <p:sldId id="803" r:id="rId13"/>
    <p:sldId id="804" r:id="rId14"/>
    <p:sldId id="823" r:id="rId15"/>
    <p:sldId id="805" r:id="rId16"/>
    <p:sldId id="270" r:id="rId17"/>
    <p:sldId id="706" r:id="rId18"/>
    <p:sldId id="709" r:id="rId19"/>
    <p:sldId id="798" r:id="rId20"/>
    <p:sldId id="711" r:id="rId21"/>
    <p:sldId id="714" r:id="rId22"/>
    <p:sldId id="826" r:id="rId23"/>
    <p:sldId id="719" r:id="rId24"/>
    <p:sldId id="820" r:id="rId25"/>
    <p:sldId id="722" r:id="rId26"/>
    <p:sldId id="807" r:id="rId27"/>
    <p:sldId id="808" r:id="rId28"/>
    <p:sldId id="809" r:id="rId29"/>
    <p:sldId id="810" r:id="rId30"/>
    <p:sldId id="811" r:id="rId31"/>
    <p:sldId id="812" r:id="rId32"/>
    <p:sldId id="824" r:id="rId33"/>
    <p:sldId id="828" r:id="rId34"/>
    <p:sldId id="813" r:id="rId35"/>
    <p:sldId id="786" r:id="rId36"/>
    <p:sldId id="733" r:id="rId37"/>
    <p:sldId id="794" r:id="rId38"/>
    <p:sldId id="782" r:id="rId39"/>
    <p:sldId id="816" r:id="rId40"/>
    <p:sldId id="825" r:id="rId41"/>
    <p:sldId id="814" r:id="rId42"/>
    <p:sldId id="789" r:id="rId43"/>
    <p:sldId id="815" r:id="rId44"/>
    <p:sldId id="776" r:id="rId45"/>
    <p:sldId id="744" r:id="rId46"/>
    <p:sldId id="746" r:id="rId47"/>
    <p:sldId id="747" r:id="rId48"/>
    <p:sldId id="748" r:id="rId4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AEB"/>
    <a:srgbClr val="FACDAC"/>
    <a:srgbClr val="9E480E"/>
    <a:srgbClr val="70AD47"/>
    <a:srgbClr val="FFC000"/>
    <a:srgbClr val="ED7D31"/>
    <a:srgbClr val="A5A5A5"/>
    <a:srgbClr val="DE6E49"/>
    <a:srgbClr val="F5F5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79070" autoAdjust="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4C178-5725-4D45-93B5-572B4713CC18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B8B72BC-5DE5-42D9-A46A-A85F8B077AF8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gm:t>
    </dgm:pt>
    <dgm:pt modelId="{F704A008-22DB-4D84-8E68-5F20BB5528AB}" type="sibTrans" cxnId="{41B5287A-DDDD-42DA-A8CB-AEE207580648}">
      <dgm:prSet custT="1"/>
      <dgm:spPr/>
      <dgm:t>
        <a:bodyPr/>
        <a:lstStyle/>
        <a:p>
          <a:pPr latinLnBrk="1"/>
          <a:r>
            <a:rPr lang="ko-KR" altLang="en-US" sz="18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gm:t>
    </dgm:pt>
    <dgm:pt modelId="{EA250974-818C-4252-BE07-7F798E75F068}" type="parTrans" cxnId="{41B5287A-DDDD-42DA-A8CB-AEE207580648}">
      <dgm:prSet/>
      <dgm:spPr/>
      <dgm:t>
        <a:bodyPr/>
        <a:lstStyle/>
        <a:p>
          <a:pPr latinLnBrk="1"/>
          <a:endParaRPr lang="ko-KR" altLang="en-US" sz="1800"/>
        </a:p>
      </dgm:t>
    </dgm:pt>
    <dgm:pt modelId="{4D4914D6-D576-4C9D-B851-12D10AB3069C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gm:t>
    </dgm:pt>
    <dgm:pt modelId="{1A497C9F-5D3F-4028-887E-BE2EC92FBAB2}" type="sibTrans" cxnId="{4C81EF57-9E12-4B59-BA87-CE1E328A1620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gm:t>
    </dgm:pt>
    <dgm:pt modelId="{D1CA02E8-1F85-46B1-A6A8-5CD2EB9A1941}" type="parTrans" cxnId="{4C81EF57-9E12-4B59-BA87-CE1E328A1620}">
      <dgm:prSet/>
      <dgm:spPr/>
      <dgm:t>
        <a:bodyPr/>
        <a:lstStyle/>
        <a:p>
          <a:pPr latinLnBrk="1"/>
          <a:endParaRPr lang="ko-KR" altLang="en-US" sz="1800"/>
        </a:p>
      </dgm:t>
    </dgm:pt>
    <dgm:pt modelId="{AC15639D-9095-4CAF-A76A-DD1C37CC2A52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gm:t>
    </dgm:pt>
    <dgm:pt modelId="{7A7B2511-AE3E-474F-B667-52E4A9B337BB}" type="sibTrans" cxnId="{F642DEF1-DDE5-48AA-A83B-2381D6E34D67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gm:t>
    </dgm:pt>
    <dgm:pt modelId="{A914802F-2860-410F-8F78-EE5A5DE1EB1F}" type="parTrans" cxnId="{F642DEF1-DDE5-48AA-A83B-2381D6E34D67}">
      <dgm:prSet/>
      <dgm:spPr/>
      <dgm:t>
        <a:bodyPr/>
        <a:lstStyle/>
        <a:p>
          <a:pPr latinLnBrk="1"/>
          <a:endParaRPr lang="ko-KR" altLang="en-US" sz="1800"/>
        </a:p>
      </dgm:t>
    </dgm:pt>
    <dgm:pt modelId="{4B361BD2-B603-4F4B-98D7-F5FD97B76DC2}" type="pres">
      <dgm:prSet presAssocID="{4DE4C178-5725-4D45-93B5-572B4713CC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3AF657-EBAB-44D7-876A-0631A581B5D9}" type="pres">
      <dgm:prSet presAssocID="{6B8B72BC-5DE5-42D9-A46A-A85F8B077AF8}" presName="composite" presStyleCnt="0"/>
      <dgm:spPr/>
    </dgm:pt>
    <dgm:pt modelId="{88B58553-8F84-40D2-BBC2-D6DDED512671}" type="pres">
      <dgm:prSet presAssocID="{6B8B72BC-5DE5-42D9-A46A-A85F8B077AF8}" presName="Parent1" presStyleLbl="node1" presStyleIdx="0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C4E0F62C-109D-4C9E-879D-95537F7B8E18}" type="pres">
      <dgm:prSet presAssocID="{6B8B72BC-5DE5-42D9-A46A-A85F8B077A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C7F3A6-D2F9-4D1D-9843-5E4C67B7249C}" type="pres">
      <dgm:prSet presAssocID="{6B8B72BC-5DE5-42D9-A46A-A85F8B077AF8}" presName="BalanceSpacing" presStyleCnt="0"/>
      <dgm:spPr/>
    </dgm:pt>
    <dgm:pt modelId="{BF182CAA-3EAF-4452-B3F1-DB7D5CE16351}" type="pres">
      <dgm:prSet presAssocID="{6B8B72BC-5DE5-42D9-A46A-A85F8B077AF8}" presName="BalanceSpacing1" presStyleCnt="0"/>
      <dgm:spPr/>
    </dgm:pt>
    <dgm:pt modelId="{3A495E92-8346-4807-AA9C-ED1716C7F41B}" type="pres">
      <dgm:prSet presAssocID="{F704A008-22DB-4D84-8E68-5F20BB5528AB}" presName="Accent1Text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0C1AD6E-B834-42E3-8C7E-2AE5694EC412}" type="pres">
      <dgm:prSet presAssocID="{F704A008-22DB-4D84-8E68-5F20BB5528AB}" presName="spaceBetweenRectangles" presStyleCnt="0"/>
      <dgm:spPr/>
    </dgm:pt>
    <dgm:pt modelId="{8E241F66-6F03-48D9-BB76-1133BA09AB6C}" type="pres">
      <dgm:prSet presAssocID="{4D4914D6-D576-4C9D-B851-12D10AB3069C}" presName="composite" presStyleCnt="0"/>
      <dgm:spPr/>
    </dgm:pt>
    <dgm:pt modelId="{95E19839-9FBE-4F3A-B9A1-7834A8D53E77}" type="pres">
      <dgm:prSet presAssocID="{4D4914D6-D576-4C9D-B851-12D10AB3069C}" presName="Parent1" presStyleLbl="node1" presStyleIdx="2" presStyleCnt="6" custLinFactX="-7344" custLinFactNeighborX="-100000" custLinFactNeighborY="728">
        <dgm:presLayoutVars>
          <dgm:chMax val="1"/>
          <dgm:chPref val="1"/>
          <dgm:bulletEnabled val="1"/>
        </dgm:presLayoutVars>
      </dgm:prSet>
      <dgm:spPr>
        <a:xfrm rot="5400000">
          <a:off x="2079624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8E01B5A-5BD2-4321-AB62-A18A76E2F3BF}" type="pres">
      <dgm:prSet presAssocID="{4D4914D6-D576-4C9D-B851-12D10AB3069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5843F6-A9EF-442B-BAC6-E8D60735C883}" type="pres">
      <dgm:prSet presAssocID="{4D4914D6-D576-4C9D-B851-12D10AB3069C}" presName="BalanceSpacing" presStyleCnt="0"/>
      <dgm:spPr/>
    </dgm:pt>
    <dgm:pt modelId="{FC232BA3-E758-4A15-90A0-A8AAA57FDBAD}" type="pres">
      <dgm:prSet presAssocID="{4D4914D6-D576-4C9D-B851-12D10AB3069C}" presName="BalanceSpacing1" presStyleCnt="0"/>
      <dgm:spPr/>
    </dgm:pt>
    <dgm:pt modelId="{0FF0106D-0A2D-4F9E-BE49-9A7FC1FAA5EB}" type="pres">
      <dgm:prSet presAssocID="{1A497C9F-5D3F-4028-887E-BE2EC92FBAB2}" presName="Accent1Text" presStyleLbl="node1" presStyleIdx="3" presStyleCnt="6"/>
      <dgm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D6E04AAD-6323-4041-85FB-E2BFB318081E}" type="pres">
      <dgm:prSet presAssocID="{1A497C9F-5D3F-4028-887E-BE2EC92FBAB2}" presName="spaceBetweenRectangles" presStyleCnt="0"/>
      <dgm:spPr/>
    </dgm:pt>
    <dgm:pt modelId="{84C926F1-8009-4C89-8D7C-8AFF0BB10547}" type="pres">
      <dgm:prSet presAssocID="{AC15639D-9095-4CAF-A76A-DD1C37CC2A52}" presName="composite" presStyleCnt="0"/>
      <dgm:spPr/>
    </dgm:pt>
    <dgm:pt modelId="{09FBC673-BFC0-433C-A624-5240ED82C07A}" type="pres">
      <dgm:prSet presAssocID="{AC15639D-9095-4CAF-A76A-DD1C37CC2A52}" presName="Parent1" presStyleLbl="node1" presStyleIdx="4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01DD67D1-64B7-4997-B778-083B6B71FB12}" type="pres">
      <dgm:prSet presAssocID="{AC15639D-9095-4CAF-A76A-DD1C37CC2A52}" presName="Childtext1" presStyleLbl="revTx" presStyleIdx="2" presStyleCnt="3" custLinFactNeighborX="-1477">
        <dgm:presLayoutVars>
          <dgm:chMax val="0"/>
          <dgm:chPref val="0"/>
          <dgm:bulletEnabled val="1"/>
        </dgm:presLayoutVars>
      </dgm:prSet>
      <dgm:spPr/>
    </dgm:pt>
    <dgm:pt modelId="{C633878E-E770-4E8F-9A68-2D6CFA83F38B}" type="pres">
      <dgm:prSet presAssocID="{AC15639D-9095-4CAF-A76A-DD1C37CC2A52}" presName="BalanceSpacing" presStyleCnt="0"/>
      <dgm:spPr/>
    </dgm:pt>
    <dgm:pt modelId="{9FCD6543-B1C7-437D-A526-4A5DA3D23B30}" type="pres">
      <dgm:prSet presAssocID="{AC15639D-9095-4CAF-A76A-DD1C37CC2A52}" presName="BalanceSpacing1" presStyleCnt="0"/>
      <dgm:spPr/>
    </dgm:pt>
    <dgm:pt modelId="{61F8417A-4CFB-4F9C-B047-E48E28F47067}" type="pres">
      <dgm:prSet presAssocID="{7A7B2511-AE3E-474F-B667-52E4A9B337BB}" presName="Accent1Text" presStyleLbl="node1" presStyleIdx="5" presStyleCnt="6"/>
      <dgm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8E477332-CC9B-4832-BA1D-9220B99512C2}" type="presOf" srcId="{F704A008-22DB-4D84-8E68-5F20BB5528AB}" destId="{3A495E92-8346-4807-AA9C-ED1716C7F41B}" srcOrd="0" destOrd="0" presId="urn:microsoft.com/office/officeart/2008/layout/AlternatingHexagons"/>
    <dgm:cxn modelId="{47F2B98F-0751-4ED2-9989-D0B49B75E6FB}" type="presOf" srcId="{7A7B2511-AE3E-474F-B667-52E4A9B337BB}" destId="{61F8417A-4CFB-4F9C-B047-E48E28F47067}" srcOrd="0" destOrd="0" presId="urn:microsoft.com/office/officeart/2008/layout/AlternatingHexagons"/>
    <dgm:cxn modelId="{D36290A9-3415-43E9-8C94-56C0232ACACE}" type="presOf" srcId="{4DE4C178-5725-4D45-93B5-572B4713CC18}" destId="{4B361BD2-B603-4F4B-98D7-F5FD97B76DC2}" srcOrd="0" destOrd="0" presId="urn:microsoft.com/office/officeart/2008/layout/AlternatingHexagons"/>
    <dgm:cxn modelId="{A73B5FDE-ED63-4C1E-9DDC-C74D2EFBCC36}" type="presOf" srcId="{1A497C9F-5D3F-4028-887E-BE2EC92FBAB2}" destId="{0FF0106D-0A2D-4F9E-BE49-9A7FC1FAA5EB}" srcOrd="0" destOrd="0" presId="urn:microsoft.com/office/officeart/2008/layout/AlternatingHexagons"/>
    <dgm:cxn modelId="{F812B4B5-AD96-4955-B2A1-32E9FF095D27}" type="presOf" srcId="{AC15639D-9095-4CAF-A76A-DD1C37CC2A52}" destId="{09FBC673-BFC0-433C-A624-5240ED82C07A}" srcOrd="0" destOrd="0" presId="urn:microsoft.com/office/officeart/2008/layout/AlternatingHexagons"/>
    <dgm:cxn modelId="{A3FB8DAC-0674-454F-8023-8F75EF446862}" type="presOf" srcId="{4D4914D6-D576-4C9D-B851-12D10AB3069C}" destId="{95E19839-9FBE-4F3A-B9A1-7834A8D53E77}" srcOrd="0" destOrd="0" presId="urn:microsoft.com/office/officeart/2008/layout/AlternatingHexagons"/>
    <dgm:cxn modelId="{F4E7E37F-8596-4F49-A0E9-7798A953BFD3}" type="presOf" srcId="{6B8B72BC-5DE5-42D9-A46A-A85F8B077AF8}" destId="{88B58553-8F84-40D2-BBC2-D6DDED512671}" srcOrd="0" destOrd="0" presId="urn:microsoft.com/office/officeart/2008/layout/AlternatingHexagons"/>
    <dgm:cxn modelId="{F642DEF1-DDE5-48AA-A83B-2381D6E34D67}" srcId="{4DE4C178-5725-4D45-93B5-572B4713CC18}" destId="{AC15639D-9095-4CAF-A76A-DD1C37CC2A52}" srcOrd="2" destOrd="0" parTransId="{A914802F-2860-410F-8F78-EE5A5DE1EB1F}" sibTransId="{7A7B2511-AE3E-474F-B667-52E4A9B337BB}"/>
    <dgm:cxn modelId="{41B5287A-DDDD-42DA-A8CB-AEE207580648}" srcId="{4DE4C178-5725-4D45-93B5-572B4713CC18}" destId="{6B8B72BC-5DE5-42D9-A46A-A85F8B077AF8}" srcOrd="0" destOrd="0" parTransId="{EA250974-818C-4252-BE07-7F798E75F068}" sibTransId="{F704A008-22DB-4D84-8E68-5F20BB5528AB}"/>
    <dgm:cxn modelId="{4C81EF57-9E12-4B59-BA87-CE1E328A1620}" srcId="{4DE4C178-5725-4D45-93B5-572B4713CC18}" destId="{4D4914D6-D576-4C9D-B851-12D10AB3069C}" srcOrd="1" destOrd="0" parTransId="{D1CA02E8-1F85-46B1-A6A8-5CD2EB9A1941}" sibTransId="{1A497C9F-5D3F-4028-887E-BE2EC92FBAB2}"/>
    <dgm:cxn modelId="{89F5DC7C-36F4-4BDF-8D40-CD16D9670D4F}" type="presParOf" srcId="{4B361BD2-B603-4F4B-98D7-F5FD97B76DC2}" destId="{003AF657-EBAB-44D7-876A-0631A581B5D9}" srcOrd="0" destOrd="0" presId="urn:microsoft.com/office/officeart/2008/layout/AlternatingHexagons"/>
    <dgm:cxn modelId="{8FBBBED1-82A0-4E28-8CD0-022D04FB142E}" type="presParOf" srcId="{003AF657-EBAB-44D7-876A-0631A581B5D9}" destId="{88B58553-8F84-40D2-BBC2-D6DDED512671}" srcOrd="0" destOrd="0" presId="urn:microsoft.com/office/officeart/2008/layout/AlternatingHexagons"/>
    <dgm:cxn modelId="{A6EE406C-2946-47DE-B3EF-0BA8F2484F42}" type="presParOf" srcId="{003AF657-EBAB-44D7-876A-0631A581B5D9}" destId="{C4E0F62C-109D-4C9E-879D-95537F7B8E18}" srcOrd="1" destOrd="0" presId="urn:microsoft.com/office/officeart/2008/layout/AlternatingHexagons"/>
    <dgm:cxn modelId="{EAE4C814-0BE9-4589-A1F8-0E676661F6F4}" type="presParOf" srcId="{003AF657-EBAB-44D7-876A-0631A581B5D9}" destId="{B3C7F3A6-D2F9-4D1D-9843-5E4C67B7249C}" srcOrd="2" destOrd="0" presId="urn:microsoft.com/office/officeart/2008/layout/AlternatingHexagons"/>
    <dgm:cxn modelId="{FE1C2166-175C-4F10-B117-18EA7C782119}" type="presParOf" srcId="{003AF657-EBAB-44D7-876A-0631A581B5D9}" destId="{BF182CAA-3EAF-4452-B3F1-DB7D5CE16351}" srcOrd="3" destOrd="0" presId="urn:microsoft.com/office/officeart/2008/layout/AlternatingHexagons"/>
    <dgm:cxn modelId="{F617D9B6-171F-462A-A2A6-A82F9A129948}" type="presParOf" srcId="{003AF657-EBAB-44D7-876A-0631A581B5D9}" destId="{3A495E92-8346-4807-AA9C-ED1716C7F41B}" srcOrd="4" destOrd="0" presId="urn:microsoft.com/office/officeart/2008/layout/AlternatingHexagons"/>
    <dgm:cxn modelId="{70859BCC-BD01-41C1-AC60-84B4EA543CF5}" type="presParOf" srcId="{4B361BD2-B603-4F4B-98D7-F5FD97B76DC2}" destId="{80C1AD6E-B834-42E3-8C7E-2AE5694EC412}" srcOrd="1" destOrd="0" presId="urn:microsoft.com/office/officeart/2008/layout/AlternatingHexagons"/>
    <dgm:cxn modelId="{0602339E-0970-492E-A6FE-5026C4C46443}" type="presParOf" srcId="{4B361BD2-B603-4F4B-98D7-F5FD97B76DC2}" destId="{8E241F66-6F03-48D9-BB76-1133BA09AB6C}" srcOrd="2" destOrd="0" presId="urn:microsoft.com/office/officeart/2008/layout/AlternatingHexagons"/>
    <dgm:cxn modelId="{843826AA-B56E-48E2-B6FE-D36C9FC44B7F}" type="presParOf" srcId="{8E241F66-6F03-48D9-BB76-1133BA09AB6C}" destId="{95E19839-9FBE-4F3A-B9A1-7834A8D53E77}" srcOrd="0" destOrd="0" presId="urn:microsoft.com/office/officeart/2008/layout/AlternatingHexagons"/>
    <dgm:cxn modelId="{0E180EB3-5B4A-4CB9-9551-12F5B8DE81DC}" type="presParOf" srcId="{8E241F66-6F03-48D9-BB76-1133BA09AB6C}" destId="{98E01B5A-5BD2-4321-AB62-A18A76E2F3BF}" srcOrd="1" destOrd="0" presId="urn:microsoft.com/office/officeart/2008/layout/AlternatingHexagons"/>
    <dgm:cxn modelId="{069AADBD-C8B0-4EE9-8442-EAB1BBC4EEE7}" type="presParOf" srcId="{8E241F66-6F03-48D9-BB76-1133BA09AB6C}" destId="{495843F6-A9EF-442B-BAC6-E8D60735C883}" srcOrd="2" destOrd="0" presId="urn:microsoft.com/office/officeart/2008/layout/AlternatingHexagons"/>
    <dgm:cxn modelId="{BA63F415-3F46-4261-AD8C-9BF62507CAD0}" type="presParOf" srcId="{8E241F66-6F03-48D9-BB76-1133BA09AB6C}" destId="{FC232BA3-E758-4A15-90A0-A8AAA57FDBAD}" srcOrd="3" destOrd="0" presId="urn:microsoft.com/office/officeart/2008/layout/AlternatingHexagons"/>
    <dgm:cxn modelId="{CA582567-8DF0-4F15-BDFB-EBF702CDA2BB}" type="presParOf" srcId="{8E241F66-6F03-48D9-BB76-1133BA09AB6C}" destId="{0FF0106D-0A2D-4F9E-BE49-9A7FC1FAA5EB}" srcOrd="4" destOrd="0" presId="urn:microsoft.com/office/officeart/2008/layout/AlternatingHexagons"/>
    <dgm:cxn modelId="{9B1E27FF-D655-44AB-8C2A-08F5475A9506}" type="presParOf" srcId="{4B361BD2-B603-4F4B-98D7-F5FD97B76DC2}" destId="{D6E04AAD-6323-4041-85FB-E2BFB318081E}" srcOrd="3" destOrd="0" presId="urn:microsoft.com/office/officeart/2008/layout/AlternatingHexagons"/>
    <dgm:cxn modelId="{EE4AA2C3-D2D8-451D-A082-9AE430D7A4DA}" type="presParOf" srcId="{4B361BD2-B603-4F4B-98D7-F5FD97B76DC2}" destId="{84C926F1-8009-4C89-8D7C-8AFF0BB10547}" srcOrd="4" destOrd="0" presId="urn:microsoft.com/office/officeart/2008/layout/AlternatingHexagons"/>
    <dgm:cxn modelId="{3774B666-D512-4676-A5E5-FDE3C33FC01D}" type="presParOf" srcId="{84C926F1-8009-4C89-8D7C-8AFF0BB10547}" destId="{09FBC673-BFC0-433C-A624-5240ED82C07A}" srcOrd="0" destOrd="0" presId="urn:microsoft.com/office/officeart/2008/layout/AlternatingHexagons"/>
    <dgm:cxn modelId="{45BCF14D-3CD0-43E9-82C6-EC8857E054EB}" type="presParOf" srcId="{84C926F1-8009-4C89-8D7C-8AFF0BB10547}" destId="{01DD67D1-64B7-4997-B778-083B6B71FB12}" srcOrd="1" destOrd="0" presId="urn:microsoft.com/office/officeart/2008/layout/AlternatingHexagons"/>
    <dgm:cxn modelId="{9FA983C9-D57D-4262-A40A-B1DD9C78931B}" type="presParOf" srcId="{84C926F1-8009-4C89-8D7C-8AFF0BB10547}" destId="{C633878E-E770-4E8F-9A68-2D6CFA83F38B}" srcOrd="2" destOrd="0" presId="urn:microsoft.com/office/officeart/2008/layout/AlternatingHexagons"/>
    <dgm:cxn modelId="{3897439B-9484-4552-A2AE-BBCC70B3D544}" type="presParOf" srcId="{84C926F1-8009-4C89-8D7C-8AFF0BB10547}" destId="{9FCD6543-B1C7-437D-A526-4A5DA3D23B30}" srcOrd="3" destOrd="0" presId="urn:microsoft.com/office/officeart/2008/layout/AlternatingHexagons"/>
    <dgm:cxn modelId="{5E46F8D1-4F39-4912-A88C-6B894D61C9A4}" type="presParOf" srcId="{84C926F1-8009-4C89-8D7C-8AFF0BB10547}" destId="{61F8417A-4CFB-4F9C-B047-E48E28F470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8553-8F84-40D2-BBC2-D6DDED512671}">
      <dsp:nvSpPr>
        <dsp:cNvPr id="0" name=""/>
        <dsp:cNvSpPr/>
      </dsp:nvSpPr>
      <dsp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sp:txBody>
      <dsp:txXfrm rot="-5400000">
        <a:off x="3176620" y="254400"/>
        <a:ext cx="977329" cy="1123366"/>
      </dsp:txXfrm>
    </dsp:sp>
    <dsp:sp modelId="{C4E0F62C-109D-4C9E-879D-95537F7B8E18}">
      <dsp:nvSpPr>
        <dsp:cNvPr id="0" name=""/>
        <dsp:cNvSpPr/>
      </dsp:nvSpPr>
      <dsp:spPr>
        <a:xfrm>
          <a:off x="4418295" y="326479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95E92-8346-4807-AA9C-ED1716C7F41B}">
      <dsp:nvSpPr>
        <dsp:cNvPr id="0" name=""/>
        <dsp:cNvSpPr/>
      </dsp:nvSpPr>
      <dsp:spPr>
        <a:xfrm rot="5400000">
          <a:off x="1315843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sp:txBody>
      <dsp:txXfrm rot="-5400000">
        <a:off x="1643183" y="254400"/>
        <a:ext cx="977329" cy="1123366"/>
      </dsp:txXfrm>
    </dsp:sp>
    <dsp:sp modelId="{95E19839-9FBE-4F3A-B9A1-7834A8D53E77}">
      <dsp:nvSpPr>
        <dsp:cNvPr id="0" name=""/>
        <dsp:cNvSpPr/>
      </dsp:nvSpPr>
      <dsp:spPr>
        <a:xfrm rot="5400000">
          <a:off x="555501" y="150328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sp:txBody>
      <dsp:txXfrm rot="-5400000">
        <a:off x="882841" y="1651531"/>
        <a:ext cx="977329" cy="1123366"/>
      </dsp:txXfrm>
    </dsp:sp>
    <dsp:sp modelId="{98E01B5A-5BD2-4321-AB62-A18A76E2F3BF}">
      <dsp:nvSpPr>
        <dsp:cNvPr id="0" name=""/>
        <dsp:cNvSpPr/>
      </dsp:nvSpPr>
      <dsp:spPr>
        <a:xfrm>
          <a:off x="364380" y="1711730"/>
          <a:ext cx="1762571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0106D-0A2D-4F9E-BE49-9A7FC1FAA5EB}">
      <dsp:nvSpPr>
        <dsp:cNvPr id="0" name=""/>
        <dsp:cNvSpPr/>
      </dsp:nvSpPr>
      <dsp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sp:txBody>
      <dsp:txXfrm rot="-5400000">
        <a:off x="3940401" y="1639650"/>
        <a:ext cx="977329" cy="1123366"/>
      </dsp:txXfrm>
    </dsp:sp>
    <dsp:sp modelId="{09FBC673-BFC0-433C-A624-5240ED82C07A}">
      <dsp:nvSpPr>
        <dsp:cNvPr id="0" name=""/>
        <dsp:cNvSpPr/>
      </dsp:nvSpPr>
      <dsp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sp:txBody>
      <dsp:txXfrm rot="-5400000">
        <a:off x="3176620" y="3024901"/>
        <a:ext cx="977329" cy="1123366"/>
      </dsp:txXfrm>
    </dsp:sp>
    <dsp:sp modelId="{01DD67D1-64B7-4997-B778-083B6B71FB12}">
      <dsp:nvSpPr>
        <dsp:cNvPr id="0" name=""/>
        <dsp:cNvSpPr/>
      </dsp:nvSpPr>
      <dsp:spPr>
        <a:xfrm>
          <a:off x="4391394" y="3096980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8417A-4CFB-4F9C-B047-E48E28F47067}">
      <dsp:nvSpPr>
        <dsp:cNvPr id="0" name=""/>
        <dsp:cNvSpPr/>
      </dsp:nvSpPr>
      <dsp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sp:txBody>
      <dsp:txXfrm rot="-5400000">
        <a:off x="1643183" y="3024901"/>
        <a:ext cx="977329" cy="112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CB806E5E-57FD-4294-AED9-6D1864D5EBCE}" type="datetimeFigureOut">
              <a:rPr lang="ko-KR" altLang="en-US" smtClean="0"/>
              <a:pPr/>
              <a:t>2023-04-05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7FEEFE4-72AE-46FE-BEDE-8400F586599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9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z.chosun.com/international/international_general/2022/04/21/YE2RI2GJNZH75MB2HQIII2X3I4/?utm_source=naver&amp;utm_medium=original&amp;utm_campaign=biz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kbs.co.kr/news/view.do?ncd=5353140&amp;ref=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0825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uturechosun.com/archives/63319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4587.html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오늘 이 시간에는 지역기후변화 과학정보를 이해하고 우리가 기후변화에 어떻게 대응할 수 있는지에 대해 알아보도록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72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그렇다면</a:t>
            </a:r>
            <a:r>
              <a:rPr lang="en-US" altLang="ko-KR" dirty="0"/>
              <a:t>, </a:t>
            </a:r>
            <a:r>
              <a:rPr lang="ko-KR" altLang="en-US" dirty="0"/>
              <a:t>우리나라의 연평균 기온은 어떻게 변화했을까요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12.1℃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13.7℃</a:t>
            </a:r>
            <a:r>
              <a:rPr lang="ko-KR" altLang="en-US" dirty="0"/>
              <a:t>으로 두 기간 동안에 </a:t>
            </a:r>
            <a:r>
              <a:rPr lang="en-US" altLang="ko-KR" dirty="0"/>
              <a:t>+1.6℃ </a:t>
            </a:r>
            <a:r>
              <a:rPr lang="ko-KR" altLang="en-US" dirty="0"/>
              <a:t>상승했음을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84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우리나라의 강수량은 증가하며</a:t>
            </a:r>
            <a:r>
              <a:rPr lang="en-US" altLang="ko-KR" dirty="0"/>
              <a:t>, </a:t>
            </a:r>
            <a:r>
              <a:rPr lang="ko-KR" altLang="en-US" dirty="0" err="1"/>
              <a:t>강수일수는</a:t>
            </a:r>
            <a:r>
              <a:rPr lang="ko-KR" altLang="en-US" dirty="0"/>
              <a:t> 감소 추세를 보이고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강수량</a:t>
            </a:r>
            <a:r>
              <a:rPr lang="en-US" altLang="ko-KR" dirty="0"/>
              <a:t>)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+17.1mm</a:t>
            </a:r>
            <a:r>
              <a:rPr lang="ko-KR" altLang="en-US" dirty="0"/>
              <a:t>로 증가 추세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대비 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년에 </a:t>
            </a:r>
            <a:r>
              <a:rPr lang="en-US" altLang="ko-KR" baseline="0" dirty="0"/>
              <a:t>135.4mm </a:t>
            </a:r>
            <a:r>
              <a:rPr lang="ko-KR" altLang="en-US" baseline="0" dirty="0"/>
              <a:t>증가</a:t>
            </a:r>
            <a:endParaRPr lang="en-US" altLang="ko-KR" baseline="0" dirty="0"/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강수일수</a:t>
            </a:r>
            <a:r>
              <a:rPr lang="en-US" altLang="ko-KR" dirty="0"/>
              <a:t>) 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-2.73</a:t>
            </a:r>
            <a:r>
              <a:rPr lang="ko-KR" altLang="en-US" dirty="0"/>
              <a:t>일로 감소 추세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년에 </a:t>
            </a:r>
            <a:r>
              <a:rPr lang="en-US" altLang="ko-KR" dirty="0"/>
              <a:t>21.2</a:t>
            </a:r>
            <a:r>
              <a:rPr lang="ko-KR" altLang="en-US" dirty="0"/>
              <a:t>일 감소</a:t>
            </a: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/>
              <a:t>※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1912~1940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지난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1981~2010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1991~2020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2011~2020</a:t>
            </a:r>
            <a:r>
              <a:rPr lang="ko-KR" altLang="en-US" baseline="0" dirty="0"/>
              <a:t>년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77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한반도에서는 이상기후가 잦게 발생되었는데요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2021</a:t>
            </a:r>
            <a:r>
              <a:rPr lang="ko-KR" altLang="en-US" dirty="0"/>
              <a:t>년 강원도 폭설</a:t>
            </a:r>
            <a:r>
              <a:rPr lang="en-US" altLang="ko-KR" dirty="0"/>
              <a:t>, </a:t>
            </a:r>
            <a:r>
              <a:rPr lang="ko-KR" altLang="en-US" dirty="0"/>
              <a:t>늦서리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태풍의 영향을 받았으며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2019</a:t>
            </a:r>
            <a:r>
              <a:rPr lang="ko-KR" altLang="en-US" dirty="0"/>
              <a:t>년 우리나라는 무려 </a:t>
            </a:r>
            <a:r>
              <a:rPr lang="en-US" altLang="ko-KR" dirty="0"/>
              <a:t>7</a:t>
            </a:r>
            <a:r>
              <a:rPr lang="ko-KR" altLang="en-US" dirty="0"/>
              <a:t>개의 태풍의 영향권에 들었고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7~8</a:t>
            </a:r>
            <a:r>
              <a:rPr lang="ko-KR" altLang="en-US" dirty="0"/>
              <a:t>월에는 전국적인 폭염</a:t>
            </a:r>
            <a:r>
              <a:rPr lang="en-US" altLang="ko-KR" dirty="0"/>
              <a:t>(</a:t>
            </a:r>
            <a:r>
              <a:rPr lang="ko-KR" altLang="en-US" dirty="0"/>
              <a:t>광주 </a:t>
            </a:r>
            <a:r>
              <a:rPr lang="en-US" altLang="ko-KR" dirty="0"/>
              <a:t>36</a:t>
            </a:r>
            <a:r>
              <a:rPr lang="ko-KR" altLang="en-US" dirty="0"/>
              <a:t>일간 폭염</a:t>
            </a:r>
            <a:r>
              <a:rPr lang="en-US" altLang="ko-KR" dirty="0"/>
              <a:t>, </a:t>
            </a:r>
            <a:r>
              <a:rPr lang="ko-KR" altLang="en-US" dirty="0"/>
              <a:t>홍천 일 최고 기온 </a:t>
            </a:r>
            <a:r>
              <a:rPr lang="en-US" altLang="ko-KR" dirty="0"/>
              <a:t>41</a:t>
            </a:r>
            <a:r>
              <a:rPr lang="ko-KR" altLang="en-US" dirty="0"/>
              <a:t>도</a:t>
            </a:r>
            <a:r>
              <a:rPr lang="en-US" altLang="ko-KR" dirty="0"/>
              <a:t>)</a:t>
            </a:r>
            <a:r>
              <a:rPr lang="ko-KR" altLang="en-US" dirty="0"/>
              <a:t>을 보였으며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이상고온</a:t>
            </a:r>
            <a:r>
              <a:rPr lang="en-US" altLang="ko-KR" dirty="0"/>
              <a:t>(</a:t>
            </a:r>
            <a:r>
              <a:rPr lang="ko-KR" altLang="en-US" dirty="0"/>
              <a:t>전국 월평균기온 최고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), 2016</a:t>
            </a:r>
            <a:r>
              <a:rPr lang="ko-KR" altLang="en-US" dirty="0"/>
              <a:t>년 서울 열대야일수 </a:t>
            </a:r>
            <a:r>
              <a:rPr lang="en-US" altLang="ko-KR" dirty="0"/>
              <a:t>32</a:t>
            </a:r>
            <a:r>
              <a:rPr lang="ko-KR" altLang="en-US" dirty="0"/>
              <a:t>일을 기록하기도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05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장기기후변화</a:t>
            </a:r>
            <a:r>
              <a:rPr lang="en-US" altLang="ko-KR" dirty="0"/>
              <a:t>(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봄과 여름 시작일은 각각 </a:t>
            </a:r>
            <a:r>
              <a:rPr lang="en-US" altLang="ko-KR" dirty="0"/>
              <a:t>17</a:t>
            </a:r>
            <a:r>
              <a:rPr lang="ko-KR" altLang="en-US" dirty="0"/>
              <a:t>일</a:t>
            </a:r>
            <a:r>
              <a:rPr lang="en-US" altLang="ko-KR" dirty="0"/>
              <a:t>, 11</a:t>
            </a:r>
            <a:r>
              <a:rPr lang="ko-KR" altLang="en-US" dirty="0"/>
              <a:t>일 </a:t>
            </a:r>
            <a:r>
              <a:rPr lang="ko-KR" altLang="en-US" dirty="0" err="1"/>
              <a:t>빨라짐</a:t>
            </a:r>
            <a:endParaRPr lang="en-US" altLang="ko-KR" dirty="0"/>
          </a:p>
          <a:p>
            <a:r>
              <a:rPr lang="ko-KR" altLang="en-US" dirty="0"/>
              <a:t>가을과 겨울 시작일은 각각 </a:t>
            </a:r>
            <a:r>
              <a:rPr lang="en-US" altLang="ko-KR" dirty="0"/>
              <a:t>9</a:t>
            </a:r>
            <a:r>
              <a:rPr lang="ko-KR" altLang="en-US" dirty="0"/>
              <a:t>일</a:t>
            </a:r>
            <a:r>
              <a:rPr lang="en-US" altLang="ko-KR" dirty="0"/>
              <a:t>, 5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r>
              <a:rPr lang="ko-KR" altLang="en-US" dirty="0"/>
              <a:t>여름은 </a:t>
            </a:r>
            <a:r>
              <a:rPr lang="en-US" altLang="ko-KR" dirty="0"/>
              <a:t>20</a:t>
            </a:r>
            <a:r>
              <a:rPr lang="ko-KR" altLang="en-US" dirty="0"/>
              <a:t>일 길어지고</a:t>
            </a:r>
            <a:r>
              <a:rPr lang="en-US" altLang="ko-KR" baseline="0" dirty="0"/>
              <a:t> </a:t>
            </a:r>
            <a:r>
              <a:rPr lang="ko-KR" altLang="en-US" baseline="0" dirty="0"/>
              <a:t>겨울은 </a:t>
            </a:r>
            <a:r>
              <a:rPr lang="en-US" altLang="ko-KR" baseline="0" dirty="0"/>
              <a:t>22</a:t>
            </a:r>
            <a:r>
              <a:rPr lang="ko-KR" altLang="en-US" baseline="0" dirty="0"/>
              <a:t>일 짧아지며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봄과 가을은 큰 변화가 없음</a:t>
            </a:r>
            <a:endParaRPr lang="en-US" altLang="ko-KR" baseline="0" dirty="0"/>
          </a:p>
          <a:p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여름은 </a:t>
            </a:r>
            <a:r>
              <a:rPr lang="en-US" altLang="ko-KR" baseline="0" dirty="0"/>
              <a:t>118</a:t>
            </a:r>
            <a:r>
              <a:rPr lang="ko-KR" altLang="en-US" baseline="0" dirty="0"/>
              <a:t>일로 약 </a:t>
            </a:r>
            <a:r>
              <a:rPr lang="en-US" altLang="ko-KR" baseline="0" dirty="0"/>
              <a:t>4</a:t>
            </a:r>
            <a:r>
              <a:rPr lang="ko-KR" altLang="en-US" baseline="0" dirty="0"/>
              <a:t>개월간 지속되는 가장 긴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가을은 </a:t>
            </a:r>
            <a:r>
              <a:rPr lang="en-US" altLang="ko-KR" baseline="0" dirty="0"/>
              <a:t>69</a:t>
            </a:r>
            <a:r>
              <a:rPr lang="ko-KR" altLang="en-US" baseline="0" dirty="0"/>
              <a:t>일로 가장 짧은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년간 가장 긴 계절은 겨울</a:t>
            </a:r>
            <a:r>
              <a:rPr lang="en-US" altLang="ko-KR" baseline="0" dirty="0"/>
              <a:t>(109</a:t>
            </a:r>
            <a:r>
              <a:rPr lang="ko-KR" altLang="en-US" baseline="0" dirty="0"/>
              <a:t>일</a:t>
            </a:r>
            <a:r>
              <a:rPr lang="en-US" altLang="ko-KR" baseline="0" dirty="0"/>
              <a:t>)</a:t>
            </a:r>
            <a:r>
              <a:rPr lang="ko-KR" altLang="en-US" baseline="0" dirty="0"/>
              <a:t>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endParaRPr lang="en-US" altLang="ko-KR" baseline="0" dirty="0"/>
          </a:p>
          <a:p>
            <a:pPr marL="0" indent="0">
              <a:buFontTx/>
              <a:buNone/>
            </a:pPr>
            <a:r>
              <a:rPr lang="ko-KR" altLang="en-US" dirty="0"/>
              <a:t>최근 기후변화</a:t>
            </a:r>
            <a:r>
              <a:rPr lang="en-US" altLang="ko-KR" dirty="0"/>
              <a:t>(</a:t>
            </a:r>
            <a:r>
              <a:rPr lang="ko-KR" altLang="en-US" dirty="0"/>
              <a:t>지난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 시작일은 각각 </a:t>
            </a:r>
            <a:r>
              <a:rPr lang="en-US" altLang="ko-KR" dirty="0"/>
              <a:t>6</a:t>
            </a:r>
            <a:r>
              <a:rPr lang="ko-KR" altLang="en-US" dirty="0"/>
              <a:t>일</a:t>
            </a:r>
            <a:r>
              <a:rPr lang="en-US" altLang="ko-KR" dirty="0"/>
              <a:t>, 2</a:t>
            </a:r>
            <a:r>
              <a:rPr lang="ko-KR" altLang="en-US" dirty="0"/>
              <a:t>일 빨라지고 가을 시작일은 </a:t>
            </a:r>
            <a:r>
              <a:rPr lang="en-US" altLang="ko-KR" dirty="0"/>
              <a:t>2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여름은 </a:t>
            </a:r>
            <a:r>
              <a:rPr lang="en-US" altLang="ko-KR" dirty="0"/>
              <a:t>4</a:t>
            </a:r>
            <a:r>
              <a:rPr lang="ko-KR" altLang="en-US" dirty="0"/>
              <a:t>일 길어지고</a:t>
            </a:r>
            <a:r>
              <a:rPr lang="en-US" altLang="ko-KR" dirty="0"/>
              <a:t>, </a:t>
            </a:r>
            <a:r>
              <a:rPr lang="ko-KR" altLang="en-US" dirty="0"/>
              <a:t>그 외 계절은 다소 짧아짐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10</a:t>
            </a:r>
            <a:r>
              <a:rPr lang="ko-KR" altLang="en-US" dirty="0"/>
              <a:t>년은 여름은 </a:t>
            </a:r>
            <a:r>
              <a:rPr lang="en-US" altLang="ko-KR" dirty="0"/>
              <a:t>9</a:t>
            </a:r>
            <a:r>
              <a:rPr lang="ko-KR" altLang="en-US" dirty="0"/>
              <a:t>일 </a:t>
            </a:r>
            <a:r>
              <a:rPr lang="ko-KR" altLang="en-US" dirty="0" err="1"/>
              <a:t>길어짐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aseline="0" dirty="0"/>
              <a:t> * </a:t>
            </a:r>
            <a:r>
              <a:rPr lang="ko-KR" altLang="en-US" baseline="0" dirty="0"/>
              <a:t>여름이 길어짐에 따라 봄과 가을은 각각 </a:t>
            </a:r>
            <a:r>
              <a:rPr lang="en-US" altLang="ko-KR" baseline="0" dirty="0"/>
              <a:t>4</a:t>
            </a:r>
            <a:r>
              <a:rPr lang="ko-KR" altLang="en-US" baseline="0" dirty="0"/>
              <a:t>일</a:t>
            </a:r>
            <a:r>
              <a:rPr lang="en-US" altLang="ko-KR" baseline="0" dirty="0"/>
              <a:t>, 5</a:t>
            </a:r>
            <a:r>
              <a:rPr lang="ko-KR" altLang="en-US" baseline="0" dirty="0"/>
              <a:t>일 짧아짐</a:t>
            </a:r>
            <a:endParaRPr lang="ko-KR" altLang="en-US" dirty="0"/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/>
              <a:t>※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1912~1940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지난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1981~2010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1991~2020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2011~2020</a:t>
            </a:r>
            <a:r>
              <a:rPr lang="ko-KR" altLang="en-US" baseline="0" dirty="0"/>
              <a:t>년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9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34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1" dirty="0"/>
              <a:t>전세계 이상기후 발생 분포도</a:t>
            </a:r>
            <a:r>
              <a:rPr lang="en-US" altLang="ko-KR" b="1" dirty="0"/>
              <a:t>(2021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전 세계 곳곳에는 기상 재해로 막대한 인명 및 재산 피해가 있습니다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지난</a:t>
            </a:r>
            <a:r>
              <a:rPr lang="en-US" altLang="ko-KR" b="0" dirty="0"/>
              <a:t>, 2021</a:t>
            </a:r>
            <a:r>
              <a:rPr lang="ko-KR" altLang="en-US" b="0" dirty="0"/>
              <a:t>년에도 가뭄</a:t>
            </a:r>
            <a:r>
              <a:rPr lang="en-US" altLang="ko-KR" b="0" dirty="0"/>
              <a:t>, </a:t>
            </a:r>
            <a:r>
              <a:rPr lang="ko-KR" altLang="en-US" b="0" dirty="0"/>
              <a:t>홍수</a:t>
            </a:r>
            <a:r>
              <a:rPr lang="en-US" altLang="ko-KR" b="0" dirty="0"/>
              <a:t>, </a:t>
            </a:r>
            <a:r>
              <a:rPr lang="ko-KR" altLang="en-US" b="0" dirty="0"/>
              <a:t>폭설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등으로 인해 피해가 막대했습니다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기상청 기후정보포털</a:t>
            </a:r>
            <a:r>
              <a:rPr lang="en-US" altLang="ko-KR" b="0" baseline="0" dirty="0"/>
              <a:t>(http://www.climate.go.kr) </a:t>
            </a:r>
            <a:r>
              <a:rPr lang="ko-KR" altLang="en-US" b="0" baseline="0" dirty="0"/>
              <a:t>홈페이지에는 매년 이상기후 발생 분포도를 포함한 이상기후 보고서를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게재하고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1" baseline="0" dirty="0"/>
          </a:p>
          <a:p>
            <a:pPr defTabSz="925220">
              <a:spcBef>
                <a:spcPct val="0"/>
              </a:spcBef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이미지 출처</a:t>
            </a:r>
            <a:r>
              <a:rPr lang="en-US" altLang="ko-KR" b="1" dirty="0"/>
              <a:t>] </a:t>
            </a:r>
            <a:r>
              <a:rPr lang="en-US" altLang="ko-KR" b="1" dirty="0">
                <a:solidFill>
                  <a:srgbClr val="FF0000"/>
                </a:solidFill>
              </a:rPr>
              <a:t> 2021</a:t>
            </a:r>
            <a:r>
              <a:rPr lang="ko-KR" altLang="en-US" b="1" dirty="0">
                <a:solidFill>
                  <a:srgbClr val="FF0000"/>
                </a:solidFill>
              </a:rPr>
              <a:t>년 이상기후 보고서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기상청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62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전지구 평균기온이 산업혁명 이후 </a:t>
            </a:r>
            <a:r>
              <a:rPr lang="en-US" altLang="ko-KR" dirty="0"/>
              <a:t>1</a:t>
            </a:r>
            <a:r>
              <a:rPr lang="ko-KR" altLang="en-US" dirty="0"/>
              <a:t>도 정도 밖에 오르지 않았는데</a:t>
            </a:r>
            <a:r>
              <a:rPr lang="en-US" altLang="ko-KR" dirty="0"/>
              <a:t> </a:t>
            </a:r>
            <a:r>
              <a:rPr lang="ko-KR" altLang="en-US" dirty="0"/>
              <a:t>이상기후와 재해는 크게 늘어났습니다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육지에서는 더운 낮과 밤이 증가하고 그에 따라 폭염 빈도와 지속기간이 증가하며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호우의 빈도와 강도</a:t>
            </a:r>
            <a:r>
              <a:rPr lang="en-US" altLang="ko-KR" dirty="0"/>
              <a:t>, </a:t>
            </a:r>
            <a:r>
              <a:rPr lang="ko-KR" altLang="en-US" dirty="0"/>
              <a:t>양도 증가할 가능성이 매우 높다고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02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전 지구 및 지역 규모에서 대기의 화학적 조성과 물리적 특성에 관하여 관측</a:t>
            </a:r>
            <a:r>
              <a:rPr lang="en-US" altLang="ko-KR" b="0" dirty="0"/>
              <a:t>·</a:t>
            </a:r>
            <a:r>
              <a:rPr lang="ko-KR" altLang="en-US" b="0" dirty="0"/>
              <a:t>분석하여 기후변화</a:t>
            </a:r>
            <a:r>
              <a:rPr lang="ko-KR" altLang="en-US" b="0" baseline="0" dirty="0"/>
              <a:t> 과학정보를 제공하기 위해</a:t>
            </a:r>
            <a:r>
              <a:rPr lang="en-US" altLang="ko-KR" b="0" baseline="0" dirty="0"/>
              <a:t>,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1989</a:t>
            </a:r>
            <a:r>
              <a:rPr lang="ko-KR" altLang="en-US" b="0" baseline="0" dirty="0"/>
              <a:t>년 세계기상기구</a:t>
            </a:r>
            <a:r>
              <a:rPr lang="en-US" altLang="ko-KR" b="0" baseline="0" dirty="0"/>
              <a:t>(WMO)</a:t>
            </a:r>
            <a:r>
              <a:rPr lang="ko-KR" altLang="en-US" b="0" baseline="0" dirty="0"/>
              <a:t>의 전 지구 오존관측시스템과 배경대기오염 관측망을 통합하여 설립한 국제관측 프로그램을 </a:t>
            </a:r>
            <a:r>
              <a:rPr lang="en-US" altLang="ko-KR" b="0" baseline="0" dirty="0"/>
              <a:t>GAW</a:t>
            </a:r>
            <a:r>
              <a:rPr lang="ko-KR" altLang="en-US" b="0" baseline="0" dirty="0"/>
              <a:t>라고 합니다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WMO </a:t>
            </a:r>
            <a:r>
              <a:rPr lang="ko-KR" altLang="en-US" b="0" baseline="0" dirty="0"/>
              <a:t>회원국 중 </a:t>
            </a:r>
            <a:r>
              <a:rPr lang="en-US" altLang="ko-KR" b="0" baseline="0" dirty="0"/>
              <a:t>100</a:t>
            </a:r>
            <a:r>
              <a:rPr lang="ko-KR" altLang="en-US" b="0" baseline="0" dirty="0"/>
              <a:t>개 이상의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국가가 참여 중이며</a:t>
            </a:r>
            <a:r>
              <a:rPr lang="en-US" altLang="ko-KR" b="0" baseline="0" dirty="0"/>
              <a:t>, 800</a:t>
            </a:r>
            <a:r>
              <a:rPr lang="ko-KR" altLang="en-US" b="0" baseline="0" dirty="0"/>
              <a:t>여 개의 기후변화감시소가 운영 중입니다</a:t>
            </a:r>
            <a:r>
              <a:rPr lang="en-US" altLang="ko-KR" b="0" baseline="0" dirty="0"/>
              <a:t>. 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 요소별로 세계자료센터를 설립하여 자료를 공유하고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관측소는 지역급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지역적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와 지구급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전지구적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로 나눌 수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기여급은 다른 기관 소속의 관측소로써 관측 값을 </a:t>
            </a:r>
            <a:r>
              <a:rPr lang="en-US" altLang="ko-KR" b="0" baseline="0" dirty="0"/>
              <a:t>WMO/GAW</a:t>
            </a:r>
            <a:r>
              <a:rPr lang="ko-KR" altLang="en-US" b="0" baseline="0" dirty="0"/>
              <a:t>와 공유하는 관측소 입니다</a:t>
            </a:r>
            <a:r>
              <a:rPr lang="en-US" altLang="ko-KR" b="0" baseline="0" dirty="0"/>
              <a:t>.</a:t>
            </a:r>
            <a:endParaRPr lang="en-US" altLang="ko-KR" b="0" dirty="0"/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일본</a:t>
            </a:r>
            <a:r>
              <a:rPr lang="en-US" altLang="ko-KR" b="0" dirty="0"/>
              <a:t>, </a:t>
            </a:r>
            <a:r>
              <a:rPr lang="ko-KR" altLang="en-US" b="0" dirty="0"/>
              <a:t>중국</a:t>
            </a:r>
            <a:r>
              <a:rPr lang="en-US" altLang="ko-KR" b="0" dirty="0"/>
              <a:t>, </a:t>
            </a:r>
            <a:r>
              <a:rPr lang="ko-KR" altLang="en-US" b="0" dirty="0"/>
              <a:t>미국은 지구급 관측소를 보유하고 있으나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우리나라는 지역급 관측소만 보유하고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※ </a:t>
            </a:r>
            <a:r>
              <a:rPr lang="ko-KR" altLang="en-US" b="0" baseline="0" dirty="0"/>
              <a:t>지역급관측소의 환경조건</a:t>
            </a:r>
            <a:r>
              <a:rPr lang="en-US" altLang="ko-KR" b="0" baseline="0" dirty="0"/>
              <a:t>: </a:t>
            </a:r>
            <a:r>
              <a:rPr lang="ko-KR" altLang="en-US" b="0" baseline="0" dirty="0"/>
              <a:t>거주 지역 바깥의 전원환경에 위치하여야 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중요한 오염원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발전소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도시 등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은 </a:t>
            </a:r>
            <a:r>
              <a:rPr lang="en-US" altLang="ko-KR" b="0" baseline="0" dirty="0"/>
              <a:t>40~60km</a:t>
            </a:r>
            <a:r>
              <a:rPr lang="ko-KR" altLang="en-US" b="0" baseline="0" dirty="0"/>
              <a:t>보다 멀리 떨어져 있어야 함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   </a:t>
            </a:r>
            <a:r>
              <a:rPr lang="ko-KR" altLang="en-US" b="0" baseline="0" dirty="0"/>
              <a:t>측정을 방해하는 주택난방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도로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교통 등 국지적 오염원을 배제하고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평균지역 상태 파악을 위해 고도 </a:t>
            </a:r>
            <a:r>
              <a:rPr lang="en-US" altLang="ko-KR" b="0" baseline="0" dirty="0"/>
              <a:t>1000m </a:t>
            </a:r>
            <a:r>
              <a:rPr lang="ko-KR" altLang="en-US" b="0" baseline="0" dirty="0"/>
              <a:t>이내에 위치하여야 함</a:t>
            </a:r>
            <a:r>
              <a:rPr lang="en-US" altLang="ko-KR" b="0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80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기상청은 기후변화감시의 일환으로 세계기상기구 지구대기감시 프로그램에 참여하고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지구대기감시 프로그램에는 온실가스</a:t>
            </a:r>
            <a:r>
              <a:rPr lang="en-US" altLang="ko-KR" dirty="0"/>
              <a:t>, </a:t>
            </a:r>
            <a:r>
              <a:rPr lang="ko-KR" altLang="en-US" dirty="0"/>
              <a:t>에어로졸</a:t>
            </a:r>
            <a:r>
              <a:rPr lang="en-US" altLang="ko-KR" dirty="0"/>
              <a:t>, </a:t>
            </a:r>
            <a:r>
              <a:rPr lang="ko-KR" altLang="en-US" dirty="0"/>
              <a:t>반응가스</a:t>
            </a:r>
            <a:r>
              <a:rPr lang="en-US" altLang="ko-KR" dirty="0"/>
              <a:t>, </a:t>
            </a:r>
            <a:r>
              <a:rPr lang="ko-KR" altLang="en-US" dirty="0"/>
              <a:t>강수화학</a:t>
            </a:r>
            <a:r>
              <a:rPr lang="en-US" altLang="ko-KR" dirty="0"/>
              <a:t>, </a:t>
            </a:r>
            <a:r>
              <a:rPr lang="ko-KR" altLang="en-US" dirty="0"/>
              <a:t>성층권오존</a:t>
            </a:r>
            <a:r>
              <a:rPr lang="en-US" altLang="ko-KR" dirty="0"/>
              <a:t>/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대기복사</a:t>
            </a:r>
            <a:r>
              <a:rPr lang="ko-KR" altLang="en-US" baseline="0" dirty="0"/>
              <a:t> 등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 분야가 있는데</a:t>
            </a: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기상청은 </a:t>
            </a:r>
            <a:r>
              <a:rPr lang="en-US" altLang="ko-KR" dirty="0"/>
              <a:t>6</a:t>
            </a:r>
            <a:r>
              <a:rPr lang="ko-KR" altLang="en-US" dirty="0"/>
              <a:t>개 모든 분야에서 관측자료를 생산하고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온실가스 분야에서는 이산화탄소</a:t>
            </a:r>
            <a:r>
              <a:rPr lang="en-US" altLang="ko-KR" dirty="0"/>
              <a:t>, </a:t>
            </a:r>
            <a:r>
              <a:rPr lang="ko-KR" altLang="en-US" dirty="0" err="1"/>
              <a:t>메테인</a:t>
            </a:r>
            <a:r>
              <a:rPr lang="en-US" altLang="ko-KR" dirty="0"/>
              <a:t>, </a:t>
            </a:r>
            <a:r>
              <a:rPr lang="ko-KR" altLang="en-US" dirty="0"/>
              <a:t>아산화질소</a:t>
            </a:r>
            <a:r>
              <a:rPr lang="en-US" altLang="ko-KR" dirty="0"/>
              <a:t>, </a:t>
            </a:r>
            <a:r>
              <a:rPr lang="ko-KR" altLang="en-US" dirty="0"/>
              <a:t>염화불화탄소류</a:t>
            </a:r>
            <a:r>
              <a:rPr lang="en-US" altLang="ko-KR" dirty="0"/>
              <a:t>, </a:t>
            </a:r>
            <a:r>
              <a:rPr lang="ko-KR" altLang="en-US" dirty="0"/>
              <a:t>육불화황을 관측하고</a:t>
            </a:r>
            <a:r>
              <a:rPr lang="en-US" altLang="ko-KR" dirty="0"/>
              <a:t>, </a:t>
            </a:r>
          </a:p>
          <a:p>
            <a:pPr>
              <a:spcBef>
                <a:spcPct val="0"/>
              </a:spcBef>
            </a:pPr>
            <a:r>
              <a:rPr lang="ko-KR" altLang="en-US" dirty="0"/>
              <a:t>에어로졸 분야에서는 에어로졸의 물리적</a:t>
            </a:r>
            <a:r>
              <a:rPr lang="en-US" altLang="ko-KR" dirty="0"/>
              <a:t>/</a:t>
            </a:r>
            <a:r>
              <a:rPr lang="ko-KR" altLang="en-US" dirty="0"/>
              <a:t>광학적</a:t>
            </a:r>
            <a:r>
              <a:rPr lang="en-US" altLang="ko-KR" dirty="0"/>
              <a:t>/</a:t>
            </a:r>
            <a:r>
              <a:rPr lang="ko-KR" altLang="en-US" dirty="0"/>
              <a:t>화학적 특성을 측정하고 있습니다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 외에 성층권 오존 전량</a:t>
            </a:r>
            <a:r>
              <a:rPr lang="en-US" altLang="ko-KR" dirty="0"/>
              <a:t>, 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산성도</a:t>
            </a:r>
            <a:r>
              <a:rPr lang="en-US" altLang="ko-KR" baseline="0" dirty="0"/>
              <a:t> </a:t>
            </a:r>
            <a:r>
              <a:rPr lang="ko-KR" altLang="en-US" baseline="0" dirty="0"/>
              <a:t>등 총 </a:t>
            </a:r>
            <a:r>
              <a:rPr lang="en-US" altLang="ko-KR" baseline="0" dirty="0"/>
              <a:t>37</a:t>
            </a:r>
            <a:r>
              <a:rPr lang="ko-KR" altLang="en-US" baseline="0" dirty="0"/>
              <a:t>종을 관측하고 있습니다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68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강원도의 연도별 기온과 강수량이 어떻게 변화했는지 함께 알아볼까요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?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강원도의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2021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연평균기온은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11.7℃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로 평년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(10.8℃)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보다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0.9℃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높았으며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1973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이후 역대 두 번째로 높은 기온을 기록하였습니다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.(1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위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2019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11.8℃)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그래프를 보면 강원도의 평균기온 및 평균최고기온이 지속적으로 상승하고 있는 것을 볼 수 있습니다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연강수량은 연도에 따라 변화폭이 큰 것을 알 수 있습니다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55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목차는 다음과 같습니다</a:t>
            </a:r>
            <a:r>
              <a:rPr lang="en-US" altLang="ko-KR" b="0" dirty="0"/>
              <a:t>.</a:t>
            </a: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11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76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39" indent="-343939" algn="just">
              <a:tabLst>
                <a:tab pos="458585" algn="l"/>
              </a:tabLst>
            </a:pPr>
            <a:r>
              <a:rPr lang="ko-KR" altLang="ko-KR" kern="100" dirty="0">
                <a:cs typeface="Times New Roman"/>
              </a:rPr>
              <a:t>그럼 이와 같은 기후변화가 일어나는 원인은 무엇일까요</a:t>
            </a:r>
            <a:r>
              <a:rPr lang="en-US" altLang="ko-KR" kern="100" dirty="0">
                <a:cs typeface="Times New Roman"/>
              </a:rPr>
              <a:t>? </a:t>
            </a:r>
            <a:r>
              <a:rPr lang="ko-KR" altLang="ko-KR" kern="100" dirty="0">
                <a:cs typeface="Times New Roman"/>
              </a:rPr>
              <a:t>그 근본적인 이유는 무엇일까요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현재까지 많은 과학자들이 기후변화의 원인에 대한 많은 이론들을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제시하고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과학자들이 말하는 기후변화의 원인으로 크게 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가지의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가능성을 제시하고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첫째는 자연적 원인에 기인한 것 둘째는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인위적 원인에 기인한 것입니다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자연적 원인으로는 </a:t>
            </a:r>
            <a:r>
              <a:rPr lang="ko-KR" altLang="en-US" kern="100" dirty="0">
                <a:cs typeface="Times New Roman"/>
              </a:rPr>
              <a:t>태양 흑점수 변화로 인한 </a:t>
            </a:r>
            <a:r>
              <a:rPr lang="ko-KR" altLang="ko-KR" kern="100" dirty="0">
                <a:cs typeface="Times New Roman"/>
              </a:rPr>
              <a:t>태양에너지의 변화나 화산폭발로 인한 지구내 태양복사량의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변화나 지각변동 또는 기후시스템이 가지고 있는 고유의 자연변동성 그리고 매우 긴 주기를 가지고 있는 지구 공전궤도의 변화로 인한 태양복사량의 변화가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결국 자연적 원인에 가장 중요한 인자는 지구로 입사하는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태양 복사에너지의 변화이며 이 변화가 지구 기후변화에 매우 중요한 역할을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한다는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특히 최근에는 인위적 원인으로 인한 지구온난화가 자연변동성의 변조를 가져와 기후변화를 유도한다는 주장</a:t>
            </a:r>
            <a:r>
              <a:rPr lang="ko-KR" altLang="en-US" i="0" kern="100" dirty="0">
                <a:cs typeface="Times New Roman"/>
              </a:rPr>
              <a:t>이</a:t>
            </a:r>
            <a:r>
              <a:rPr lang="ko-KR" altLang="en-US" kern="100" dirty="0">
                <a:cs typeface="Times New Roman"/>
              </a:rPr>
              <a:t> 제기되고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그와 다르게 인간활동의 증가로 인한 온실가스 및 </a:t>
            </a:r>
            <a:r>
              <a:rPr lang="ko-KR" altLang="en-US" kern="100" dirty="0">
                <a:cs typeface="Times New Roman"/>
              </a:rPr>
              <a:t>에어로졸의</a:t>
            </a:r>
            <a:r>
              <a:rPr lang="ko-KR" altLang="ko-KR" kern="100" dirty="0">
                <a:cs typeface="Times New Roman"/>
              </a:rPr>
              <a:t> 증가와 삼림파괴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ko-KR" kern="100" dirty="0">
                <a:cs typeface="Times New Roman"/>
              </a:rPr>
              <a:t>도시화 그리고 토지경작에 따른 지표상태의 변화와 같은 환경변화가 인위적 요인에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기인한 기후변화의 원인으로 제시되고 있습니다</a:t>
            </a:r>
            <a:r>
              <a:rPr lang="en-US" altLang="ko-KR" kern="100" dirty="0">
                <a:cs typeface="Times New Roman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53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71">
              <a:defRPr/>
            </a:pPr>
            <a:r>
              <a:rPr lang="ko-KR" altLang="en-US" b="0" dirty="0"/>
              <a:t>온실가스 관측은 언제 처음으로 시작되었을까요</a:t>
            </a:r>
            <a:r>
              <a:rPr lang="en-US" altLang="ko-KR" b="0" dirty="0"/>
              <a:t>?</a:t>
            </a:r>
          </a:p>
          <a:p>
            <a:pPr defTabSz="917171">
              <a:defRPr/>
            </a:pPr>
            <a:endParaRPr lang="en-US" altLang="ko-KR" b="0" dirty="0"/>
          </a:p>
          <a:p>
            <a:pPr defTabSz="917171">
              <a:defRPr/>
            </a:pPr>
            <a:r>
              <a:rPr lang="ko-KR" altLang="en-US" b="0" dirty="0"/>
              <a:t>온실가스는 </a:t>
            </a:r>
            <a:r>
              <a:rPr lang="en-US" altLang="ko-KR" b="0" dirty="0"/>
              <a:t>1958</a:t>
            </a:r>
            <a:r>
              <a:rPr lang="ko-KR" altLang="en-US" b="0" dirty="0"/>
              <a:t>년부터 미국</a:t>
            </a:r>
            <a:r>
              <a:rPr lang="ko-KR" altLang="en-US" b="0" baseline="0" dirty="0"/>
              <a:t> 하와이 마우나로아에서 킬링 박사가 처음으로 관측하였으며 킬링박사가 사망한 후에도 그의 아들이 지금까지 관측을 계속 진행하고 있습니다</a:t>
            </a:r>
            <a:r>
              <a:rPr lang="en-US" altLang="ko-KR" b="0" baseline="0" dirty="0"/>
              <a:t>.</a:t>
            </a:r>
          </a:p>
          <a:p>
            <a:pPr defTabSz="917171">
              <a:defRPr/>
            </a:pPr>
            <a:endParaRPr lang="en-US" altLang="ko-KR" b="0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087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기후변화의 원인을 일으키는 인위적 원인</a:t>
            </a:r>
            <a:r>
              <a:rPr lang="ko-KR" altLang="en-US" dirty="0">
                <a:cs typeface="Times New Roman" pitchFamily="18" charset="0"/>
              </a:rPr>
              <a:t>으로 온실가스의 증가로 인한 온실효과 강화를 들 수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이것을</a:t>
            </a:r>
            <a:r>
              <a:rPr lang="ko-KR" altLang="ko-KR" dirty="0">
                <a:cs typeface="Times New Roman" pitchFamily="18" charset="0"/>
              </a:rPr>
              <a:t> 이해하기 위해서는 먼저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온실효과가 무엇인지 알아야 되는데요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온실효과는 지구의 대기가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지구표면으로부터 방출되는 지구복사에너지를 흡수하여 데워진 다음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다시 복사 에너지를 지표면으로 재방출하는 것을 의미합니다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이런 대기의 역할 때문에 지구의 지표면 평균온도는 대기가 없을 때 보다 있을 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약</a:t>
            </a:r>
            <a:r>
              <a:rPr lang="en-US" altLang="ko-KR" dirty="0">
                <a:cs typeface="Times New Roman" pitchFamily="18" charset="0"/>
              </a:rPr>
              <a:t> 32K </a:t>
            </a:r>
            <a:r>
              <a:rPr lang="ko-KR" altLang="ko-KR" dirty="0">
                <a:cs typeface="Times New Roman" pitchFamily="18" charset="0"/>
              </a:rPr>
              <a:t>정도 높아지게 되는데 이런 효과를 지구 대기의 온실효과라고 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대기에는</a:t>
            </a:r>
            <a:r>
              <a:rPr lang="en-US" altLang="ko-KR" dirty="0">
                <a:cs typeface="Times New Roman" pitchFamily="18" charset="0"/>
              </a:rPr>
              <a:t> 6</a:t>
            </a:r>
            <a:r>
              <a:rPr lang="ko-KR" altLang="ko-KR" dirty="0">
                <a:cs typeface="Times New Roman" pitchFamily="18" charset="0"/>
              </a:rPr>
              <a:t>대 온실가스가 있고 이런 지구 대기의 온실효과로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표면은 생명체가 살기에 적절한 평균온도를 유지하고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ko-KR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그럼 이와 같은 온실효과가 지구 기후변화의 원인이 되는 인위적 원인과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어떤 관련성이 있는 걸까요</a:t>
            </a:r>
            <a:r>
              <a:rPr lang="en-US" altLang="ko-KR" dirty="0">
                <a:cs typeface="Times New Roman" pitchFamily="18" charset="0"/>
              </a:rPr>
              <a:t>?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대기의 온실효과가 기후변화의 원인이 되는 이유는 바로 대기중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적절하게 분포되어야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할 </a:t>
            </a:r>
            <a:r>
              <a:rPr lang="ko-KR" altLang="en-US" dirty="0">
                <a:cs typeface="Times New Roman" pitchFamily="18" charset="0"/>
              </a:rPr>
              <a:t>온실가스가</a:t>
            </a:r>
            <a:r>
              <a:rPr lang="ko-KR" altLang="ko-KR" dirty="0">
                <a:cs typeface="Times New Roman" pitchFamily="18" charset="0"/>
              </a:rPr>
              <a:t> 바로 인류활동의 증가로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대기중에 그 양이 증가하여 과다한 온실효과를 가져와 지구의 지표면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온도를 상승시키기 때문입니다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위에</a:t>
            </a:r>
            <a:r>
              <a:rPr lang="ko-KR" altLang="ko-KR" dirty="0">
                <a:cs typeface="Times New Roman" pitchFamily="18" charset="0"/>
              </a:rPr>
              <a:t> 있는 그림은 사람들의 활동의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영향에서 동떨어져 있는 하와이의 </a:t>
            </a: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ko-KR" i="0" dirty="0">
                <a:cs typeface="Times New Roman" pitchFamily="18" charset="0"/>
              </a:rPr>
              <a:t> 산꼭대기에 위치한 관측소에서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관측한 대기중 대표적 </a:t>
            </a:r>
            <a:r>
              <a:rPr lang="ko-KR" altLang="en-US" i="0" dirty="0">
                <a:cs typeface="Times New Roman" pitchFamily="18" charset="0"/>
              </a:rPr>
              <a:t>온실가스인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의 농도를 측정한 것입니다</a:t>
            </a:r>
            <a:r>
              <a:rPr lang="en-US" altLang="ko-KR" i="0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en-US" i="0" dirty="0"/>
              <a:t>는 고산에 위치하므로 인류활동에 영향을 받지 않는 대기 상태의 정보를 관측할수 있는 장점이 있습니다</a:t>
            </a:r>
            <a:r>
              <a:rPr lang="en-US" altLang="ko-KR" i="0" dirty="0"/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i="0" dirty="0">
                <a:cs typeface="Times New Roman" pitchFamily="18" charset="0"/>
              </a:rPr>
              <a:t>놀랍게도 지난</a:t>
            </a:r>
            <a:r>
              <a:rPr lang="en-US" altLang="ko-KR" i="0" dirty="0">
                <a:cs typeface="Times New Roman" pitchFamily="18" charset="0"/>
              </a:rPr>
              <a:t> 50</a:t>
            </a:r>
            <a:r>
              <a:rPr lang="ko-KR" altLang="ko-KR" i="0" dirty="0">
                <a:cs typeface="Times New Roman" pitchFamily="18" charset="0"/>
              </a:rPr>
              <a:t>여년 동안 대기중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농도는 꾸준하게 증가하고 있음을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확연히 알 수 있고 </a:t>
            </a:r>
            <a:r>
              <a:rPr lang="ko-KR" altLang="ko-KR" dirty="0">
                <a:cs typeface="Times New Roman" pitchFamily="18" charset="0"/>
              </a:rPr>
              <a:t>이런</a:t>
            </a:r>
            <a:r>
              <a:rPr lang="en-US" altLang="ko-KR" dirty="0">
                <a:cs typeface="Times New Roman" pitchFamily="18" charset="0"/>
              </a:rPr>
              <a:t> CO2</a:t>
            </a:r>
            <a:r>
              <a:rPr lang="ko-KR" altLang="ko-KR" dirty="0">
                <a:cs typeface="Times New Roman" pitchFamily="18" charset="0"/>
              </a:rPr>
              <a:t>농도의 증가는 온실효과의 영향을 강화함으로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표면의 온도를 증가시키는 기후변화의 가장 근본적인 원인이 되는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온난화 현상을 유도하고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온난화는 지구중 대표적인 </a:t>
            </a:r>
            <a:r>
              <a:rPr lang="ko-KR" altLang="en-US" dirty="0">
                <a:cs typeface="Times New Roman" pitchFamily="18" charset="0"/>
              </a:rPr>
              <a:t>온실가스중의</a:t>
            </a:r>
            <a:r>
              <a:rPr lang="ko-KR" altLang="ko-KR" dirty="0">
                <a:cs typeface="Times New Roman" pitchFamily="18" charset="0"/>
              </a:rPr>
              <a:t> 하나인</a:t>
            </a:r>
            <a:r>
              <a:rPr lang="en-US" altLang="ko-KR" dirty="0">
                <a:cs typeface="Times New Roman" pitchFamily="18" charset="0"/>
              </a:rPr>
              <a:t> CO2 </a:t>
            </a:r>
            <a:r>
              <a:rPr lang="ko-KR" altLang="ko-KR" dirty="0">
                <a:cs typeface="Times New Roman" pitchFamily="18" charset="0"/>
              </a:rPr>
              <a:t>농도가 지속적으로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증가함으로 지구 표면 온도의 증가를 유도하고 이런 지표면 온도 증가는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현재 우리가 경험하고 있는 지구 기후변화의 직접적인 원인으로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제시되고 있</a:t>
            </a:r>
            <a:r>
              <a:rPr lang="ko-KR" altLang="en-US" dirty="0">
                <a:cs typeface="Times New Roman" pitchFamily="18" charset="0"/>
              </a:rPr>
              <a:t>습니다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b="0" i="0" dirty="0"/>
              <a:t>2013</a:t>
            </a:r>
            <a:r>
              <a:rPr lang="ko-KR" altLang="en-US" b="0" i="0" dirty="0"/>
              <a:t>년 배출량을 기준으로 우리나라 온실가스 총배출량은 세계 </a:t>
            </a:r>
            <a:r>
              <a:rPr lang="en-US" altLang="ko-KR" b="0" i="0" dirty="0"/>
              <a:t>11</a:t>
            </a:r>
            <a:r>
              <a:rPr lang="ko-KR" altLang="en-US" b="0" i="0" dirty="0"/>
              <a:t>위였습니다</a:t>
            </a:r>
            <a:r>
              <a:rPr lang="en-US" altLang="ko-KR" b="0" i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i="0" dirty="0"/>
          </a:p>
          <a:p>
            <a:pPr>
              <a:spcBef>
                <a:spcPct val="0"/>
              </a:spcBef>
            </a:pPr>
            <a:r>
              <a:rPr lang="ko-KR" altLang="en-US" b="0" i="0" dirty="0"/>
              <a:t>또한 앞으로도 지속적인 증가세를 유지할 것으로 전망되고 있으므로</a:t>
            </a:r>
            <a:r>
              <a:rPr lang="en-US" altLang="ko-KR" b="0" i="0" dirty="0"/>
              <a:t>, </a:t>
            </a:r>
            <a:r>
              <a:rPr lang="ko-KR" altLang="en-US" b="0" i="0" dirty="0"/>
              <a:t>특히 감축에 노력해야겠죠</a:t>
            </a:r>
            <a:r>
              <a:rPr lang="en-US" altLang="ko-KR" b="0" i="0" dirty="0"/>
              <a:t>?</a:t>
            </a:r>
            <a:endParaRPr lang="en-US" altLang="ko-KR" dirty="0"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62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빙하코어 분석을 통해 </a:t>
            </a:r>
            <a:r>
              <a:rPr lang="en-US" altLang="ko-KR" kern="100" dirty="0">
                <a:cs typeface="Times New Roman"/>
              </a:rPr>
              <a:t>100</a:t>
            </a:r>
            <a:r>
              <a:rPr lang="ko-KR" altLang="en-US" kern="100" dirty="0">
                <a:cs typeface="Times New Roman"/>
              </a:rPr>
              <a:t>만 년 이전의 기후 정보를 알 수 있다는 사실 알고 계셨나요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얼음 내부에는 눈이 내릴 당시의 공기가 보존 되어있기 때문인데요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이를 분석하면 기후변화의 원인과 과정을 추측할 수 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그래프를 함께 볼까요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이산화탄소의 농도와 지구 평균기온의 상승과 감소 그래프는 매우 유사한 그래프 모습을 보이고있습니다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강한 연관관계가 있음을 알 수 있는 부분입니다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과거에 이런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농도는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현재 기온상승을 어떻게 설명하고 있을까요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그림은 지난</a:t>
            </a:r>
            <a:r>
              <a:rPr lang="en-US" altLang="ko-KR" kern="100" dirty="0">
                <a:cs typeface="Times New Roman"/>
              </a:rPr>
              <a:t> 150</a:t>
            </a:r>
            <a:r>
              <a:rPr lang="ko-KR" altLang="ko-KR" kern="100" dirty="0">
                <a:cs typeface="Times New Roman"/>
              </a:rPr>
              <a:t>년간 전지구 평균기온의 변동성과 기후변화의 인위적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원인으로 대표적인 인자인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변동성을 함께 보인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놀랍게도 두 변동성이 서로 일치하는 것을 볼 수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이것은 바로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인간 활동의 증가로 인한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증가가 전지구 평균기온의 상승을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유도하고 있다는 사실을 보여주고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전지구 평균기온의 증가와 대기중</a:t>
            </a:r>
            <a:r>
              <a:rPr lang="en-US" altLang="ko-KR" kern="100" dirty="0">
                <a:cs typeface="Times New Roman"/>
              </a:rPr>
              <a:t> CO2</a:t>
            </a:r>
            <a:r>
              <a:rPr lang="ko-KR" altLang="ko-KR" kern="100" dirty="0">
                <a:cs typeface="Times New Roman"/>
              </a:rPr>
              <a:t>농도의 증가는 유사한 변동성을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보이고 있으며 최근 대기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농도는 </a:t>
            </a:r>
            <a:r>
              <a:rPr lang="ko-KR" altLang="en-US" kern="100" dirty="0">
                <a:cs typeface="Times New Roman"/>
              </a:rPr>
              <a:t>과거와 </a:t>
            </a:r>
            <a:r>
              <a:rPr lang="ko-KR" altLang="ko-KR" kern="100" dirty="0">
                <a:cs typeface="Times New Roman"/>
              </a:rPr>
              <a:t>비교할 수 없</a:t>
            </a:r>
            <a:r>
              <a:rPr lang="ko-KR" altLang="en-US" kern="100" dirty="0">
                <a:cs typeface="Times New Roman"/>
              </a:rPr>
              <a:t>을 정도로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극심한 </a:t>
            </a:r>
            <a:r>
              <a:rPr lang="ko-KR" altLang="ko-KR" kern="100" dirty="0">
                <a:cs typeface="Times New Roman"/>
              </a:rPr>
              <a:t>증가추세를 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보이고 있어 </a:t>
            </a:r>
            <a:r>
              <a:rPr lang="ko-KR" altLang="ko-KR" kern="100" dirty="0">
                <a:cs typeface="Times New Roman"/>
              </a:rPr>
              <a:t>이와 같은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증가가 지구 온난화에 결정적인 인위적 원인을 제공하고 있음을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알 수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536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2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i="0" kern="100" dirty="0">
                <a:cs typeface="Times New Roman"/>
              </a:rPr>
              <a:t>기후변화 시나리오가 생산되는 과정을 살펴보겠습니다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algn="just"/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5</a:t>
            </a:r>
            <a:r>
              <a:rPr lang="ko-KR" altLang="en-US" i="0" kern="100" dirty="0">
                <a:cs typeface="Times New Roman"/>
              </a:rPr>
              <a:t>차 보고서에는 우리가 온실가스를 얼마나 </a:t>
            </a:r>
            <a:r>
              <a:rPr lang="ko-KR" altLang="en-US" i="0" kern="100" dirty="0" err="1">
                <a:cs typeface="Times New Roman"/>
              </a:rPr>
              <a:t>줄이느냐에</a:t>
            </a:r>
            <a:r>
              <a:rPr lang="ko-KR" altLang="en-US" i="0" kern="100" dirty="0">
                <a:cs typeface="Times New Roman"/>
              </a:rPr>
              <a:t> 따라 </a:t>
            </a:r>
            <a:r>
              <a:rPr lang="en-US" altLang="ko-KR" i="0" kern="100" dirty="0">
                <a:cs typeface="Times New Roman"/>
              </a:rPr>
              <a:t>4</a:t>
            </a:r>
            <a:r>
              <a:rPr lang="ko-KR" altLang="en-US" i="0" kern="100" dirty="0">
                <a:cs typeface="Times New Roman"/>
              </a:rPr>
              <a:t>가지 종류의 시나리오 즉</a:t>
            </a:r>
            <a:r>
              <a:rPr lang="en-US" altLang="ko-KR" i="0" kern="100" dirty="0">
                <a:cs typeface="Times New Roman"/>
              </a:rPr>
              <a:t>, RCP2.6, RCP4.5, RCP6.0,</a:t>
            </a:r>
            <a:r>
              <a:rPr lang="en-US" altLang="ko-KR" i="0" kern="100" baseline="0" dirty="0">
                <a:cs typeface="Times New Roman"/>
              </a:rPr>
              <a:t> </a:t>
            </a:r>
            <a:r>
              <a:rPr lang="en-US" altLang="ko-KR" i="0" kern="100" dirty="0">
                <a:cs typeface="Times New Roman"/>
              </a:rPr>
              <a:t>RCP</a:t>
            </a:r>
            <a:endParaRPr lang="ko-KR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8.5</a:t>
            </a:r>
            <a:r>
              <a:rPr lang="ko-KR" altLang="en-US" i="0" kern="100" dirty="0">
                <a:cs typeface="Times New Roman"/>
              </a:rPr>
              <a:t>로 나누어 온실가스 농도를 전망했습니다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 </a:t>
            </a:r>
            <a:r>
              <a:rPr lang="en-US" altLang="ko-KR" i="0" kern="100" dirty="0">
                <a:cs typeface="Times New Roman"/>
              </a:rPr>
              <a:t>RCP </a:t>
            </a:r>
            <a:r>
              <a:rPr lang="ko-KR" altLang="en-US" i="0" kern="100" dirty="0">
                <a:cs typeface="Times New Roman"/>
              </a:rPr>
              <a:t>온실가스 시나리오를 활용하여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기후변화 모델에 적용하여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시나리오를 생산하며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우리나라 지역 특성을 반영한 해상도 </a:t>
            </a:r>
            <a:r>
              <a:rPr lang="en-US" altLang="ko-KR" i="0" kern="100" dirty="0">
                <a:cs typeface="Times New Roman"/>
              </a:rPr>
              <a:t>12.5km </a:t>
            </a:r>
            <a:r>
              <a:rPr lang="ko-KR" altLang="en-US" i="0" kern="100" dirty="0">
                <a:cs typeface="Times New Roman"/>
              </a:rPr>
              <a:t>모델을 활용하여 한반도 시나리오를 생산합니다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한반도 기후변화 시나리오에 통계적 상세화 기법을 적용하여 남한을 대상으로 해상도 </a:t>
            </a:r>
            <a:r>
              <a:rPr lang="en-US" altLang="ko-KR" i="0" kern="100" dirty="0">
                <a:cs typeface="Times New Roman"/>
              </a:rPr>
              <a:t>1km</a:t>
            </a:r>
            <a:r>
              <a:rPr lang="ko-KR" altLang="en-US" i="0" kern="100" dirty="0">
                <a:cs typeface="Times New Roman"/>
              </a:rPr>
              <a:t>의 </a:t>
            </a:r>
            <a:r>
              <a:rPr lang="ko-KR" altLang="en-US" i="0" kern="100" dirty="0" err="1">
                <a:cs typeface="Times New Roman"/>
              </a:rPr>
              <a:t>남한상세</a:t>
            </a:r>
            <a:r>
              <a:rPr lang="ko-KR" altLang="en-US" i="0" kern="100" dirty="0">
                <a:cs typeface="Times New Roman"/>
              </a:rPr>
              <a:t> 시나리오를 생산하고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6</a:t>
            </a:r>
            <a:r>
              <a:rPr lang="ko-KR" altLang="en-US" i="0" kern="100" dirty="0">
                <a:cs typeface="Times New Roman"/>
              </a:rPr>
              <a:t>차 보고서 작성을 위해 온실가스 감축 수준 및 기후변화 적응대책 수행 여부 등에 따라 미래 사회경제 구조가 어떻게 달라질 것인가를 고려한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새로운 온실가스 경로인  </a:t>
            </a: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시나리오를 개발하였습니다</a:t>
            </a:r>
            <a:r>
              <a:rPr lang="en-US" altLang="ko-KR" i="0" kern="100" dirty="0">
                <a:cs typeface="Times New Roman"/>
              </a:rPr>
              <a:t>.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는 </a:t>
            </a:r>
            <a:r>
              <a:rPr lang="en-US" altLang="ko-KR" i="0" kern="100" dirty="0">
                <a:cs typeface="Times New Roman"/>
              </a:rPr>
              <a:t>2100</a:t>
            </a:r>
            <a:r>
              <a:rPr lang="ko-KR" altLang="en-US" i="0" kern="100" dirty="0">
                <a:cs typeface="Times New Roman"/>
              </a:rPr>
              <a:t>년 기준 </a:t>
            </a:r>
            <a:r>
              <a:rPr lang="ko-KR" altLang="en-US" i="0" kern="100" dirty="0" err="1">
                <a:cs typeface="Times New Roman"/>
              </a:rPr>
              <a:t>복사강제력</a:t>
            </a:r>
            <a:r>
              <a:rPr lang="ko-KR" altLang="en-US" i="0" kern="100" dirty="0">
                <a:cs typeface="Times New Roman"/>
              </a:rPr>
              <a:t> 정도</a:t>
            </a:r>
            <a:r>
              <a:rPr lang="en-US" altLang="ko-KR" i="0" kern="100" dirty="0">
                <a:cs typeface="Times New Roman"/>
              </a:rPr>
              <a:t>(</a:t>
            </a:r>
            <a:r>
              <a:rPr lang="ko-KR" altLang="en-US" i="0" kern="100" dirty="0">
                <a:cs typeface="Times New Roman"/>
              </a:rPr>
              <a:t>기존 </a:t>
            </a:r>
            <a:r>
              <a:rPr lang="en-US" altLang="ko-KR" i="0" kern="100" dirty="0">
                <a:cs typeface="Times New Roman"/>
              </a:rPr>
              <a:t>RCP</a:t>
            </a:r>
            <a:r>
              <a:rPr lang="ko-KR" altLang="en-US" i="0" kern="100" dirty="0">
                <a:cs typeface="Times New Roman"/>
              </a:rPr>
              <a:t>개념</a:t>
            </a:r>
            <a:r>
              <a:rPr lang="en-US" altLang="ko-KR" i="0" kern="100" dirty="0">
                <a:cs typeface="Times New Roman"/>
              </a:rPr>
              <a:t>)</a:t>
            </a:r>
            <a:r>
              <a:rPr lang="ko-KR" altLang="en-US" i="0" kern="100" dirty="0">
                <a:cs typeface="Times New Roman"/>
              </a:rPr>
              <a:t>와 함께 기후변화 적응과 온실가스 감축 여부에 따라 인구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경제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토지이용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에너지 사용 등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미래의 사회경제 지표의 정량적인 변화 내용을 포함하여 </a:t>
            </a:r>
            <a:r>
              <a:rPr lang="en-US" altLang="ko-KR" i="0" kern="100" dirty="0">
                <a:cs typeface="Times New Roman"/>
              </a:rPr>
              <a:t>5</a:t>
            </a:r>
            <a:r>
              <a:rPr lang="ko-KR" altLang="en-US" i="0" kern="100" dirty="0">
                <a:cs typeface="Times New Roman"/>
              </a:rPr>
              <a:t>개 그룹</a:t>
            </a:r>
            <a:r>
              <a:rPr lang="en-US" altLang="ko-KR" i="0" kern="100" dirty="0">
                <a:cs typeface="Times New Roman"/>
              </a:rPr>
              <a:t>(SSP1,2,3,4,5)</a:t>
            </a:r>
            <a:r>
              <a:rPr lang="ko-KR" altLang="en-US" i="0" kern="100" dirty="0">
                <a:cs typeface="Times New Roman"/>
              </a:rPr>
              <a:t>으로 구성하였습니다</a:t>
            </a:r>
            <a:r>
              <a:rPr lang="en-US" altLang="ko-KR" i="0" kern="100" dirty="0">
                <a:cs typeface="Times New Roman"/>
              </a:rPr>
              <a:t>.(IPCC</a:t>
            </a:r>
            <a:r>
              <a:rPr lang="en-US" altLang="ko-KR" i="0" kern="100" baseline="0" dirty="0">
                <a:cs typeface="Times New Roman"/>
              </a:rPr>
              <a:t> 6</a:t>
            </a:r>
            <a:r>
              <a:rPr lang="ko-KR" altLang="en-US" i="0" kern="100" baseline="0" dirty="0">
                <a:cs typeface="Times New Roman"/>
              </a:rPr>
              <a:t>차 평가보고서의 표준 온실가스 경로는 </a:t>
            </a:r>
            <a:r>
              <a:rPr lang="en-US" altLang="ko-KR" i="0" kern="100" baseline="0" dirty="0">
                <a:cs typeface="Times New Roman"/>
              </a:rPr>
              <a:t>SSP1-2.6, SSP2-4.5, SSP3-7.0, SSP5-8.5 4</a:t>
            </a:r>
            <a:r>
              <a:rPr lang="ko-KR" altLang="en-US" i="0" kern="100" baseline="0" dirty="0">
                <a:cs typeface="Times New Roman"/>
              </a:rPr>
              <a:t>종</a:t>
            </a:r>
            <a:r>
              <a:rPr lang="en-US" altLang="ko-KR" i="0" kern="100" baseline="0" dirty="0">
                <a:cs typeface="Times New Roman"/>
              </a:rPr>
              <a:t>)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이러한 기후변화 시나리오는 기후정보포털</a:t>
            </a:r>
            <a:r>
              <a:rPr lang="en-US" altLang="ko-KR" i="0" kern="100" dirty="0">
                <a:cs typeface="Times New Roman"/>
              </a:rPr>
              <a:t>(http://www.climate.go.kr)</a:t>
            </a:r>
            <a:r>
              <a:rPr lang="ko-KR" altLang="en-US" i="0" kern="100" dirty="0">
                <a:cs typeface="Times New Roman"/>
              </a:rPr>
              <a:t>을 통해 자료를 다운로드 받을 수 있습니다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ko-KR" i="0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922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시나리오 별로 이산화탄소 농도 배출량을 살펴보겠습니다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IPCC </a:t>
            </a:r>
            <a:r>
              <a:rPr lang="ko-KR" altLang="en-US" b="0" i="0" dirty="0"/>
              <a:t>제</a:t>
            </a:r>
            <a:r>
              <a:rPr lang="en-US" altLang="ko-KR" b="0" i="0" dirty="0"/>
              <a:t>6</a:t>
            </a:r>
            <a:r>
              <a:rPr lang="ko-KR" altLang="en-US" b="0" i="0" dirty="0"/>
              <a:t>차 보고서를 위한 연구결과인 </a:t>
            </a:r>
            <a:r>
              <a:rPr lang="en-US" altLang="ko-KR" b="0" i="0" dirty="0"/>
              <a:t>SSP(</a:t>
            </a:r>
            <a:r>
              <a:rPr lang="ko-KR" altLang="en-US" b="0" i="0" dirty="0"/>
              <a:t>공통사회경제경로</a:t>
            </a:r>
            <a:r>
              <a:rPr lang="en-US" altLang="ko-KR" b="0" i="0" dirty="0"/>
              <a:t>) </a:t>
            </a:r>
            <a:r>
              <a:rPr lang="ko-KR" altLang="en-US" b="0" i="0" dirty="0"/>
              <a:t>시나리오 자료이며</a:t>
            </a:r>
            <a:r>
              <a:rPr lang="en-US" altLang="ko-KR" b="0" i="0" dirty="0"/>
              <a:t>, </a:t>
            </a:r>
            <a:r>
              <a:rPr lang="ko-KR" altLang="en-US" b="0" i="0" dirty="0"/>
              <a:t>이 시나리오에 따른 </a:t>
            </a:r>
            <a:r>
              <a:rPr lang="en-US" altLang="ko-KR" b="0" i="0" dirty="0"/>
              <a:t>CO2</a:t>
            </a:r>
            <a:r>
              <a:rPr lang="ko-KR" altLang="en-US" b="0" i="0" dirty="0"/>
              <a:t>의 미래 배출량을 나타내었습니다</a:t>
            </a:r>
            <a:r>
              <a:rPr lang="en-US" altLang="ko-KR" b="0" i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SSP1-2.6:</a:t>
            </a:r>
            <a:r>
              <a:rPr lang="en-US" altLang="ko-KR" b="0" i="0" baseline="0" dirty="0"/>
              <a:t> </a:t>
            </a:r>
            <a:r>
              <a:rPr lang="ko-KR" altLang="en-US" b="0" i="0" baseline="0" dirty="0"/>
              <a:t>재생에너지 기술 발달로 화석연료 사용이 최소화되고 친환경적으로 지속 가능한 경제성장을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SSP2-4.5: </a:t>
            </a:r>
            <a:r>
              <a:rPr lang="ko-KR" altLang="en-US" b="0" i="0" baseline="0" dirty="0"/>
              <a:t>기후변화 완화 및 사회경제 발전 정도가 중간 단계를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SSP3-7.0: </a:t>
            </a:r>
            <a:r>
              <a:rPr lang="ko-KR" altLang="en-US" b="0" i="0" baseline="0" dirty="0"/>
              <a:t>기후변화 완화 정책에 소극적이며 기술개발이 늦어 기후변화에 취약한 사회구조를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SSP5-8.5: </a:t>
            </a:r>
            <a:r>
              <a:rPr lang="ko-KR" altLang="en-US" b="0" i="0" baseline="0" dirty="0"/>
              <a:t>산업기술의 빠른 발전에 중심을 두어 화석연료 사용이 높고 도시 위주의 무분별한 개발 확대를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(</a:t>
            </a:r>
            <a:r>
              <a:rPr lang="ko-KR" altLang="en-US" b="0" i="0" baseline="0" dirty="0"/>
              <a:t>오른쪽 그림</a:t>
            </a:r>
            <a:r>
              <a:rPr lang="en-US" altLang="ko-KR" b="0" i="0" baseline="0" dirty="0"/>
              <a:t>) </a:t>
            </a:r>
            <a:r>
              <a:rPr lang="ko-KR" altLang="en-US" b="0" i="0" baseline="0" dirty="0"/>
              <a:t>과거 자료</a:t>
            </a:r>
            <a:r>
              <a:rPr lang="en-US" altLang="ko-KR" b="0" i="0" baseline="0" dirty="0"/>
              <a:t>(</a:t>
            </a:r>
            <a:r>
              <a:rPr lang="ko-KR" altLang="en-US" b="0" i="0" baseline="0" dirty="0"/>
              <a:t>얇은 검정색 선</a:t>
            </a:r>
            <a:r>
              <a:rPr lang="en-US" altLang="ko-KR" b="0" i="0" baseline="0" dirty="0"/>
              <a:t>)</a:t>
            </a:r>
            <a:r>
              <a:rPr lang="ko-KR" altLang="en-US" b="0" i="0" baseline="0" dirty="0"/>
              <a:t>는 </a:t>
            </a:r>
            <a:r>
              <a:rPr lang="en-US" altLang="ko-KR" b="0" i="0" baseline="0" dirty="0"/>
              <a:t>1850~1900</a:t>
            </a:r>
            <a:r>
              <a:rPr lang="ko-KR" altLang="en-US" b="0" i="0" baseline="0" dirty="0"/>
              <a:t>년 이후에 관측된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증가를 </a:t>
            </a:r>
            <a:r>
              <a:rPr lang="en-US" altLang="ko-KR" b="0" i="0" baseline="0" dirty="0"/>
              <a:t>1850</a:t>
            </a:r>
            <a:r>
              <a:rPr lang="ko-KR" altLang="en-US" b="0" i="0" baseline="0" dirty="0"/>
              <a:t>년부터 </a:t>
            </a:r>
            <a:r>
              <a:rPr lang="en-US" altLang="ko-KR" b="0" i="0" baseline="0" dirty="0"/>
              <a:t>1900</a:t>
            </a:r>
            <a:r>
              <a:rPr lang="ko-KR" altLang="en-US" b="0" i="0" baseline="0" dirty="0"/>
              <a:t>까지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 </a:t>
            </a:r>
            <a:r>
              <a:rPr lang="ko-KR" altLang="en-US" b="0" i="0" baseline="0" dirty="0"/>
              <a:t>누적된 이산화탄소 배출량의 함수로 표현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실선이 그려진 회색 범위는 인간 활동에 의한 과거 온난화를 추정한 범위입니다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색이 칠해진 부분은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전망에 대해 가능성이 매우 높은 범위이며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두꺼운 유색 실선은 </a:t>
            </a:r>
            <a:r>
              <a:rPr lang="en-US" altLang="ko-KR" b="0" i="0" baseline="0" dirty="0"/>
              <a:t>5</a:t>
            </a:r>
            <a:r>
              <a:rPr lang="ko-KR" altLang="en-US" b="0" i="0" baseline="0" dirty="0"/>
              <a:t>가지 시나리오에 대한 추정 범위 중앙값을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나타낸 것입니다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170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spcBef>
                <a:spcPct val="0"/>
              </a:spcBef>
              <a:defRPr/>
            </a:pPr>
            <a:r>
              <a:rPr lang="ko-KR" altLang="en-US" dirty="0"/>
              <a:t>새로운 기후변화 시나리오로 산출한 </a:t>
            </a:r>
            <a:r>
              <a:rPr lang="en-US" altLang="ko-KR" dirty="0"/>
              <a:t>21</a:t>
            </a:r>
            <a:r>
              <a:rPr lang="ko-KR" altLang="en-US" dirty="0"/>
              <a:t>세기 말의 전 지구 기후는 어떨까요</a:t>
            </a:r>
            <a:r>
              <a:rPr lang="en-US" altLang="ko-KR" dirty="0"/>
              <a:t>?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평가보고서를 위해 생산한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기온 기온을 예측하였습니다</a:t>
            </a:r>
            <a:r>
              <a:rPr lang="en-US" altLang="ko-KR" dirty="0"/>
              <a:t>. 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ko-KR" altLang="en-US" b="1" baseline="0" dirty="0" err="1"/>
              <a:t>고탄소</a:t>
            </a:r>
            <a:r>
              <a:rPr lang="ko-KR" altLang="en-US" b="1" baseline="0" dirty="0"/>
              <a:t> 시나리오가 </a:t>
            </a:r>
            <a:r>
              <a:rPr lang="ko-KR" altLang="en-US" b="1" baseline="0" dirty="0" err="1"/>
              <a:t>저탄소</a:t>
            </a:r>
            <a:r>
              <a:rPr lang="ko-KR" altLang="en-US" b="1" baseline="0" dirty="0"/>
              <a:t> 시나리오에 비해 평균기온은 </a:t>
            </a:r>
            <a:r>
              <a:rPr lang="en-US" altLang="ko-KR" b="1" baseline="0" dirty="0"/>
              <a:t>3.3</a:t>
            </a:r>
            <a:r>
              <a:rPr lang="en-US" altLang="ko-KR" b="1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en-US" altLang="ko-KR" b="1" baseline="0" dirty="0"/>
              <a:t> </a:t>
            </a:r>
            <a:r>
              <a:rPr lang="ko-KR" altLang="en-US" b="1" baseline="0" dirty="0"/>
              <a:t>더 높을 것으로 전망됩니다</a:t>
            </a:r>
            <a:r>
              <a:rPr lang="en-US" altLang="ko-KR" b="1" baseline="0" dirty="0"/>
              <a:t>.</a:t>
            </a:r>
            <a:endParaRPr lang="ko-KR" altLang="en-US" dirty="0"/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en-US" altLang="ko-KR" b="1" baseline="0" dirty="0"/>
              <a:t> </a:t>
            </a:r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583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</a:t>
            </a:r>
            <a:r>
              <a:rPr lang="en-US" altLang="ko-KR" dirty="0"/>
              <a:t>AR6</a:t>
            </a:r>
            <a:r>
              <a:rPr lang="en-US" altLang="ko-KR" baseline="0" dirty="0"/>
              <a:t> </a:t>
            </a:r>
            <a:r>
              <a:rPr lang="ko-KR" altLang="en-US" baseline="0" dirty="0"/>
              <a:t>제</a:t>
            </a:r>
            <a:r>
              <a:rPr lang="en-US" altLang="ko-KR" baseline="0" dirty="0"/>
              <a:t>1</a:t>
            </a:r>
            <a:r>
              <a:rPr lang="ko-KR" altLang="en-US" baseline="0" dirty="0"/>
              <a:t>실무그룹 평가보고서 </a:t>
            </a:r>
            <a:r>
              <a:rPr lang="ko-KR" altLang="en-US" baseline="0" dirty="0" err="1"/>
              <a:t>요약본</a:t>
            </a:r>
            <a:r>
              <a:rPr lang="en-US" altLang="ko-KR" baseline="0" dirty="0"/>
              <a:t>(SPM)</a:t>
            </a:r>
            <a:r>
              <a:rPr lang="ko-KR" altLang="en-US" baseline="0" dirty="0"/>
              <a:t>에서</a:t>
            </a:r>
            <a:r>
              <a:rPr lang="ko-KR" altLang="en-US" dirty="0"/>
              <a:t>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</a:t>
            </a:r>
            <a:r>
              <a:rPr lang="ko-KR" altLang="en-US" dirty="0" err="1"/>
              <a:t>해빙면적을</a:t>
            </a:r>
            <a:r>
              <a:rPr lang="ko-KR" altLang="en-US" dirty="0"/>
              <a:t> 전망해보았습니다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중간 이상 온실가스 배출 시나리오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(2-4.5)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를 적용하여도 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중반에는 북극에서 사실상 얼음이 없어지는</a:t>
            </a:r>
            <a:r>
              <a:rPr lang="ko-KR" altLang="en-US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것으로 전망되었습니다</a:t>
            </a:r>
            <a:r>
              <a:rPr lang="en-US" altLang="ko-KR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73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916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306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최근 들어 </a:t>
            </a:r>
            <a:r>
              <a:rPr lang="ko-KR" altLang="ko-KR" kern="100" dirty="0">
                <a:cs typeface="Times New Roman"/>
              </a:rPr>
              <a:t>한반</a:t>
            </a:r>
            <a:r>
              <a:rPr lang="ko-KR" altLang="en-US" kern="100" dirty="0">
                <a:cs typeface="Times New Roman"/>
              </a:rPr>
              <a:t>도의 극한기후 현상이 잦아져 많은 피해를 입고 있는데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앞으로 극한기후의 전망은 어떤가요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폭염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열대야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집중호우 등 극한 기후 현상은 세기의 증가뿐만 아니라 발생빈도도 잦아지고 있고</a:t>
            </a:r>
            <a:r>
              <a:rPr lang="en-US" altLang="ko-KR" kern="100" dirty="0">
                <a:cs typeface="Times New Roman"/>
              </a:rPr>
              <a:t>, </a:t>
            </a:r>
          </a:p>
          <a:p>
            <a:pPr algn="just"/>
            <a:r>
              <a:rPr lang="ko-KR" altLang="en-US" kern="100" dirty="0">
                <a:cs typeface="Times New Roman"/>
              </a:rPr>
              <a:t>무엇보다 미래에는 현재보다 발생 빈도수가 더욱 증가할 것으로 보입니다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en-US" altLang="ko-KR" kern="100" baseline="0" dirty="0">
                <a:cs typeface="Times New Roman"/>
              </a:rPr>
              <a:t> </a:t>
            </a:r>
          </a:p>
          <a:p>
            <a:pPr algn="just"/>
            <a:endParaRPr lang="en-US" altLang="ko-KR" kern="100" baseline="0" dirty="0">
              <a:cs typeface="Times New Roman"/>
            </a:endParaRPr>
          </a:p>
          <a:p>
            <a:pPr algn="just"/>
            <a:r>
              <a:rPr lang="en-US" altLang="ko-KR" kern="100" baseline="0" dirty="0">
                <a:cs typeface="Times New Roman"/>
              </a:rPr>
              <a:t>SSP</a:t>
            </a:r>
            <a:r>
              <a:rPr lang="ko-KR" altLang="en-US" kern="100" baseline="0" dirty="0">
                <a:cs typeface="Times New Roman"/>
              </a:rPr>
              <a:t>시나리오를 이용하여 </a:t>
            </a:r>
            <a:r>
              <a:rPr lang="ko-KR" altLang="en-US" i="0" kern="100" baseline="0" dirty="0">
                <a:cs typeface="Times New Roman"/>
              </a:rPr>
              <a:t>도출한 한반도의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</a:t>
            </a:r>
            <a:r>
              <a:rPr lang="ko-KR" altLang="en-US" i="0" kern="100" baseline="0" dirty="0" err="1">
                <a:cs typeface="Times New Roman"/>
              </a:rPr>
              <a:t>극한기후</a:t>
            </a:r>
            <a:r>
              <a:rPr lang="ko-KR" altLang="en-US" i="0" kern="100" baseline="0" dirty="0">
                <a:cs typeface="Times New Roman"/>
              </a:rPr>
              <a:t> 전망입니다</a:t>
            </a:r>
            <a:r>
              <a:rPr lang="en-US" altLang="ko-KR" i="0" kern="100" baseline="0" dirty="0">
                <a:cs typeface="Times New Roman"/>
              </a:rPr>
              <a:t>. </a:t>
            </a:r>
          </a:p>
          <a:p>
            <a:pPr algn="just"/>
            <a:r>
              <a:rPr lang="ko-KR" altLang="en-US" i="0" kern="100" baseline="0" dirty="0">
                <a:cs typeface="Times New Roman"/>
              </a:rPr>
              <a:t>보시다시피 폭염일수와 열대야일수</a:t>
            </a:r>
            <a:r>
              <a:rPr lang="en-US" altLang="ko-KR" i="0" kern="100" baseline="0" dirty="0">
                <a:cs typeface="Times New Roman"/>
              </a:rPr>
              <a:t>, </a:t>
            </a:r>
            <a:r>
              <a:rPr lang="ko-KR" altLang="en-US" i="0" kern="100" baseline="0" dirty="0" err="1">
                <a:cs typeface="Times New Roman"/>
              </a:rPr>
              <a:t>호우일수</a:t>
            </a:r>
            <a:r>
              <a:rPr lang="ko-KR" altLang="en-US" i="0" kern="100" baseline="0" dirty="0">
                <a:cs typeface="Times New Roman"/>
              </a:rPr>
              <a:t> 모두 증가할 것으로 전망 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  <a:p>
            <a:pPr algn="just"/>
            <a:endParaRPr lang="en-US" altLang="ko-KR" i="0" kern="100" baseline="0" dirty="0">
              <a:cs typeface="Times New Roman"/>
            </a:endParaRPr>
          </a:p>
          <a:p>
            <a:pPr algn="just"/>
            <a:r>
              <a:rPr lang="ko-KR" altLang="en-US" i="0" kern="100" baseline="0" dirty="0">
                <a:cs typeface="Times New Roman"/>
              </a:rPr>
              <a:t>특히 </a:t>
            </a:r>
            <a:r>
              <a:rPr lang="en-US" altLang="ko-KR" i="0" kern="100" baseline="0" dirty="0">
                <a:cs typeface="Times New Roman"/>
              </a:rPr>
              <a:t>SSP5-8.5 </a:t>
            </a:r>
            <a:r>
              <a:rPr lang="ko-KR" altLang="en-US" i="0" kern="100" baseline="0" dirty="0">
                <a:cs typeface="Times New Roman"/>
              </a:rPr>
              <a:t>시나리오에 의하면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후반 열대야일수는 </a:t>
            </a:r>
            <a:r>
              <a:rPr lang="en-US" altLang="ko-KR" i="0" kern="100" baseline="0" dirty="0">
                <a:cs typeface="Times New Roman"/>
              </a:rPr>
              <a:t>68.5</a:t>
            </a:r>
            <a:r>
              <a:rPr lang="ko-KR" altLang="en-US" i="0" kern="100" baseline="0" dirty="0">
                <a:cs typeface="Times New Roman"/>
              </a:rPr>
              <a:t>일로 현재보다 </a:t>
            </a:r>
            <a:r>
              <a:rPr lang="en-US" altLang="ko-KR" i="0" kern="100" baseline="0" dirty="0">
                <a:cs typeface="Times New Roman"/>
              </a:rPr>
              <a:t>21.4</a:t>
            </a:r>
            <a:r>
              <a:rPr lang="ko-KR" altLang="en-US" i="0" kern="100" baseline="0" dirty="0">
                <a:cs typeface="Times New Roman"/>
              </a:rPr>
              <a:t>배 이상 증가하는 것으로 예상됩니다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567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79" indent="-173479" algn="just">
              <a:buFontTx/>
              <a:buChar char="-"/>
            </a:pPr>
            <a:endParaRPr lang="en-US" altLang="ko-KR" kern="100" dirty="0">
              <a:cs typeface="Times New Roman"/>
            </a:endParaRPr>
          </a:p>
          <a:p>
            <a:r>
              <a:rPr lang="ko-KR" altLang="en-US" dirty="0"/>
              <a:t>현재 겨울이 </a:t>
            </a:r>
            <a:r>
              <a:rPr lang="en-US" altLang="ko-KR" dirty="0"/>
              <a:t>107</a:t>
            </a:r>
            <a:r>
              <a:rPr lang="ko-KR" altLang="en-US" dirty="0"/>
              <a:t>일로 가장 길게 지속되나</a:t>
            </a:r>
            <a:r>
              <a:rPr lang="en-US" altLang="ko-KR" dirty="0"/>
              <a:t>, 21</a:t>
            </a:r>
            <a:r>
              <a:rPr lang="ko-KR" altLang="en-US" dirty="0"/>
              <a:t>세기 전반기에 여름이 </a:t>
            </a:r>
            <a:r>
              <a:rPr lang="en-US" altLang="ko-KR" dirty="0"/>
              <a:t>111~112</a:t>
            </a:r>
            <a:r>
              <a:rPr lang="ko-KR" altLang="en-US" dirty="0"/>
              <a:t>일로 가장 길게 지속되며</a:t>
            </a:r>
            <a:r>
              <a:rPr lang="en-US" altLang="ko-KR" dirty="0"/>
              <a:t>, 21</a:t>
            </a:r>
            <a:r>
              <a:rPr lang="ko-KR" altLang="en-US" dirty="0"/>
              <a:t>세기 후반기로 갈수록 여름이 점차 길어집니다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고탄소</a:t>
            </a:r>
            <a:r>
              <a:rPr lang="ko-KR" altLang="en-US" dirty="0"/>
              <a:t> 시나리오</a:t>
            </a:r>
            <a:r>
              <a:rPr lang="en-US" altLang="ko-KR" dirty="0"/>
              <a:t>(SSP5-8.5)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68</a:t>
            </a:r>
            <a:r>
              <a:rPr lang="ko-KR" altLang="en-US" dirty="0"/>
              <a:t>일 짧아져서 </a:t>
            </a:r>
            <a:r>
              <a:rPr lang="en-US" altLang="ko-KR" dirty="0"/>
              <a:t>39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73</a:t>
            </a:r>
            <a:r>
              <a:rPr lang="ko-KR" altLang="en-US" dirty="0"/>
              <a:t>일 증가하여 </a:t>
            </a:r>
            <a:r>
              <a:rPr lang="en-US" altLang="ko-KR" dirty="0"/>
              <a:t>170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저탄소</a:t>
            </a:r>
            <a:r>
              <a:rPr lang="ko-KR" altLang="en-US" dirty="0"/>
              <a:t> 시나리오</a:t>
            </a:r>
            <a:r>
              <a:rPr lang="en-US" altLang="ko-KR" dirty="0"/>
              <a:t>(SSP1-2.6)</a:t>
            </a:r>
            <a:r>
              <a:rPr lang="ko-KR" altLang="en-US" dirty="0"/>
              <a:t>의 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25</a:t>
            </a:r>
            <a:r>
              <a:rPr lang="ko-KR" altLang="en-US" dirty="0"/>
              <a:t>일 짧아져서 </a:t>
            </a:r>
            <a:r>
              <a:rPr lang="en-US" altLang="ko-KR" dirty="0"/>
              <a:t>82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32</a:t>
            </a:r>
            <a:r>
              <a:rPr lang="ko-KR" altLang="en-US" dirty="0"/>
              <a:t>일 증가하여 </a:t>
            </a:r>
            <a:r>
              <a:rPr lang="en-US" altLang="ko-KR" dirty="0"/>
              <a:t>129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652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>
                <a:cs typeface="Times New Roman"/>
              </a:rPr>
              <a:t>강원도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6671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66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미래에는 폭염이 일상이 될 수도 있다는 사실</a:t>
            </a:r>
            <a:r>
              <a:rPr lang="en-US" altLang="ko-KR" dirty="0"/>
              <a:t>, </a:t>
            </a:r>
            <a:r>
              <a:rPr lang="ko-KR" altLang="en-US" dirty="0"/>
              <a:t>알고 계셨나요</a:t>
            </a:r>
            <a:r>
              <a:rPr lang="en-US" altLang="ko-KR" dirty="0"/>
              <a:t>?</a:t>
            </a:r>
          </a:p>
          <a:p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21</a:t>
            </a:r>
            <a:r>
              <a:rPr lang="ko-KR" altLang="en-US" dirty="0">
                <a:effectLst/>
              </a:rPr>
              <a:t>세기 후반 폭염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최고기온 </a:t>
            </a:r>
            <a:r>
              <a:rPr lang="en-US" altLang="ko-KR" dirty="0">
                <a:effectLst/>
              </a:rPr>
              <a:t>40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대구에서는 매년 한번 발생하고</a:t>
            </a:r>
            <a:endParaRPr lang="en-US" altLang="ko-KR" dirty="0">
              <a:effectLst/>
            </a:endParaRP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열대야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최저기온 </a:t>
            </a:r>
            <a:r>
              <a:rPr lang="en-US" altLang="ko-KR" dirty="0">
                <a:effectLst/>
              </a:rPr>
              <a:t>25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서울에서 일년에 </a:t>
            </a:r>
            <a:r>
              <a:rPr lang="en-US" altLang="ko-KR" dirty="0">
                <a:effectLst/>
              </a:rPr>
              <a:t>60.9</a:t>
            </a:r>
            <a:r>
              <a:rPr lang="ko-KR" altLang="en-US" dirty="0">
                <a:effectLst/>
              </a:rPr>
              <a:t>일 발생한다고 합니다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함께 우리나라 폭염 전망 지도를 살펴볼까요</a:t>
            </a:r>
            <a:r>
              <a:rPr lang="en-US" altLang="ko-KR" dirty="0">
                <a:effectLst/>
              </a:rPr>
              <a:t>?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218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876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그럼 이와 같은 미래기후 변화로 인해 예상되는 영향들은 어떤 것들이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en-US" altLang="ko-KR" kern="100" dirty="0">
                <a:cs typeface="Times New Roman"/>
              </a:rPr>
              <a:t>‘</a:t>
            </a:r>
            <a:r>
              <a:rPr lang="ko-KR" altLang="en-US" kern="100" dirty="0">
                <a:cs typeface="Times New Roman"/>
              </a:rPr>
              <a:t>우리나라 기후변화의 경제학적 분석</a:t>
            </a:r>
            <a:r>
              <a:rPr lang="en-US" altLang="ko-KR" kern="100" dirty="0">
                <a:cs typeface="Times New Roman"/>
              </a:rPr>
              <a:t>’</a:t>
            </a:r>
            <a:r>
              <a:rPr lang="ko-KR" altLang="ko-KR" kern="100" dirty="0">
                <a:cs typeface="Times New Roman"/>
              </a:rPr>
              <a:t>에 따르면 지구평균기온이</a:t>
            </a:r>
            <a:r>
              <a:rPr lang="en-US" altLang="ko-KR" kern="100" dirty="0">
                <a:cs typeface="Times New Roman"/>
              </a:rPr>
              <a:t> 1</a:t>
            </a:r>
            <a:r>
              <a:rPr lang="ko-KR" altLang="ko-KR" kern="100" dirty="0">
                <a:cs typeface="Times New Roman"/>
              </a:rPr>
              <a:t>도에서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도까지 상승할 때 예상되는 영향들은 충격적이기까지 합니다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예를 들면 전지구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평균기온이</a:t>
            </a:r>
            <a:r>
              <a:rPr lang="en-US" altLang="ko-KR" kern="100" dirty="0">
                <a:cs typeface="Times New Roman"/>
              </a:rPr>
              <a:t> 3</a:t>
            </a:r>
            <a:r>
              <a:rPr lang="ko-KR" altLang="ko-KR" kern="100" dirty="0">
                <a:cs typeface="Times New Roman"/>
              </a:rPr>
              <a:t>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정도 상승하면 유럽에서는</a:t>
            </a:r>
            <a:r>
              <a:rPr lang="en-US" altLang="ko-KR" kern="100" dirty="0">
                <a:cs typeface="Times New Roman"/>
              </a:rPr>
              <a:t> 10</a:t>
            </a:r>
            <a:r>
              <a:rPr lang="ko-KR" altLang="ko-KR" kern="100" dirty="0">
                <a:cs typeface="Times New Roman"/>
              </a:rPr>
              <a:t>년마다 심각한 가뭄이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발생하면서 </a:t>
            </a:r>
            <a:r>
              <a:rPr lang="en-US" altLang="ko-KR" kern="100" dirty="0">
                <a:cs typeface="Times New Roman"/>
              </a:rPr>
              <a:t>10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-40</a:t>
            </a:r>
            <a:r>
              <a:rPr lang="ko-KR" altLang="ko-KR" kern="100" dirty="0">
                <a:cs typeface="Times New Roman"/>
              </a:rPr>
              <a:t>억명이 물부족에 처하게 되며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기근피해자 또한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 5000</a:t>
            </a:r>
            <a:r>
              <a:rPr lang="ko-KR" altLang="ko-KR" kern="100" dirty="0">
                <a:cs typeface="Times New Roman"/>
              </a:rPr>
              <a:t>만명이 증가할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무엇보다 최대</a:t>
            </a:r>
            <a:r>
              <a:rPr lang="en-US" altLang="ko-KR" kern="100" dirty="0">
                <a:cs typeface="Times New Roman"/>
              </a:rPr>
              <a:t> 300</a:t>
            </a:r>
            <a:r>
              <a:rPr lang="ko-KR" altLang="ko-KR" kern="100" dirty="0">
                <a:cs typeface="Times New Roman"/>
              </a:rPr>
              <a:t>만명이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영양실조로 사망할 것으로 보이며 최대</a:t>
            </a:r>
            <a:r>
              <a:rPr lang="en-US" altLang="ko-KR" kern="100" dirty="0">
                <a:cs typeface="Times New Roman"/>
              </a:rPr>
              <a:t> 50% </a:t>
            </a:r>
            <a:r>
              <a:rPr lang="ko-KR" altLang="ko-KR" kern="100" dirty="0">
                <a:cs typeface="Times New Roman"/>
              </a:rPr>
              <a:t>의 생물 멸종 가능성이 있고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아마존의 밀림이 파괴되기 시작할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더욱 놀라운 것은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i="0" kern="100" dirty="0">
                <a:cs typeface="Times New Roman"/>
              </a:rPr>
              <a:t>도정도 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en-US" i="0" kern="100" dirty="0">
                <a:cs typeface="Times New Roman"/>
              </a:rPr>
              <a:t>지</a:t>
            </a:r>
            <a:r>
              <a:rPr lang="ko-KR" altLang="ko-KR" i="0" kern="100" dirty="0">
                <a:cs typeface="Times New Roman"/>
              </a:rPr>
              <a:t>구 평균기온이 상승하면 해수면 상승으로 작은 섬들과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뉴욕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도쿄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등의 도시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자체가 없어질 것으로 예상됩니다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지구기온이 상승할 때 그 영향은 생물 멸종위기에서 시작하여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가뭄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물 부족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질병 그리고 해수면 상승으로 인한 주요 도시의 수장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등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인류의 생존자체에 본질적인 위협을 줄 것으로 보입니다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803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태풍</a:t>
            </a:r>
            <a:r>
              <a:rPr lang="en-US" altLang="ko-KR" dirty="0"/>
              <a:t>, </a:t>
            </a:r>
            <a:r>
              <a:rPr lang="ko-KR" altLang="en-US" dirty="0"/>
              <a:t>폭우</a:t>
            </a:r>
            <a:r>
              <a:rPr lang="en-US" altLang="ko-KR" dirty="0"/>
              <a:t>, </a:t>
            </a:r>
            <a:r>
              <a:rPr lang="ko-KR" altLang="en-US" dirty="0"/>
              <a:t>고온 등 기상재해의 발생빈도가 증가함에 식량작물에도 많은 영향이 가고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쭉정이가 되어 희게 변하는 백수현상</a:t>
            </a:r>
            <a:r>
              <a:rPr lang="en-US" altLang="ko-KR" dirty="0"/>
              <a:t>, </a:t>
            </a:r>
            <a:r>
              <a:rPr lang="ko-KR" altLang="en-US" dirty="0"/>
              <a:t>쓰러짐 현상</a:t>
            </a:r>
            <a:r>
              <a:rPr lang="en-US" altLang="ko-KR" dirty="0"/>
              <a:t>, </a:t>
            </a:r>
            <a:r>
              <a:rPr lang="ko-KR" altLang="en-US" dirty="0"/>
              <a:t>이삭에 달린 채로 싹이 트는 수발아 현상이 증가하고 잇습니다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극복하기 위해 고온과 병해충 등에 강하고 짧은 기간에도 충분한 수량을 생산하는 벼 품종을 개발하고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기후변동성이 커지며 생육초기의 일조부족</a:t>
            </a:r>
            <a:r>
              <a:rPr lang="en-US" altLang="ko-KR" dirty="0"/>
              <a:t>, </a:t>
            </a:r>
            <a:r>
              <a:rPr lang="ko-KR" altLang="en-US" dirty="0"/>
              <a:t>늦추위 등은 사과</a:t>
            </a:r>
            <a:r>
              <a:rPr lang="en-US" altLang="ko-KR" dirty="0"/>
              <a:t>, </a:t>
            </a:r>
            <a:r>
              <a:rPr lang="ko-KR" altLang="en-US" dirty="0"/>
              <a:t>배</a:t>
            </a:r>
            <a:r>
              <a:rPr lang="en-US" altLang="ko-KR" dirty="0"/>
              <a:t>, </a:t>
            </a:r>
            <a:r>
              <a:rPr lang="ko-KR" altLang="en-US" dirty="0"/>
              <a:t>복숭아 등의 수량 및 수확기에 악영향을 주고있습니다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이에 대비하기 위해 여름용 붉은 사과 </a:t>
            </a:r>
            <a:r>
              <a:rPr lang="en-US" altLang="ko-KR" dirty="0"/>
              <a:t>‘</a:t>
            </a:r>
            <a:r>
              <a:rPr lang="ko-KR" altLang="en-US" dirty="0"/>
              <a:t>섬머드림＇ 개화기 서리피해가 적은 복숭아 </a:t>
            </a:r>
            <a:r>
              <a:rPr lang="en-US" altLang="ko-KR" dirty="0"/>
              <a:t>‘</a:t>
            </a:r>
            <a:r>
              <a:rPr lang="ko-KR" altLang="en-US" dirty="0"/>
              <a:t>미홍</a:t>
            </a:r>
            <a:r>
              <a:rPr lang="en-US" altLang="ko-KR" dirty="0"/>
              <a:t>’ </a:t>
            </a:r>
            <a:r>
              <a:rPr lang="ko-KR" altLang="en-US" dirty="0"/>
              <a:t>거봉을 대체할 </a:t>
            </a:r>
            <a:r>
              <a:rPr lang="en-US" altLang="ko-KR" dirty="0"/>
              <a:t>‘</a:t>
            </a:r>
            <a:r>
              <a:rPr lang="ko-KR" altLang="en-US" dirty="0"/>
              <a:t>흑구슬＇ 등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수확기별로 다양한 과수품종이 개발되고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더불어 따뜻해진 기후로 인해 외래 동식물</a:t>
            </a:r>
            <a:r>
              <a:rPr lang="en-US" altLang="ko-KR" dirty="0"/>
              <a:t>(</a:t>
            </a:r>
            <a:r>
              <a:rPr lang="ko-KR" altLang="en-US" dirty="0"/>
              <a:t>미국선녀벌레</a:t>
            </a:r>
            <a:r>
              <a:rPr lang="en-US" altLang="ko-KR" dirty="0"/>
              <a:t>, </a:t>
            </a:r>
            <a:r>
              <a:rPr lang="ko-KR" altLang="en-US" dirty="0"/>
              <a:t>단풍잎돼지풀</a:t>
            </a:r>
            <a:r>
              <a:rPr lang="en-US" altLang="ko-KR" dirty="0"/>
              <a:t>, </a:t>
            </a:r>
            <a:r>
              <a:rPr lang="ko-KR" altLang="en-US" dirty="0"/>
              <a:t>환삼덩굴</a:t>
            </a:r>
            <a:r>
              <a:rPr lang="en-US" altLang="ko-KR" dirty="0"/>
              <a:t>)</a:t>
            </a:r>
            <a:r>
              <a:rPr lang="ko-KR" altLang="en-US" dirty="0"/>
              <a:t>이 돌발적으로 발생하는 빈도가 증가하여 우리 과수원에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큰 피해를 주고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Freedom Food</a:t>
            </a:r>
            <a:r>
              <a:rPr lang="ko-KR" altLang="en-US" dirty="0"/>
              <a:t>는 </a:t>
            </a:r>
            <a:r>
              <a:rPr lang="en-US" altLang="ko-KR" dirty="0"/>
              <a:t>RSPCA</a:t>
            </a:r>
            <a:r>
              <a:rPr lang="ko-KR" altLang="en-US" dirty="0"/>
              <a:t>의 농장 보증 및 식품 </a:t>
            </a:r>
            <a:r>
              <a:rPr lang="ko-KR" altLang="en-US" dirty="0" err="1"/>
              <a:t>라벨링</a:t>
            </a:r>
            <a:r>
              <a:rPr lang="ko-KR" altLang="en-US" dirty="0"/>
              <a:t> 체계입니다</a:t>
            </a:r>
            <a:r>
              <a:rPr lang="en-US" altLang="ko-KR" dirty="0"/>
              <a:t>. </a:t>
            </a:r>
            <a:r>
              <a:rPr lang="ko-KR" altLang="en-US" dirty="0"/>
              <a:t>식량을 위해 사육되는 농장 동물의 복지 향상에만 전념하는 영국의 유일한 농장 보증 제도입니다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식량을 위해 사육 된 동물이 행복하고 건강한 삶을 누릴 자격이 있다고 믿고 이를 위한 환경을 제공에 노력하고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74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기후변화에 곤충 생태계 붕괴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…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건강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식량안보 위협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조선비즈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(4.21.)</a:t>
            </a:r>
            <a:r>
              <a:rPr lang="en-US" altLang="ko-KR" sz="1200" dirty="0">
                <a:solidFill>
                  <a:srgbClr val="FF0000"/>
                </a:solidFill>
              </a:rPr>
              <a:t> : https://biz.chosun.com/international/international_general/2022/04/21/YE2RI2GJNZH75MB2HQIII2X3I4/?utm_source=naver&amp;utm_medium=original&amp;utm_campaign=biz</a:t>
            </a:r>
            <a:br>
              <a:rPr lang="en-US" altLang="ko-KR" sz="1200" dirty="0">
                <a:solidFill>
                  <a:srgbClr val="FF0000"/>
                </a:solidFill>
              </a:rPr>
            </a:b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기후변화가 불러온 농업위기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…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대응책 찾아야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KBS(21.12.21.)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https://news.kbs.co.kr/news/view.do?ncd=5353140&amp;ref=A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70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기후변화에 대해 정의하기 전에 기상과 기후가 어떻게 다른 지 알아보도록 하겠습니다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일반적으로 짧은 시간 시시각각으로 변하는 날씨 현상을 </a:t>
            </a:r>
            <a:r>
              <a:rPr lang="en-US" altLang="ko-KR" dirty="0"/>
              <a:t>“</a:t>
            </a:r>
            <a:r>
              <a:rPr lang="ko-KR" altLang="en-US" dirty="0"/>
              <a:t>기상</a:t>
            </a:r>
            <a:r>
              <a:rPr lang="en-US" altLang="ko-KR" dirty="0"/>
              <a:t>”</a:t>
            </a:r>
            <a:r>
              <a:rPr lang="ko-KR" altLang="en-US" dirty="0"/>
              <a:t>이라 부르고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이와 같은 기상현상들이 긴 시간</a:t>
            </a:r>
            <a:r>
              <a:rPr lang="en-US" altLang="ko-KR" dirty="0"/>
              <a:t>(</a:t>
            </a:r>
            <a:r>
              <a:rPr lang="ko-KR" altLang="en-US" dirty="0"/>
              <a:t>평균</a:t>
            </a:r>
            <a:r>
              <a:rPr lang="en-US" altLang="ko-KR" dirty="0"/>
              <a:t> 30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동안 </a:t>
            </a:r>
            <a:r>
              <a:rPr lang="ko-KR" altLang="en-US" dirty="0" err="1"/>
              <a:t>평균되어</a:t>
            </a:r>
            <a:r>
              <a:rPr lang="ko-KR" altLang="en-US" dirty="0"/>
              <a:t> 나타나게 된 것을 </a:t>
            </a:r>
            <a:r>
              <a:rPr lang="en-US" altLang="ko-KR" dirty="0"/>
              <a:t>“</a:t>
            </a:r>
            <a:r>
              <a:rPr lang="ko-KR" altLang="en-US" dirty="0"/>
              <a:t>기후</a:t>
            </a:r>
            <a:r>
              <a:rPr lang="en-US" altLang="ko-KR" dirty="0"/>
              <a:t>”</a:t>
            </a:r>
            <a:r>
              <a:rPr lang="ko-KR" altLang="en-US" dirty="0"/>
              <a:t>라고 합니다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예를 들면 기상이 매일</a:t>
            </a:r>
            <a:r>
              <a:rPr lang="ko-KR" altLang="en-US" baseline="0" dirty="0"/>
              <a:t> 어떤 옷을 입을지 결정하는 것과 관련이 있다면 기후는 어떤 곡물을 언제 심고 수확할 것인지 결정하는 것과 관련이 있다고 볼 수 있습니다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53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폭염과 한파</a:t>
            </a:r>
            <a:r>
              <a:rPr lang="en-US" altLang="ko-KR" dirty="0"/>
              <a:t>, </a:t>
            </a:r>
            <a:r>
              <a:rPr lang="ko-KR" altLang="en-US" dirty="0"/>
              <a:t>기상재해</a:t>
            </a:r>
            <a:r>
              <a:rPr lang="en-US" altLang="ko-KR" dirty="0"/>
              <a:t>, </a:t>
            </a:r>
            <a:r>
              <a:rPr lang="ko-KR" altLang="en-US" dirty="0"/>
              <a:t>가뭄과 영양 및 식량안보</a:t>
            </a:r>
            <a:r>
              <a:rPr lang="en-US" altLang="ko-KR" dirty="0"/>
              <a:t>, </a:t>
            </a:r>
            <a:r>
              <a:rPr lang="ko-KR" altLang="en-US" dirty="0"/>
              <a:t>식품안전성</a:t>
            </a:r>
            <a:r>
              <a:rPr lang="en-US" altLang="ko-KR" dirty="0"/>
              <a:t>, </a:t>
            </a:r>
            <a:r>
              <a:rPr lang="ko-KR" altLang="en-US" dirty="0"/>
              <a:t>수인성 질환</a:t>
            </a:r>
            <a:r>
              <a:rPr lang="en-US" altLang="ko-KR" dirty="0"/>
              <a:t>, </a:t>
            </a:r>
            <a:r>
              <a:rPr lang="ko-KR" altLang="en-US" dirty="0"/>
              <a:t>대기오염</a:t>
            </a:r>
            <a:r>
              <a:rPr lang="en-US" altLang="ko-KR" dirty="0"/>
              <a:t>, </a:t>
            </a:r>
            <a:r>
              <a:rPr lang="ko-KR" altLang="en-US" dirty="0"/>
              <a:t>알레르기 질환</a:t>
            </a:r>
            <a:r>
              <a:rPr lang="en-US" altLang="ko-KR" dirty="0"/>
              <a:t>, </a:t>
            </a:r>
            <a:r>
              <a:rPr lang="ko-KR" altLang="en-US" dirty="0"/>
              <a:t>매개체로 인한 전염병</a:t>
            </a:r>
            <a:r>
              <a:rPr lang="en-US" altLang="ko-KR" dirty="0"/>
              <a:t>, </a:t>
            </a:r>
            <a:r>
              <a:rPr lang="ko-KR" altLang="en-US" dirty="0"/>
              <a:t>산업보건</a:t>
            </a:r>
            <a:r>
              <a:rPr lang="en-US" altLang="ko-KR" dirty="0"/>
              <a:t>, </a:t>
            </a:r>
            <a:r>
              <a:rPr lang="ko-KR" altLang="en-US" dirty="0"/>
              <a:t>자외선 등 기후변화가 건강에 미치는 영향도 심각해지고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98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기후변화로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50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년 동안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1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만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천건의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 종간 바이러스 전파 일어날 것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(4.28)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https://www.hani.co.kr/arti/society/environment/1040825.html</a:t>
            </a:r>
          </a:p>
          <a:p>
            <a:pPr fontAlgn="base"/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 가속화 건강에도 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빨간불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..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오존 노출 사망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10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년새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조선미디어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(5.27.)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ko-KR" dirty="0"/>
              <a:t>https://futurechosun.com/archives/63319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841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기후변화 대응하기 위한 사회적 비용이 점점 늘어날 것이며</a:t>
            </a:r>
            <a:r>
              <a:rPr lang="en-US" altLang="ko-KR" dirty="0"/>
              <a:t>, </a:t>
            </a:r>
            <a:r>
              <a:rPr lang="ko-KR" altLang="en-US" dirty="0"/>
              <a:t>생산 시 이산화탄소를 대량 배출하는 제품의 경우 수요가 없어 제품 가치가 하락됩니다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반면 탄소시장 활성화로 </a:t>
            </a:r>
            <a:r>
              <a:rPr lang="ko-KR" altLang="en-US" dirty="0" err="1"/>
              <a:t>탄소배출권</a:t>
            </a:r>
            <a:r>
              <a:rPr lang="ko-KR" altLang="en-US" dirty="0"/>
              <a:t> 거래가 늘어날 것으로 예상됩니다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6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잉글랜드은행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 금융손실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532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조 떠안을 수도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(5.26)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  <a:endParaRPr lang="en-US" altLang="ko-KR" dirty="0"/>
          </a:p>
          <a:p>
            <a:r>
              <a:rPr lang="en-US" altLang="ko-KR" dirty="0"/>
              <a:t>https://www.hani.co.kr/arti/society/environment/1044587.html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184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defRPr/>
            </a:pPr>
            <a:r>
              <a:rPr lang="ko-KR" altLang="ko-KR" kern="100" dirty="0">
                <a:cs typeface="Times New Roman"/>
              </a:rPr>
              <a:t>그럼 이런 기후변화 예측을 위해 </a:t>
            </a:r>
            <a:r>
              <a:rPr lang="ko-KR" altLang="en-US" kern="100" dirty="0">
                <a:cs typeface="Times New Roman"/>
              </a:rPr>
              <a:t>세계적으로는 </a:t>
            </a:r>
            <a:r>
              <a:rPr lang="ko-KR" altLang="ko-KR" kern="100" dirty="0">
                <a:cs typeface="Times New Roman"/>
              </a:rPr>
              <a:t>실제 어떠한 노력이 진행되고 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i="0" kern="100" dirty="0">
                <a:cs typeface="Times New Roman"/>
              </a:rPr>
              <a:t>기후변화대응을 위한 전세계적인 노력의 일환으로 </a:t>
            </a:r>
            <a:r>
              <a:rPr lang="en-US" altLang="ko-KR" i="0" kern="100" dirty="0">
                <a:cs typeface="Times New Roman"/>
              </a:rPr>
              <a:t>UN </a:t>
            </a:r>
            <a:r>
              <a:rPr lang="ko-KR" altLang="ko-KR" i="0" kern="100" dirty="0">
                <a:cs typeface="Times New Roman"/>
              </a:rPr>
              <a:t>산하 정부간 기후변화협의체를 구성하고 이 협의체를 중심으로 기후변화에 관한 대응 및 과학적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근거 수립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그리고 자료생산 및 정보지원을 하고 있습니다</a:t>
            </a:r>
            <a:r>
              <a:rPr lang="en-US" altLang="ko-KR" i="0" kern="100" dirty="0">
                <a:cs typeface="Times New Roman"/>
              </a:rPr>
              <a:t>. 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기후변화 예측을 위한 </a:t>
            </a:r>
            <a:r>
              <a:rPr lang="ko-KR" altLang="en-US" kern="100" dirty="0">
                <a:cs typeface="Times New Roman"/>
              </a:rPr>
              <a:t>세계적인 노력과 관심의 결과로 </a:t>
            </a:r>
            <a:r>
              <a:rPr lang="ko-KR" altLang="ko-KR" kern="100" dirty="0">
                <a:cs typeface="Times New Roman"/>
              </a:rPr>
              <a:t>정부간 기후변화 협의체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즉</a:t>
            </a:r>
            <a:r>
              <a:rPr lang="en-US" altLang="ko-KR" kern="100" dirty="0">
                <a:cs typeface="Times New Roman"/>
              </a:rPr>
              <a:t> IPCC </a:t>
            </a:r>
            <a:r>
              <a:rPr lang="ko-KR" altLang="en-US" kern="100" dirty="0">
                <a:cs typeface="Times New Roman"/>
              </a:rPr>
              <a:t>가 만들어졌습니다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IPCC</a:t>
            </a:r>
            <a:r>
              <a:rPr lang="ko-KR" altLang="ko-KR" kern="100" dirty="0">
                <a:cs typeface="Times New Roman"/>
              </a:rPr>
              <a:t>는</a:t>
            </a:r>
            <a:r>
              <a:rPr lang="en-US" altLang="ko-KR" kern="100" dirty="0">
                <a:cs typeface="Times New Roman"/>
              </a:rPr>
              <a:t> 1988</a:t>
            </a:r>
            <a:r>
              <a:rPr lang="ko-KR" altLang="ko-KR" kern="100" dirty="0">
                <a:cs typeface="Times New Roman"/>
              </a:rPr>
              <a:t>년 설립</a:t>
            </a:r>
            <a:r>
              <a:rPr lang="ko-KR" altLang="en-US" kern="100" dirty="0">
                <a:cs typeface="Times New Roman"/>
              </a:rPr>
              <a:t>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en-US" altLang="ko-KR" kern="100" dirty="0">
                <a:cs typeface="Times New Roman"/>
              </a:rPr>
              <a:t>UN </a:t>
            </a:r>
            <a:r>
              <a:rPr lang="ko-KR" altLang="ko-KR" kern="100" dirty="0">
                <a:cs typeface="Times New Roman"/>
              </a:rPr>
              <a:t>산하</a:t>
            </a:r>
            <a:r>
              <a:rPr lang="ko-KR" altLang="en-US" kern="100" dirty="0">
                <a:cs typeface="Times New Roman"/>
              </a:rPr>
              <a:t>에서</a:t>
            </a:r>
            <a:r>
              <a:rPr lang="ko-KR" altLang="ko-KR" kern="100" dirty="0">
                <a:cs typeface="Times New Roman"/>
              </a:rPr>
              <a:t> 기후변화에 관한 대응정책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수립을 위한 과학적 근거가 되는 자료를 생산하고 전 세계 국가들에게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정보를 지원하</a:t>
            </a:r>
            <a:r>
              <a:rPr lang="ko-KR" altLang="en-US" kern="100" dirty="0">
                <a:cs typeface="Times New Roman"/>
              </a:rPr>
              <a:t>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크게 </a:t>
            </a:r>
            <a:r>
              <a:rPr lang="en-US" altLang="ko-KR" i="0" kern="100" dirty="0">
                <a:cs typeface="Times New Roman"/>
              </a:rPr>
              <a:t>3</a:t>
            </a:r>
            <a:r>
              <a:rPr lang="ko-KR" altLang="en-US" i="0" kern="100" dirty="0">
                <a:cs typeface="Times New Roman"/>
              </a:rPr>
              <a:t>개</a:t>
            </a:r>
            <a:r>
              <a:rPr lang="ko-KR" altLang="ko-KR" kern="100" dirty="0">
                <a:cs typeface="Times New Roman"/>
              </a:rPr>
              <a:t>의 실무그룹으로 구성되어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있는데 </a:t>
            </a:r>
            <a:r>
              <a:rPr lang="ko-KR" altLang="ko-KR" kern="100" dirty="0">
                <a:cs typeface="Times New Roman"/>
              </a:rPr>
              <a:t>첫번째 실무그룹에서는 기후변화 과학을 두번째 실무그룹에서는 기후변화의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영향과 적응을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세번째 실무그룹에서는 기후변화 완화와 연관된 내용을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연구하고 </a:t>
            </a:r>
            <a:r>
              <a:rPr lang="ko-KR" altLang="ko-KR" i="0" kern="100" dirty="0">
                <a:cs typeface="Times New Roman"/>
              </a:rPr>
              <a:t>다루고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IPCC</a:t>
            </a:r>
            <a:r>
              <a:rPr lang="ko-KR" altLang="en-US" dirty="0"/>
              <a:t>가 미래 기후변화 예측 및 대응을 위한 과학자들의 노력이라고 하면</a:t>
            </a:r>
            <a:r>
              <a:rPr lang="en-US" altLang="ko-KR" dirty="0"/>
              <a:t>,</a:t>
            </a:r>
            <a:r>
              <a:rPr lang="ko-KR" altLang="en-US" dirty="0"/>
              <a:t> 유엔기후변화협약</a:t>
            </a:r>
            <a:r>
              <a:rPr lang="en-US" altLang="ko-KR" dirty="0"/>
              <a:t>(UNFCCC)</a:t>
            </a:r>
            <a:r>
              <a:rPr lang="ko-KR" altLang="en-US" dirty="0"/>
              <a:t>은 온실가스 감축 및 기후변화 적응을 위한 범정부간 활동이라고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이해당사자인 국가의 대표들이 모여 온실가스 저감과 적응을 위한 책임감 있는 대책을 협의해야 겠지요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왼쪽에 보시는 것은 </a:t>
            </a:r>
            <a:r>
              <a:rPr lang="en-US" altLang="ko-KR" dirty="0"/>
              <a:t>UNFCCC</a:t>
            </a:r>
            <a:r>
              <a:rPr lang="ko-KR" altLang="en-US" dirty="0"/>
              <a:t>의 조직도 인데요</a:t>
            </a:r>
            <a:r>
              <a:rPr lang="en-US" altLang="ko-KR" dirty="0"/>
              <a:t>, IPCC</a:t>
            </a:r>
            <a:r>
              <a:rPr lang="ko-KR" altLang="en-US" dirty="0"/>
              <a:t>가 작성한 미래 기후변화 보고서를 바탕으로</a:t>
            </a:r>
            <a:r>
              <a:rPr lang="en-US" altLang="ko-KR" dirty="0"/>
              <a:t>, COP </a:t>
            </a:r>
            <a:r>
              <a:rPr lang="ko-KR" altLang="en-US" dirty="0"/>
              <a:t>즉 이해 당사국간 총회를 개최합니다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당사국간 총회에서 온실가스 감축에 대한 국가간 협상이 이루어지고 중요한 선언문 등이 채택됩니다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485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기후변화 적응대책은 왜 필요할까요</a:t>
            </a:r>
            <a:r>
              <a:rPr lang="en-US" altLang="ko-KR" b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현재</a:t>
            </a:r>
            <a:r>
              <a:rPr lang="en-US" altLang="ko-KR" b="0" dirty="0"/>
              <a:t>, </a:t>
            </a:r>
            <a:r>
              <a:rPr lang="ko-KR" altLang="en-US" b="0" dirty="0"/>
              <a:t>기후변화관련 물질을 완전히 규제하더라도 관성의 법칙으로</a:t>
            </a:r>
            <a:r>
              <a:rPr lang="en-US" altLang="ko-KR" b="0" dirty="0"/>
              <a:t>, </a:t>
            </a:r>
            <a:r>
              <a:rPr lang="ko-KR" altLang="en-US" b="0" dirty="0"/>
              <a:t>지구 기온은 수 십년간 상승할 것이라 전망됩니다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dirty="0"/>
              <a:t>따라서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기후변화 적응은 선택이 아니라 필수입니다</a:t>
            </a:r>
            <a:r>
              <a:rPr lang="en-US" altLang="ko-KR" b="0" baseline="0" dirty="0"/>
              <a:t>.</a:t>
            </a:r>
            <a:r>
              <a:rPr lang="ko-KR" altLang="en-US" b="0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923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dirty="0"/>
              <a:t>그렇습니다</a:t>
            </a:r>
            <a:r>
              <a:rPr lang="en-US" altLang="ko-KR" dirty="0"/>
              <a:t>! </a:t>
            </a:r>
            <a:r>
              <a:rPr lang="ko-KR" altLang="en-US" dirty="0"/>
              <a:t>지금까지 이미 시작되었고</a:t>
            </a:r>
            <a:r>
              <a:rPr lang="en-US" altLang="ko-KR" dirty="0"/>
              <a:t>, </a:t>
            </a:r>
            <a:r>
              <a:rPr lang="ko-KR" altLang="en-US" dirty="0"/>
              <a:t>우리가 이미 몸으로 느끼는 거대한 변화</a:t>
            </a:r>
            <a:r>
              <a:rPr lang="en-US" altLang="ko-KR" dirty="0"/>
              <a:t>, </a:t>
            </a:r>
            <a:r>
              <a:rPr lang="ko-KR" altLang="en-US" dirty="0"/>
              <a:t>기후변화에 대해 알아보았습니다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이제 시작입니다</a:t>
            </a:r>
            <a:r>
              <a:rPr lang="en-US" altLang="ko-KR" dirty="0"/>
              <a:t>! </a:t>
            </a:r>
            <a:r>
              <a:rPr lang="ko-KR" altLang="en-US" dirty="0"/>
              <a:t>끝으로 여러분들 집에 돌아가셔서 한번쯤 떠올린 문구 하나 작성해 볼까요</a:t>
            </a:r>
            <a:r>
              <a:rPr lang="en-US" altLang="ko-KR" dirty="0"/>
              <a:t>?</a:t>
            </a:r>
          </a:p>
          <a:p>
            <a:pPr algn="just"/>
            <a:r>
              <a:rPr lang="ko-KR" altLang="en-US" dirty="0"/>
              <a:t>타이틀에 </a:t>
            </a:r>
            <a:r>
              <a:rPr lang="en-US" altLang="ko-KR" dirty="0"/>
              <a:t>‘</a:t>
            </a:r>
            <a:r>
              <a:rPr lang="ko-KR" altLang="en-US" dirty="0"/>
              <a:t>나의 실천다짐 한마디</a:t>
            </a:r>
            <a:r>
              <a:rPr lang="en-US" altLang="ko-KR" dirty="0"/>
              <a:t>’</a:t>
            </a:r>
            <a:r>
              <a:rPr lang="ko-KR" altLang="en-US" dirty="0"/>
              <a:t>라 되어 있지만</a:t>
            </a:r>
            <a:r>
              <a:rPr lang="en-US" altLang="ko-KR" dirty="0"/>
              <a:t>, </a:t>
            </a:r>
            <a:r>
              <a:rPr lang="ko-KR" altLang="en-US" dirty="0"/>
              <a:t>오늘 이 시간을 통해 느끼고 생각한</a:t>
            </a:r>
            <a:r>
              <a:rPr lang="en-US" altLang="ko-KR" dirty="0"/>
              <a:t> </a:t>
            </a:r>
            <a:r>
              <a:rPr lang="ko-KR" altLang="en-US" dirty="0"/>
              <a:t>기후변화에 대한 소감</a:t>
            </a:r>
            <a:r>
              <a:rPr lang="en-US" altLang="ko-KR" dirty="0"/>
              <a:t> </a:t>
            </a:r>
            <a:r>
              <a:rPr lang="ko-KR" altLang="en-US" dirty="0"/>
              <a:t>혹은 짧은 </a:t>
            </a:r>
            <a:r>
              <a:rPr lang="ko-KR" altLang="en-US" dirty="0" err="1"/>
              <a:t>생각이어도</a:t>
            </a:r>
            <a:r>
              <a:rPr lang="ko-KR" altLang="en-US" dirty="0"/>
              <a:t> 좋습니다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dirty="0"/>
              <a:t>(</a:t>
            </a:r>
            <a:r>
              <a:rPr lang="ko-KR" altLang="en-US" dirty="0"/>
              <a:t>학습자에게 작성 시간 할애 후</a:t>
            </a:r>
            <a:r>
              <a:rPr lang="en-US" altLang="ko-KR" dirty="0"/>
              <a:t>, </a:t>
            </a:r>
            <a:r>
              <a:rPr lang="ko-KR" altLang="en-US" dirty="0"/>
              <a:t>몇몇 분 발표하게 함</a:t>
            </a:r>
            <a:r>
              <a:rPr lang="en-US" altLang="ko-KR" dirty="0"/>
              <a:t>)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저도 생각해 봤습니다</a:t>
            </a:r>
            <a:r>
              <a:rPr lang="en-US" altLang="ko-KR" dirty="0"/>
              <a:t>. </a:t>
            </a:r>
            <a:r>
              <a:rPr lang="ko-KR" altLang="en-US" dirty="0"/>
              <a:t>기후변화</a:t>
            </a:r>
            <a:r>
              <a:rPr lang="en-US" altLang="ko-KR" dirty="0"/>
              <a:t>, </a:t>
            </a:r>
            <a:r>
              <a:rPr lang="ko-KR" altLang="en-US" dirty="0"/>
              <a:t>거대해서 겁나시거나</a:t>
            </a:r>
            <a:r>
              <a:rPr lang="en-US" altLang="ko-KR" dirty="0"/>
              <a:t>, </a:t>
            </a:r>
            <a:r>
              <a:rPr lang="ko-KR" altLang="en-US" dirty="0"/>
              <a:t>무엇을 해야 할지 막막하신 건 아니죠</a:t>
            </a:r>
            <a:r>
              <a:rPr lang="en-US" altLang="ko-KR" dirty="0"/>
              <a:t>? </a:t>
            </a:r>
          </a:p>
          <a:p>
            <a:pPr algn="just"/>
            <a:r>
              <a:rPr lang="ko-KR" altLang="en-US" dirty="0"/>
              <a:t>앞서 말씀 드린 대로 우리가 할 수 있는 일들은 결코 어려운 것이 아닙니다</a:t>
            </a:r>
            <a:r>
              <a:rPr lang="en-US" altLang="ko-KR" dirty="0"/>
              <a:t>. </a:t>
            </a:r>
            <a:r>
              <a:rPr lang="ko-KR" altLang="en-US" dirty="0"/>
              <a:t>조금 불편한 일일 뿐이라는 생각이 듭니다</a:t>
            </a:r>
            <a:r>
              <a:rPr lang="en-US" altLang="ko-KR" dirty="0"/>
              <a:t>. </a:t>
            </a:r>
            <a:r>
              <a:rPr lang="ko-KR" altLang="en-US" dirty="0"/>
              <a:t>그래서 저는 이렇게 정리해 봤습니다</a:t>
            </a:r>
            <a:r>
              <a:rPr lang="en-US" altLang="ko-KR" dirty="0"/>
              <a:t>!</a:t>
            </a:r>
          </a:p>
          <a:p>
            <a:pPr algn="just"/>
            <a:r>
              <a:rPr lang="ko-KR" altLang="en-US" dirty="0"/>
              <a:t>우리 푸른 지구에서 오래 함께 행복해져요</a:t>
            </a:r>
            <a:r>
              <a:rPr lang="en-US" altLang="ko-KR" dirty="0"/>
              <a:t>!! </a:t>
            </a:r>
            <a:r>
              <a:rPr lang="ko-KR" altLang="en-US" dirty="0"/>
              <a:t>이상으로 마치겠습니다</a:t>
            </a:r>
            <a:r>
              <a:rPr lang="en-US" altLang="ko-KR" dirty="0"/>
              <a:t>!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2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기후변화는 무엇일까요</a:t>
            </a:r>
            <a:r>
              <a:rPr lang="en-US" altLang="ko-KR" dirty="0"/>
              <a:t>?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기후는 긴 시간 동안의 기상현상을 평균입니다</a:t>
            </a:r>
            <a:r>
              <a:rPr lang="en-US" altLang="ko-KR" dirty="0"/>
              <a:t>. </a:t>
            </a:r>
            <a:r>
              <a:rPr lang="ko-KR" altLang="en-US" dirty="0"/>
              <a:t>그렇기 때문에 기후는 자연적으로 조금씩 변화하는 모습을 보이게 됩니다</a:t>
            </a:r>
            <a:r>
              <a:rPr lang="en-US" altLang="ko-KR" dirty="0"/>
              <a:t>. </a:t>
            </a:r>
            <a:r>
              <a:rPr lang="ko-KR" altLang="en-US" dirty="0"/>
              <a:t>그러나 그 변동성은 크지 않습니다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기후변화는 긴 시간 동안 평균상태를</a:t>
            </a:r>
            <a:r>
              <a:rPr lang="ko-KR" altLang="en-US" baseline="0" dirty="0"/>
              <a:t> 유지해오던 기상현상이 자연적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인위적 요인에 의해 자연적인 기후 변동성의 범위를 벗어나는 것을 의미합니다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7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aseline="0" dirty="0"/>
              <a:t>기후변동은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긴 시간 동안 평균값에서 크게 벗어나지 않는 자연적인 기후의 움직임을 의미하고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여기서 벗어나 더 이상 평균 상태로 돌아오지 않는 기후계 변화를 기후변화라고 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그리고 이러한 기후변동을 벗어나게 되면 이상기상</a:t>
            </a:r>
            <a:r>
              <a:rPr lang="en-US" altLang="ko-KR" baseline="0" dirty="0"/>
              <a:t>/</a:t>
            </a:r>
            <a:r>
              <a:rPr lang="ko-KR" altLang="en-US" baseline="0" dirty="0"/>
              <a:t>이상기후가 발생하게 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그래프를 보면</a:t>
            </a:r>
            <a:r>
              <a:rPr lang="en-US" altLang="ko-KR" baseline="0" dirty="0"/>
              <a:t>, </a:t>
            </a:r>
            <a:r>
              <a:rPr lang="ko-KR" altLang="en-US" baseline="0" dirty="0"/>
              <a:t>기온이 점점 상승하는 것을 알 수 있죠</a:t>
            </a:r>
            <a:r>
              <a:rPr lang="en-US" altLang="ko-KR" baseline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이렇게 장기적인 기온이 상승하는 것을 지구온난화라고 하며 이는 기후변화에 속하는 현상입니다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9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기후시스템</a:t>
            </a:r>
            <a:r>
              <a:rPr lang="en-US" altLang="ko-KR" dirty="0"/>
              <a:t>(</a:t>
            </a:r>
            <a:r>
              <a:rPr lang="ko-KR" altLang="en-US" dirty="0"/>
              <a:t>기후체계</a:t>
            </a:r>
            <a:r>
              <a:rPr lang="en-US" altLang="ko-KR" dirty="0"/>
              <a:t>)</a:t>
            </a:r>
            <a:r>
              <a:rPr lang="ko-KR" altLang="en-US" dirty="0"/>
              <a:t>는 다양한 요소들로 구성되고</a:t>
            </a:r>
            <a:r>
              <a:rPr lang="en-US" altLang="ko-KR" dirty="0"/>
              <a:t>, </a:t>
            </a:r>
            <a:r>
              <a:rPr lang="ko-KR" altLang="en-US" dirty="0"/>
              <a:t>대기의 변화</a:t>
            </a:r>
            <a:r>
              <a:rPr lang="en-US" altLang="ko-KR" dirty="0"/>
              <a:t>, </a:t>
            </a:r>
            <a:r>
              <a:rPr lang="ko-KR" altLang="en-US" dirty="0"/>
              <a:t>수분 순환의 변화</a:t>
            </a:r>
            <a:r>
              <a:rPr lang="en-US" altLang="ko-KR" dirty="0"/>
              <a:t>, </a:t>
            </a:r>
            <a:r>
              <a:rPr lang="ko-KR" altLang="en-US" dirty="0"/>
              <a:t>해양의 변화</a:t>
            </a:r>
            <a:r>
              <a:rPr lang="en-US" altLang="ko-KR" dirty="0"/>
              <a:t>, </a:t>
            </a:r>
            <a:r>
              <a:rPr lang="ko-KR" altLang="en-US" dirty="0"/>
              <a:t>육지 표면의 변화</a:t>
            </a:r>
            <a:r>
              <a:rPr lang="en-US" altLang="ko-KR" dirty="0"/>
              <a:t>, </a:t>
            </a:r>
            <a:r>
              <a:rPr lang="ko-KR" altLang="en-US" dirty="0"/>
              <a:t>빙권의 변화 등 </a:t>
            </a:r>
            <a:endParaRPr lang="en-US" altLang="ko-KR" dirty="0"/>
          </a:p>
          <a:p>
            <a:r>
              <a:rPr lang="ko-KR" altLang="en-US" dirty="0"/>
              <a:t>다양한 원인에 의해 변화합니다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baseline="0" dirty="0"/>
          </a:p>
          <a:p>
            <a:r>
              <a:rPr lang="ko-KR" altLang="en-US" baseline="0" dirty="0"/>
              <a:t>기후시스템 참 거대하죠</a:t>
            </a:r>
            <a:r>
              <a:rPr lang="en-US" altLang="ko-KR" baseline="0" dirty="0"/>
              <a:t>? </a:t>
            </a:r>
            <a:r>
              <a:rPr lang="ko-KR" altLang="en-US" baseline="0" dirty="0"/>
              <a:t>인간의 영향은 </a:t>
            </a:r>
            <a:r>
              <a:rPr lang="en-US" altLang="ko-KR" baseline="0" dirty="0"/>
              <a:t>‘</a:t>
            </a:r>
            <a:r>
              <a:rPr lang="ko-KR" altLang="en-US" baseline="0" dirty="0"/>
              <a:t>거대한</a:t>
            </a:r>
            <a:r>
              <a:rPr lang="en-US" altLang="ko-KR" baseline="0" dirty="0"/>
              <a:t>’</a:t>
            </a:r>
            <a:r>
              <a:rPr lang="ko-KR" altLang="en-US" baseline="0" dirty="0"/>
              <a:t> 기후시스템의 한 요소일 뿐입니다</a:t>
            </a:r>
            <a:r>
              <a:rPr lang="en-US" altLang="ko-KR" baseline="0" dirty="0"/>
              <a:t>. </a:t>
            </a:r>
          </a:p>
          <a:p>
            <a:endParaRPr lang="en-US" altLang="ko-KR" baseline="0" dirty="0"/>
          </a:p>
          <a:p>
            <a:r>
              <a:rPr lang="ko-KR" altLang="en-US" dirty="0"/>
              <a:t>일정한 변동성 속에서 구성요소와 원인들 간의 지속적 상호작용</a:t>
            </a:r>
            <a:r>
              <a:rPr lang="ko-KR" altLang="en-US" baseline="0" dirty="0"/>
              <a:t> 결과가 바로 평균적인 자연적 기후를 형성하는 것이지요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그런데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상호작용에 문제가 생긴 겁니다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그것이 심각한 기후변화 현상을 만들어내고 있죠</a:t>
            </a:r>
            <a:r>
              <a:rPr lang="en-US" altLang="ko-KR" baseline="0" dirty="0"/>
              <a:t>. </a:t>
            </a:r>
            <a:r>
              <a:rPr lang="ko-KR" altLang="en-US" baseline="0" dirty="0"/>
              <a:t>어떤 일들이</a:t>
            </a:r>
            <a:r>
              <a:rPr lang="en-US" altLang="ko-KR" baseline="0" dirty="0"/>
              <a:t>, </a:t>
            </a:r>
            <a:r>
              <a:rPr lang="ko-KR" altLang="en-US" baseline="0" dirty="0"/>
              <a:t>왜</a:t>
            </a:r>
            <a:r>
              <a:rPr lang="en-US" altLang="ko-KR" baseline="0" dirty="0"/>
              <a:t>, </a:t>
            </a:r>
            <a:r>
              <a:rPr lang="ko-KR" altLang="en-US" baseline="0" dirty="0"/>
              <a:t>어떻게 일어나고 있는 걸까요</a:t>
            </a:r>
            <a:r>
              <a:rPr lang="en-US" altLang="ko-KR" baseline="0" dirty="0"/>
              <a:t>?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이 그림 보니 학교에서 배운 지구과학 생각나시나요</a:t>
            </a:r>
            <a:r>
              <a:rPr lang="en-US" altLang="ko-KR" baseline="0" dirty="0"/>
              <a:t>? </a:t>
            </a:r>
            <a:r>
              <a:rPr lang="ko-KR" altLang="en-US" baseline="0" dirty="0"/>
              <a:t>그렇습니다</a:t>
            </a:r>
            <a:r>
              <a:rPr lang="en-US" altLang="ko-KR" u="none" baseline="0" dirty="0"/>
              <a:t>. </a:t>
            </a:r>
          </a:p>
          <a:p>
            <a:r>
              <a:rPr lang="ko-KR" altLang="en-US" u="none" baseline="0" dirty="0"/>
              <a:t>거대한 기후시스템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그것의 변화는 과학적으로 접근될 때 올바로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제대로 이해될 수 있습니다</a:t>
            </a:r>
            <a:r>
              <a:rPr lang="en-US" altLang="ko-KR" u="none" baseline="0" dirty="0"/>
              <a:t>. </a:t>
            </a:r>
            <a:r>
              <a:rPr lang="ko-KR" altLang="en-US" u="none" baseline="0" dirty="0"/>
              <a:t>자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이제부터 기후변화를 과학적으로 이해해 봅시다</a:t>
            </a:r>
            <a:r>
              <a:rPr lang="en-US" altLang="ko-KR" u="none" baseline="0" dirty="0"/>
              <a:t>! </a:t>
            </a:r>
          </a:p>
          <a:p>
            <a:endParaRPr lang="en-US" altLang="ko-KR" baseline="0" dirty="0"/>
          </a:p>
          <a:p>
            <a:r>
              <a:rPr lang="en-US" altLang="ko-KR" b="1" baseline="0" dirty="0"/>
              <a:t>[</a:t>
            </a:r>
            <a:r>
              <a:rPr lang="ko-KR" altLang="en-US" b="1" baseline="0" dirty="0"/>
              <a:t>요약책자 </a:t>
            </a:r>
            <a:r>
              <a:rPr lang="en-US" altLang="ko-KR" b="1" baseline="0" dirty="0"/>
              <a:t>-</a:t>
            </a:r>
            <a:r>
              <a:rPr lang="ko-KR" altLang="en-US" b="1" baseline="0" dirty="0"/>
              <a:t> 기후변화과학 영역 설명</a:t>
            </a:r>
            <a:r>
              <a:rPr lang="en-US" altLang="ko-KR" b="1" baseline="0" dirty="0"/>
              <a:t>: </a:t>
            </a:r>
            <a:r>
              <a:rPr lang="ko-KR" altLang="en-US" b="1" baseline="0" dirty="0"/>
              <a:t>기후변화에 대한 과학적 접근</a:t>
            </a:r>
            <a:r>
              <a:rPr lang="en-US" altLang="ko-KR" b="1" baseline="0" dirty="0"/>
              <a:t>! </a:t>
            </a:r>
            <a:r>
              <a:rPr lang="ko-KR" altLang="en-US" b="1" baseline="0" dirty="0"/>
              <a:t>현황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감시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원인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예측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영향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대응</a:t>
            </a:r>
            <a:r>
              <a:rPr lang="en-US" altLang="ko-KR" b="1" baseline="0" dirty="0"/>
              <a:t>]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4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지구 평균기온이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가 상승하면 이 균형이 깨지고 이 전 상태로 돌아오기 힘든 상황을 마주하게 될 것입니다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이를 위해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2015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파리협약에서는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년까지 지구평균온도 상승폭을 산업화 이전 대비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더 나아가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1.5℃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 목표로 설정하였습니다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17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3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064B65E-54C1-4BC2-A51C-2080B0BFBD8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530D21A1-8A2B-4FD1-9152-FB7C58285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37"/>
          <a:stretch/>
        </p:blipFill>
        <p:spPr>
          <a:xfrm>
            <a:off x="1060978" y="3829216"/>
            <a:ext cx="7784045" cy="3028784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65C9373-8079-4226-A920-B66709BA8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10" y="448577"/>
            <a:ext cx="9241351" cy="556403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A9FFBE1-E4AB-4696-AFEC-E45B63DED5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8891" y="6167403"/>
            <a:ext cx="1388219" cy="492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F8106-9356-4B07-8A25-BCB98067C6F4}"/>
              </a:ext>
            </a:extLst>
          </p:cNvPr>
          <p:cNvSpPr txBox="1"/>
          <p:nvPr userDrawn="1"/>
        </p:nvSpPr>
        <p:spPr>
          <a:xfrm>
            <a:off x="4399472" y="2388644"/>
            <a:ext cx="419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이해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FA2E034-F31F-47C3-8119-A3E2F6151CF9}"/>
              </a:ext>
            </a:extLst>
          </p:cNvPr>
          <p:cNvCxnSpPr/>
          <p:nvPr userDrawn="1"/>
        </p:nvCxnSpPr>
        <p:spPr>
          <a:xfrm>
            <a:off x="4520242" y="2315317"/>
            <a:ext cx="36921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C9C2C8-A608-4C3C-B37A-2E2F6824F9CA}"/>
              </a:ext>
            </a:extLst>
          </p:cNvPr>
          <p:cNvSpPr txBox="1"/>
          <p:nvPr userDrawn="1"/>
        </p:nvSpPr>
        <p:spPr>
          <a:xfrm>
            <a:off x="4489994" y="1878280"/>
            <a:ext cx="41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i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과학이다</a:t>
            </a:r>
          </a:p>
        </p:txBody>
      </p:sp>
    </p:spTree>
    <p:extLst>
      <p:ext uri="{BB962C8B-B14F-4D97-AF65-F5344CB8AC3E}">
        <p14:creationId xmlns:p14="http://schemas.microsoft.com/office/powerpoint/2010/main" val="19021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0307E88-481A-4C6C-A5CC-1E85094C9B46}"/>
              </a:ext>
            </a:extLst>
          </p:cNvPr>
          <p:cNvGrpSpPr/>
          <p:nvPr userDrawn="1"/>
        </p:nvGrpSpPr>
        <p:grpSpPr>
          <a:xfrm>
            <a:off x="131637" y="73152"/>
            <a:ext cx="9642726" cy="435821"/>
            <a:chOff x="121920" y="73152"/>
            <a:chExt cx="9642726" cy="43582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DFE1F87-B6A1-47EB-90C7-8DE7E611C9B6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6F1D3B0-7651-49F5-ABEE-D0AAA52CAA0F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래픽 8">
                <a:extLst>
                  <a:ext uri="{FF2B5EF4-FFF2-40B4-BE49-F238E27FC236}">
                    <a16:creationId xmlns:a16="http://schemas.microsoft.com/office/drawing/2014/main" id="{AECC9C3E-F17E-4EA0-9331-793B3E5F042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6E21926-01B7-4F62-8678-4FDAB0C16C96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72C7E92-7460-4D94-BAE3-5102C778C78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래픽 12">
                <a:extLst>
                  <a:ext uri="{FF2B5EF4-FFF2-40B4-BE49-F238E27FC236}">
                    <a16:creationId xmlns:a16="http://schemas.microsoft.com/office/drawing/2014/main" id="{3B7131CF-6566-41C6-B5DC-35E3A070C93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FFC335-2821-4401-BE44-D0E88FCDC138}"/>
              </a:ext>
            </a:extLst>
          </p:cNvPr>
          <p:cNvGrpSpPr/>
          <p:nvPr userDrawn="1"/>
        </p:nvGrpSpPr>
        <p:grpSpPr>
          <a:xfrm>
            <a:off x="131637" y="6324643"/>
            <a:ext cx="9642726" cy="435821"/>
            <a:chOff x="121920" y="73152"/>
            <a:chExt cx="9642726" cy="43582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9F7BD93-E0A7-4777-BE4E-2E075A25D910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B2CFDFAF-1FC6-4BE0-A67B-BC4F48975636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2" name="그래픽 21">
                <a:extLst>
                  <a:ext uri="{FF2B5EF4-FFF2-40B4-BE49-F238E27FC236}">
                    <a16:creationId xmlns:a16="http://schemas.microsoft.com/office/drawing/2014/main" id="{EAF54916-B6CB-4C3F-B2EF-57FDA43ED6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167ACAE-6961-4DD1-9439-621748D3F7BC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DC31B362-0DDD-4F4B-AB78-DBCF0547E22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" name="그래픽 19">
                <a:extLst>
                  <a:ext uri="{FF2B5EF4-FFF2-40B4-BE49-F238E27FC236}">
                    <a16:creationId xmlns:a16="http://schemas.microsoft.com/office/drawing/2014/main" id="{F6396400-11C1-4C14-A8B9-DD53CB2C491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85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6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F324DFF8-93CD-4CE7-99E0-46BE379143F1}"/>
              </a:ext>
            </a:extLst>
          </p:cNvPr>
          <p:cNvSpPr/>
          <p:nvPr userDrawn="1"/>
        </p:nvSpPr>
        <p:spPr>
          <a:xfrm>
            <a:off x="0" y="862642"/>
            <a:ext cx="2613803" cy="5995357"/>
          </a:xfrm>
          <a:prstGeom prst="round1Rect">
            <a:avLst>
              <a:gd name="adj" fmla="val 1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5828582" y="-3214777"/>
            <a:ext cx="862640" cy="7292198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>
            <a:off x="0" y="1227016"/>
            <a:ext cx="1481263" cy="530318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EFF6F1D-1D84-4657-8F58-FB22D4B8A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1697" y="6392175"/>
            <a:ext cx="3782904" cy="3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629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73F4046-410E-4938-A01B-445F5A442BD9}"/>
              </a:ext>
            </a:extLst>
          </p:cNvPr>
          <p:cNvGrpSpPr/>
          <p:nvPr userDrawn="1"/>
        </p:nvGrpSpPr>
        <p:grpSpPr>
          <a:xfrm>
            <a:off x="347296" y="186239"/>
            <a:ext cx="9211408" cy="300080"/>
            <a:chOff x="240323" y="177447"/>
            <a:chExt cx="9211408" cy="300080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323" y="177447"/>
              <a:ext cx="3373316" cy="300080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551F21A1-06F4-446F-8BA5-D9FD7058A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0357" y="177447"/>
              <a:ext cx="3373316" cy="30008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387A116C-5F3E-4E44-9C1C-A7127A4836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32667"/>
            <a:stretch/>
          </p:blipFill>
          <p:spPr>
            <a:xfrm>
              <a:off x="7180391" y="177447"/>
              <a:ext cx="2271340" cy="30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1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8149C19-358B-4846-8D30-76F1B590E1DB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55685" y="124989"/>
            <a:chExt cx="9794631" cy="660802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92218FC-83EB-4BC1-8129-2274D1D857A6}"/>
                </a:ext>
              </a:extLst>
            </p:cNvPr>
            <p:cNvGrpSpPr/>
            <p:nvPr userDrawn="1"/>
          </p:nvGrpSpPr>
          <p:grpSpPr>
            <a:xfrm>
              <a:off x="55685" y="124989"/>
              <a:ext cx="9794631" cy="6608022"/>
              <a:chOff x="0" y="126886"/>
              <a:chExt cx="9794631" cy="6608022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97691C0-1E6D-4F27-BCBD-00DC46E5A3DE}"/>
                  </a:ext>
                </a:extLst>
              </p:cNvPr>
              <p:cNvSpPr/>
              <p:nvPr userDrawn="1"/>
            </p:nvSpPr>
            <p:spPr>
              <a:xfrm>
                <a:off x="0" y="126886"/>
                <a:ext cx="9794631" cy="6608022"/>
              </a:xfrm>
              <a:prstGeom prst="roundRect">
                <a:avLst>
                  <a:gd name="adj" fmla="val 3352"/>
                </a:avLst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518A113C-08C6-43FB-9FE8-604E9F4EC42C}"/>
                  </a:ext>
                </a:extLst>
              </p:cNvPr>
              <p:cNvSpPr/>
              <p:nvPr userDrawn="1"/>
            </p:nvSpPr>
            <p:spPr>
              <a:xfrm>
                <a:off x="0" y="890539"/>
                <a:ext cx="9794631" cy="5487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73F4046-410E-4938-A01B-445F5A442BD9}"/>
                </a:ext>
              </a:extLst>
            </p:cNvPr>
            <p:cNvGrpSpPr/>
            <p:nvPr userDrawn="1"/>
          </p:nvGrpSpPr>
          <p:grpSpPr>
            <a:xfrm>
              <a:off x="693721" y="6415272"/>
              <a:ext cx="8518557" cy="277509"/>
              <a:chOff x="240323" y="177447"/>
              <a:chExt cx="9211408" cy="300080"/>
            </a:xfrm>
          </p:grpSpPr>
          <p:pic>
            <p:nvPicPr>
              <p:cNvPr id="6" name="그래픽 5">
                <a:extLst>
                  <a:ext uri="{FF2B5EF4-FFF2-40B4-BE49-F238E27FC236}">
                    <a16:creationId xmlns:a16="http://schemas.microsoft.com/office/drawing/2014/main" id="{AEE4A018-2EDC-4CF7-8913-71416142D2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0323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4" name="그래픽 13">
                <a:extLst>
                  <a:ext uri="{FF2B5EF4-FFF2-40B4-BE49-F238E27FC236}">
                    <a16:creationId xmlns:a16="http://schemas.microsoft.com/office/drawing/2014/main" id="{551F21A1-06F4-446F-8BA5-D9FD7058A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10357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6" name="그래픽 15">
                <a:extLst>
                  <a:ext uri="{FF2B5EF4-FFF2-40B4-BE49-F238E27FC236}">
                    <a16:creationId xmlns:a16="http://schemas.microsoft.com/office/drawing/2014/main" id="{387A116C-5F3E-4E44-9C1C-A7127A4836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 r="32667"/>
              <a:stretch/>
            </p:blipFill>
            <p:spPr>
              <a:xfrm>
                <a:off x="7180391" y="177447"/>
                <a:ext cx="2271340" cy="30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1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890539"/>
              <a:ext cx="9794631" cy="5969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2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8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0" y="126886"/>
            <a:chExt cx="9794631" cy="6608022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5934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pic>
        <p:nvPicPr>
          <p:cNvPr id="6" name="그래픽 5">
            <a:extLst>
              <a:ext uri="{FF2B5EF4-FFF2-40B4-BE49-F238E27FC236}">
                <a16:creationId xmlns:a16="http://schemas.microsoft.com/office/drawing/2014/main" id="{AEE4A018-2EDC-4CF7-8913-71416142D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67" t="-20411" r="81886" b="-24824"/>
          <a:stretch/>
        </p:blipFill>
        <p:spPr>
          <a:xfrm>
            <a:off x="165588" y="124989"/>
            <a:ext cx="335574" cy="435821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58EE367C-BFDC-4319-991C-44005DC10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90834" t="1507" r="-782" b="-16126"/>
          <a:stretch/>
        </p:blipFill>
        <p:spPr>
          <a:xfrm>
            <a:off x="9328638" y="186239"/>
            <a:ext cx="335574" cy="3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2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4714743" y="-4560194"/>
            <a:ext cx="631062" cy="9751455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 rot="5400000">
            <a:off x="8755740" y="-647981"/>
            <a:ext cx="502278" cy="1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3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8" r:id="rId4"/>
    <p:sldLayoutId id="2147483750" r:id="rId5"/>
    <p:sldLayoutId id="2147483676" r:id="rId6"/>
    <p:sldLayoutId id="2147483675" r:id="rId7"/>
    <p:sldLayoutId id="2147483663" r:id="rId8"/>
    <p:sldLayoutId id="2147483677" r:id="rId9"/>
    <p:sldLayoutId id="2147483671" r:id="rId10"/>
    <p:sldLayoutId id="2147483708" r:id="rId11"/>
    <p:sldLayoutId id="214748374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f/LakeVostok-Location.jpg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Image:GISP2D1837_crop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en.wikipedia.org/wiki/Image:Icecore_4x.jpg" TargetMode="Externa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D694F-5514-4390-A99A-12E050536865}"/>
              </a:ext>
            </a:extLst>
          </p:cNvPr>
          <p:cNvSpPr txBox="1"/>
          <p:nvPr/>
        </p:nvSpPr>
        <p:spPr>
          <a:xfrm>
            <a:off x="4536194" y="3259723"/>
            <a:ext cx="1044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강원도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33373" y="6035040"/>
            <a:ext cx="1740410" cy="695753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0" y="6204857"/>
            <a:ext cx="1346664" cy="5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14AEA14-E05E-43BD-B473-98181052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r="22384" b="70972"/>
          <a:stretch/>
        </p:blipFill>
        <p:spPr>
          <a:xfrm flipH="1">
            <a:off x="164250" y="4046023"/>
            <a:ext cx="3281972" cy="2202858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93B0DB-BD4B-4D68-A6C3-19649C4E8D31}"/>
              </a:ext>
            </a:extLst>
          </p:cNvPr>
          <p:cNvSpPr/>
          <p:nvPr/>
        </p:nvSpPr>
        <p:spPr>
          <a:xfrm>
            <a:off x="3400022" y="1226371"/>
            <a:ext cx="5962918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순서도: 병합 11">
            <a:extLst>
              <a:ext uri="{FF2B5EF4-FFF2-40B4-BE49-F238E27FC236}">
                <a16:creationId xmlns:a16="http://schemas.microsoft.com/office/drawing/2014/main" id="{6A66197F-60A5-41FF-B2E5-F20738F91240}"/>
              </a:ext>
            </a:extLst>
          </p:cNvPr>
          <p:cNvSpPr/>
          <p:nvPr/>
        </p:nvSpPr>
        <p:spPr>
          <a:xfrm rot="3941798">
            <a:off x="2826912" y="4337204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89A51-30E0-4D4A-B386-DD461C4EA74F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연평균 기온 변화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5BEC8D3-7611-431A-A182-FFDAAA8A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07" y="1502920"/>
            <a:ext cx="5683747" cy="316811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8F5297B-9D86-4991-B7BD-D8949E015E3E}"/>
              </a:ext>
            </a:extLst>
          </p:cNvPr>
          <p:cNvSpPr/>
          <p:nvPr/>
        </p:nvSpPr>
        <p:spPr>
          <a:xfrm>
            <a:off x="8058884" y="2259129"/>
            <a:ext cx="1142821" cy="336351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+0.20℃/10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792525-8F61-44F2-B59F-D0BD83A304E0}"/>
              </a:ext>
            </a:extLst>
          </p:cNvPr>
          <p:cNvSpPr/>
          <p:nvPr/>
        </p:nvSpPr>
        <p:spPr>
          <a:xfrm>
            <a:off x="8058885" y="2803505"/>
            <a:ext cx="1142820" cy="3363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+0.13℃/10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57B0855-3FA6-49F0-8961-DAFE0537C9E9}"/>
              </a:ext>
            </a:extLst>
          </p:cNvPr>
          <p:cNvSpPr/>
          <p:nvPr/>
        </p:nvSpPr>
        <p:spPr>
          <a:xfrm>
            <a:off x="8058885" y="3334574"/>
            <a:ext cx="1142820" cy="3363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+0.24℃/10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4153910" y="4788105"/>
            <a:ext cx="4530168" cy="48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평균기온은 과거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(1912~1940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 12.1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(1991~2020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13.7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1.6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 ℃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BD6E5-63E5-4C56-BBD1-D3D4B3CA139F}"/>
              </a:ext>
            </a:extLst>
          </p:cNvPr>
          <p:cNvSpPr txBox="1"/>
          <p:nvPr/>
        </p:nvSpPr>
        <p:spPr>
          <a:xfrm>
            <a:off x="8792958" y="3943366"/>
            <a:ext cx="40874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1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511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 변화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DB6FA77-B12B-4CD6-B931-5B702907F8E6}"/>
              </a:ext>
            </a:extLst>
          </p:cNvPr>
          <p:cNvSpPr/>
          <p:nvPr/>
        </p:nvSpPr>
        <p:spPr>
          <a:xfrm>
            <a:off x="142843" y="1298255"/>
            <a:ext cx="9620314" cy="4723153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51E6C47-C6E6-4D09-9472-CBF980DF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" t="5953" r="50453" b="19901"/>
          <a:stretch/>
        </p:blipFill>
        <p:spPr>
          <a:xfrm>
            <a:off x="460212" y="2146500"/>
            <a:ext cx="4492789" cy="291927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8F2A45-55C1-4163-9B82-9518FF583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6" t="7161" r="2602" b="19829"/>
          <a:stretch/>
        </p:blipFill>
        <p:spPr>
          <a:xfrm>
            <a:off x="4953000" y="2146499"/>
            <a:ext cx="4562625" cy="291927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899721" y="5237889"/>
            <a:ext cx="8387713" cy="60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우리나라의 강수량은 증가하며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강수일수는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감소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강수량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+17.7mm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증가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-2.73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일로 감소 추세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322807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779E932-06DE-4ECC-82DB-AE142A1C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05" y="3893826"/>
            <a:ext cx="4254438" cy="26455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F4AB7C-19CF-4032-9487-2A6B1561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7" y="3896311"/>
            <a:ext cx="4257766" cy="26247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B99B99-0896-46C6-8279-E266BA6F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05" y="1174413"/>
            <a:ext cx="4254316" cy="267645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DB87C6-012D-455A-916A-93CCFD2F1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93" y="1164890"/>
            <a:ext cx="4274865" cy="2677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089E7-8758-4A84-A674-6AF639BF58FF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이상기후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69FEAA0-03E6-497A-90A4-154B8026A7F8}"/>
              </a:ext>
            </a:extLst>
          </p:cNvPr>
          <p:cNvGrpSpPr/>
          <p:nvPr/>
        </p:nvGrpSpPr>
        <p:grpSpPr>
          <a:xfrm>
            <a:off x="601554" y="3512836"/>
            <a:ext cx="8698390" cy="3022594"/>
            <a:chOff x="188681" y="3525108"/>
            <a:chExt cx="8698390" cy="30225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35AB18-4FD2-40BB-8013-1EE58408E151}"/>
                </a:ext>
              </a:extLst>
            </p:cNvPr>
            <p:cNvSpPr txBox="1"/>
            <p:nvPr/>
          </p:nvSpPr>
          <p:spPr>
            <a:xfrm>
              <a:off x="193183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강원도 폭설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E9CA57-24E4-4D61-B238-91DF14874A88}"/>
                </a:ext>
              </a:extLst>
            </p:cNvPr>
            <p:cNvSpPr txBox="1"/>
            <p:nvPr/>
          </p:nvSpPr>
          <p:spPr>
            <a:xfrm>
              <a:off x="4621367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늦서리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45AD6-2423-4538-B514-ACBD1ADE04F9}"/>
                </a:ext>
              </a:extLst>
            </p:cNvPr>
            <p:cNvSpPr txBox="1"/>
            <p:nvPr/>
          </p:nvSpPr>
          <p:spPr>
            <a:xfrm>
              <a:off x="188681" y="6203914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오마이스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산사태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F4DBE4-134C-4858-93E0-634506460B1F}"/>
                </a:ext>
              </a:extLst>
            </p:cNvPr>
            <p:cNvSpPr txBox="1"/>
            <p:nvPr/>
          </p:nvSpPr>
          <p:spPr>
            <a:xfrm>
              <a:off x="4621366" y="620914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찬투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침수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071B0E-917F-4839-A97F-57054CEBE266}"/>
              </a:ext>
            </a:extLst>
          </p:cNvPr>
          <p:cNvSpPr txBox="1"/>
          <p:nvPr/>
        </p:nvSpPr>
        <p:spPr>
          <a:xfrm>
            <a:off x="5034239" y="593979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경향신문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380F1-17BC-420F-B1C9-0A5523F866E7}"/>
              </a:ext>
            </a:extLst>
          </p:cNvPr>
          <p:cNvSpPr txBox="1"/>
          <p:nvPr/>
        </p:nvSpPr>
        <p:spPr>
          <a:xfrm>
            <a:off x="593613" y="591320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KBS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724FE-553A-4F51-B7B9-0CAD21D1B7D9}"/>
              </a:ext>
            </a:extLst>
          </p:cNvPr>
          <p:cNvSpPr txBox="1"/>
          <p:nvPr/>
        </p:nvSpPr>
        <p:spPr>
          <a:xfrm>
            <a:off x="606179" y="324167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F44DB-889F-4E4E-91E7-019B21D7133B}"/>
              </a:ext>
            </a:extLst>
          </p:cNvPr>
          <p:cNvSpPr txBox="1"/>
          <p:nvPr/>
        </p:nvSpPr>
        <p:spPr>
          <a:xfrm>
            <a:off x="5016602" y="324552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EAEA3-4C94-4E3F-B44E-87B10AC8EFA1}"/>
              </a:ext>
            </a:extLst>
          </p:cNvPr>
          <p:cNvSpPr txBox="1"/>
          <p:nvPr/>
        </p:nvSpPr>
        <p:spPr>
          <a:xfrm>
            <a:off x="5640296" y="6532447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</p:spTree>
    <p:extLst>
      <p:ext uri="{BB962C8B-B14F-4D97-AF65-F5344CB8AC3E}">
        <p14:creationId xmlns:p14="http://schemas.microsoft.com/office/powerpoint/2010/main" val="102911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683509-790A-42F0-BA57-9A837F7DB55C}"/>
              </a:ext>
            </a:extLst>
          </p:cNvPr>
          <p:cNvSpPr/>
          <p:nvPr/>
        </p:nvSpPr>
        <p:spPr>
          <a:xfrm>
            <a:off x="528660" y="1288110"/>
            <a:ext cx="6283619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순서도: 병합 7">
            <a:extLst>
              <a:ext uri="{FF2B5EF4-FFF2-40B4-BE49-F238E27FC236}">
                <a16:creationId xmlns:a16="http://schemas.microsoft.com/office/drawing/2014/main" id="{9B43164E-EA76-4734-BBF5-113E76EF98C6}"/>
              </a:ext>
            </a:extLst>
          </p:cNvPr>
          <p:cNvSpPr/>
          <p:nvPr/>
        </p:nvSpPr>
        <p:spPr>
          <a:xfrm rot="17548624">
            <a:off x="6122067" y="4322406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4EB045-3703-45FA-9D1C-C7D697BE5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4" t="32128" r="19394" b="35518"/>
          <a:stretch/>
        </p:blipFill>
        <p:spPr>
          <a:xfrm>
            <a:off x="7277250" y="3489530"/>
            <a:ext cx="2480722" cy="2451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8417D2-B0EC-440B-8702-09259D21F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t="4854" r="8655" b="11255"/>
          <a:stretch/>
        </p:blipFill>
        <p:spPr>
          <a:xfrm>
            <a:off x="779913" y="1618488"/>
            <a:ext cx="5779721" cy="3446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595472" y="609887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427472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A9660967-C2FB-4B8B-A0B5-8DA32CDC11FA}"/>
              </a:ext>
            </a:extLst>
          </p:cNvPr>
          <p:cNvSpPr/>
          <p:nvPr/>
        </p:nvSpPr>
        <p:spPr>
          <a:xfrm>
            <a:off x="6134919" y="1874474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136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04" name="사각형: 둥근 모서리 203">
            <a:extLst>
              <a:ext uri="{FF2B5EF4-FFF2-40B4-BE49-F238E27FC236}">
                <a16:creationId xmlns:a16="http://schemas.microsoft.com/office/drawing/2014/main" id="{3AB2866C-E49E-4B80-8F41-115A8A6668D4}"/>
              </a:ext>
            </a:extLst>
          </p:cNvPr>
          <p:cNvSpPr/>
          <p:nvPr/>
        </p:nvSpPr>
        <p:spPr>
          <a:xfrm>
            <a:off x="6125866" y="466521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129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09" name="사각형: 둥근 모서리 208">
            <a:extLst>
              <a:ext uri="{FF2B5EF4-FFF2-40B4-BE49-F238E27FC236}">
                <a16:creationId xmlns:a16="http://schemas.microsoft.com/office/drawing/2014/main" id="{84EFB65C-97B0-4AC4-B9BD-D21B261E2532}"/>
              </a:ext>
            </a:extLst>
          </p:cNvPr>
          <p:cNvSpPr/>
          <p:nvPr/>
        </p:nvSpPr>
        <p:spPr>
          <a:xfrm>
            <a:off x="6125866" y="514235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100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15" name="사각형: 둥근 모서리 214">
            <a:extLst>
              <a:ext uri="{FF2B5EF4-FFF2-40B4-BE49-F238E27FC236}">
                <a16:creationId xmlns:a16="http://schemas.microsoft.com/office/drawing/2014/main" id="{661AAE86-6A52-4458-B1B9-4354A2AD098A}"/>
              </a:ext>
            </a:extLst>
          </p:cNvPr>
          <p:cNvSpPr/>
          <p:nvPr/>
        </p:nvSpPr>
        <p:spPr>
          <a:xfrm>
            <a:off x="6125866" y="5611105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84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27" name="사각형: 둥근 모서리 226">
            <a:extLst>
              <a:ext uri="{FF2B5EF4-FFF2-40B4-BE49-F238E27FC236}">
                <a16:creationId xmlns:a16="http://schemas.microsoft.com/office/drawing/2014/main" id="{1533339B-BDCC-41C1-A6AF-3F2FB2A40243}"/>
              </a:ext>
            </a:extLst>
          </p:cNvPr>
          <p:cNvSpPr/>
          <p:nvPr/>
        </p:nvSpPr>
        <p:spPr>
          <a:xfrm>
            <a:off x="6124362" y="280774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131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32" name="사각형: 둥근 모서리 231">
            <a:extLst>
              <a:ext uri="{FF2B5EF4-FFF2-40B4-BE49-F238E27FC236}">
                <a16:creationId xmlns:a16="http://schemas.microsoft.com/office/drawing/2014/main" id="{7691F0F2-97A1-456C-8F94-327A1B032A4C}"/>
              </a:ext>
            </a:extLst>
          </p:cNvPr>
          <p:cNvSpPr/>
          <p:nvPr/>
        </p:nvSpPr>
        <p:spPr>
          <a:xfrm>
            <a:off x="6124362" y="328488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117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237" name="사각형: 둥근 모서리 236">
            <a:extLst>
              <a:ext uri="{FF2B5EF4-FFF2-40B4-BE49-F238E27FC236}">
                <a16:creationId xmlns:a16="http://schemas.microsoft.com/office/drawing/2014/main" id="{643207E9-76A9-478D-A6EF-EA6F8E9BAA49}"/>
              </a:ext>
            </a:extLst>
          </p:cNvPr>
          <p:cNvSpPr/>
          <p:nvPr/>
        </p:nvSpPr>
        <p:spPr>
          <a:xfrm>
            <a:off x="6124362" y="3753635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2D9E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  108</a:t>
            </a:r>
            <a:r>
              <a:rPr lang="ko-KR" altLang="en-US" sz="1100" b="1" dirty="0"/>
              <a:t>일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80D47-F0A7-4936-A887-810DFFE13BC6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강원도</a:t>
            </a: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1AD1BA4D-B9E6-4449-BC72-ED768D58A2BB}"/>
              </a:ext>
            </a:extLst>
          </p:cNvPr>
          <p:cNvCxnSpPr/>
          <p:nvPr/>
        </p:nvCxnSpPr>
        <p:spPr>
          <a:xfrm>
            <a:off x="1405317" y="2548061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AD43C56D-4802-4165-9D40-9661CA1AEB74}"/>
              </a:ext>
            </a:extLst>
          </p:cNvPr>
          <p:cNvCxnSpPr/>
          <p:nvPr/>
        </p:nvCxnSpPr>
        <p:spPr>
          <a:xfrm>
            <a:off x="1405318" y="4356708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CB30AABE-C217-4010-BB68-E11CD5B13D89}"/>
              </a:ext>
            </a:extLst>
          </p:cNvPr>
          <p:cNvSpPr/>
          <p:nvPr/>
        </p:nvSpPr>
        <p:spPr>
          <a:xfrm>
            <a:off x="1405318" y="1448088"/>
            <a:ext cx="1141699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강원권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2D0FB38-1E50-44A6-93BF-68C00C344611}"/>
              </a:ext>
            </a:extLst>
          </p:cNvPr>
          <p:cNvSpPr/>
          <p:nvPr/>
        </p:nvSpPr>
        <p:spPr>
          <a:xfrm>
            <a:off x="1405317" y="3334250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SSP1-2.6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91" name="텍스트 개체 틀 1">
            <a:extLst>
              <a:ext uri="{FF2B5EF4-FFF2-40B4-BE49-F238E27FC236}">
                <a16:creationId xmlns:a16="http://schemas.microsoft.com/office/drawing/2014/main" id="{3C983C43-3931-4FF0-BF27-9C5FA6A64396}"/>
              </a:ext>
            </a:extLst>
          </p:cNvPr>
          <p:cNvSpPr txBox="1">
            <a:spLocks/>
          </p:cNvSpPr>
          <p:nvPr/>
        </p:nvSpPr>
        <p:spPr>
          <a:xfrm>
            <a:off x="1239214" y="1760927"/>
            <a:ext cx="2168513" cy="344455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지금과 같은 탄소 배출 시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여름 </a:t>
            </a:r>
            <a:r>
              <a:rPr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82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겨울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54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DOWN!</a:t>
            </a:r>
            <a:endParaRPr kumimoji="0" lang="ko-KR" altLang="en-US" sz="1400" b="1" dirty="0"/>
          </a:p>
        </p:txBody>
      </p: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04A6405E-AF21-4FFF-A2D4-66B49CE8E05E}"/>
              </a:ext>
            </a:extLst>
          </p:cNvPr>
          <p:cNvSpPr/>
          <p:nvPr/>
        </p:nvSpPr>
        <p:spPr>
          <a:xfrm>
            <a:off x="4901259" y="1874474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72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98" name="사각형: 둥근 모서리 97">
            <a:extLst>
              <a:ext uri="{FF2B5EF4-FFF2-40B4-BE49-F238E27FC236}">
                <a16:creationId xmlns:a16="http://schemas.microsoft.com/office/drawing/2014/main" id="{A9115E70-18C8-4960-8271-D36E1D9111F2}"/>
              </a:ext>
            </a:extLst>
          </p:cNvPr>
          <p:cNvSpPr/>
          <p:nvPr/>
        </p:nvSpPr>
        <p:spPr>
          <a:xfrm>
            <a:off x="4259519" y="1874474"/>
            <a:ext cx="1279846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72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id="{BE8CC309-00EA-4CF6-A086-89081514DD9A}"/>
              </a:ext>
            </a:extLst>
          </p:cNvPr>
          <p:cNvSpPr/>
          <p:nvPr/>
        </p:nvSpPr>
        <p:spPr>
          <a:xfrm>
            <a:off x="3498865" y="1874474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</a:t>
            </a:r>
            <a:r>
              <a:rPr lang="en-US" altLang="ko-KR" sz="1600" b="1" dirty="0"/>
              <a:t>85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10E8619E-172E-46F1-9BC8-9C464B3A9377}"/>
              </a:ext>
            </a:extLst>
          </p:cNvPr>
          <p:cNvSpPr/>
          <p:nvPr/>
        </p:nvSpPr>
        <p:spPr>
          <a:xfrm>
            <a:off x="3488308" y="1847742"/>
            <a:ext cx="3677547" cy="3444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18A061BF-92FE-4852-96AC-3EC02A31B510}"/>
              </a:ext>
            </a:extLst>
          </p:cNvPr>
          <p:cNvSpPr/>
          <p:nvPr/>
        </p:nvSpPr>
        <p:spPr>
          <a:xfrm>
            <a:off x="1405317" y="5193975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SSP5-8.5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201" name="사각형: 둥근 모서리 200">
            <a:extLst>
              <a:ext uri="{FF2B5EF4-FFF2-40B4-BE49-F238E27FC236}">
                <a16:creationId xmlns:a16="http://schemas.microsoft.com/office/drawing/2014/main" id="{04BAB633-30F0-4BE3-AB93-712D44FD75B9}"/>
              </a:ext>
            </a:extLst>
          </p:cNvPr>
          <p:cNvSpPr/>
          <p:nvPr/>
        </p:nvSpPr>
        <p:spPr>
          <a:xfrm>
            <a:off x="4892206" y="4665219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64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02" name="사각형: 둥근 모서리 201">
            <a:extLst>
              <a:ext uri="{FF2B5EF4-FFF2-40B4-BE49-F238E27FC236}">
                <a16:creationId xmlns:a16="http://schemas.microsoft.com/office/drawing/2014/main" id="{733845DD-63B4-4483-AA0E-6F2FE7A28CEF}"/>
              </a:ext>
            </a:extLst>
          </p:cNvPr>
          <p:cNvSpPr/>
          <p:nvPr/>
        </p:nvSpPr>
        <p:spPr>
          <a:xfrm>
            <a:off x="4250467" y="4665219"/>
            <a:ext cx="1288896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88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03" name="사각형: 둥근 모서리 202">
            <a:extLst>
              <a:ext uri="{FF2B5EF4-FFF2-40B4-BE49-F238E27FC236}">
                <a16:creationId xmlns:a16="http://schemas.microsoft.com/office/drawing/2014/main" id="{D1B91596-3044-46B1-B529-4DFAB7733BA7}"/>
              </a:ext>
            </a:extLst>
          </p:cNvPr>
          <p:cNvSpPr/>
          <p:nvPr/>
        </p:nvSpPr>
        <p:spPr>
          <a:xfrm>
            <a:off x="3489812" y="466521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</a:t>
            </a:r>
            <a:r>
              <a:rPr lang="en-US" altLang="ko-KR" sz="1600" b="1" dirty="0"/>
              <a:t>84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06" name="사각형: 둥근 모서리 205">
            <a:extLst>
              <a:ext uri="{FF2B5EF4-FFF2-40B4-BE49-F238E27FC236}">
                <a16:creationId xmlns:a16="http://schemas.microsoft.com/office/drawing/2014/main" id="{63A6FF3A-D943-4BFB-9B6A-14EDF87EB639}"/>
              </a:ext>
            </a:extLst>
          </p:cNvPr>
          <p:cNvSpPr/>
          <p:nvPr/>
        </p:nvSpPr>
        <p:spPr>
          <a:xfrm>
            <a:off x="4892206" y="5142359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72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id="{CCB65C0A-05BA-46FD-A1A4-A7F27E41EE33}"/>
              </a:ext>
            </a:extLst>
          </p:cNvPr>
          <p:cNvSpPr/>
          <p:nvPr/>
        </p:nvSpPr>
        <p:spPr>
          <a:xfrm>
            <a:off x="4250467" y="5142359"/>
            <a:ext cx="1288896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108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id="{03C9CFB3-765B-4917-A05B-CC59C8F43782}"/>
              </a:ext>
            </a:extLst>
          </p:cNvPr>
          <p:cNvSpPr/>
          <p:nvPr/>
        </p:nvSpPr>
        <p:spPr>
          <a:xfrm>
            <a:off x="3489812" y="514235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</a:t>
            </a:r>
            <a:r>
              <a:rPr lang="en-US" altLang="ko-KR" sz="1600" b="1" dirty="0"/>
              <a:t>85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12" name="사각형: 둥근 모서리 211">
            <a:extLst>
              <a:ext uri="{FF2B5EF4-FFF2-40B4-BE49-F238E27FC236}">
                <a16:creationId xmlns:a16="http://schemas.microsoft.com/office/drawing/2014/main" id="{A22AFDE6-F776-49C3-89E5-F111FF3B27D2}"/>
              </a:ext>
            </a:extLst>
          </p:cNvPr>
          <p:cNvSpPr/>
          <p:nvPr/>
        </p:nvSpPr>
        <p:spPr>
          <a:xfrm>
            <a:off x="4892206" y="5611105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54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13" name="사각형: 둥근 모서리 212">
            <a:extLst>
              <a:ext uri="{FF2B5EF4-FFF2-40B4-BE49-F238E27FC236}">
                <a16:creationId xmlns:a16="http://schemas.microsoft.com/office/drawing/2014/main" id="{7FDCF34D-DC17-4D24-8E84-A495D69BA13B}"/>
              </a:ext>
            </a:extLst>
          </p:cNvPr>
          <p:cNvSpPr/>
          <p:nvPr/>
        </p:nvSpPr>
        <p:spPr>
          <a:xfrm>
            <a:off x="4250467" y="5611105"/>
            <a:ext cx="1288896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154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A62AF212-BDED-4DA1-BAD6-B1F8CE4F0AAD}"/>
              </a:ext>
            </a:extLst>
          </p:cNvPr>
          <p:cNvSpPr/>
          <p:nvPr/>
        </p:nvSpPr>
        <p:spPr>
          <a:xfrm>
            <a:off x="3489812" y="5611105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</a:t>
            </a:r>
            <a:r>
              <a:rPr lang="en-US" altLang="ko-KR" sz="1600" b="1" dirty="0"/>
              <a:t>73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16" name="텍스트 개체 틀 1">
            <a:extLst>
              <a:ext uri="{FF2B5EF4-FFF2-40B4-BE49-F238E27FC236}">
                <a16:creationId xmlns:a16="http://schemas.microsoft.com/office/drawing/2014/main" id="{CF49E573-BD94-4D46-9414-68FB5D66C23E}"/>
              </a:ext>
            </a:extLst>
          </p:cNvPr>
          <p:cNvSpPr txBox="1">
            <a:spLocks/>
          </p:cNvSpPr>
          <p:nvPr/>
        </p:nvSpPr>
        <p:spPr>
          <a:xfrm>
            <a:off x="7210224" y="1899651"/>
            <a:ext cx="1459646" cy="234191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" b="1" dirty="0"/>
              <a:t>현재</a:t>
            </a:r>
            <a:r>
              <a:rPr kumimoji="0" lang="en-US" altLang="ko-KR" sz="800" b="1" dirty="0"/>
              <a:t>(2000~2019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0" name="텍스트 개체 틀 1">
            <a:extLst>
              <a:ext uri="{FF2B5EF4-FFF2-40B4-BE49-F238E27FC236}">
                <a16:creationId xmlns:a16="http://schemas.microsoft.com/office/drawing/2014/main" id="{F5EF9667-D9B3-40B7-9B12-753B43315618}"/>
              </a:ext>
            </a:extLst>
          </p:cNvPr>
          <p:cNvSpPr txBox="1">
            <a:spLocks/>
          </p:cNvSpPr>
          <p:nvPr/>
        </p:nvSpPr>
        <p:spPr>
          <a:xfrm>
            <a:off x="7201171" y="471853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1" name="텍스트 개체 틀 1">
            <a:extLst>
              <a:ext uri="{FF2B5EF4-FFF2-40B4-BE49-F238E27FC236}">
                <a16:creationId xmlns:a16="http://schemas.microsoft.com/office/drawing/2014/main" id="{1413D71D-C7AD-4D8C-AB20-062BBF1C5B05}"/>
              </a:ext>
            </a:extLst>
          </p:cNvPr>
          <p:cNvSpPr txBox="1">
            <a:spLocks/>
          </p:cNvSpPr>
          <p:nvPr/>
        </p:nvSpPr>
        <p:spPr>
          <a:xfrm>
            <a:off x="7201171" y="519121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2" name="텍스트 개체 틀 1">
            <a:extLst>
              <a:ext uri="{FF2B5EF4-FFF2-40B4-BE49-F238E27FC236}">
                <a16:creationId xmlns:a16="http://schemas.microsoft.com/office/drawing/2014/main" id="{21932F2E-AE74-4B67-B78F-0AF7E6D3332A}"/>
              </a:ext>
            </a:extLst>
          </p:cNvPr>
          <p:cNvSpPr txBox="1">
            <a:spLocks/>
          </p:cNvSpPr>
          <p:nvPr/>
        </p:nvSpPr>
        <p:spPr>
          <a:xfrm>
            <a:off x="7201171" y="566389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4" name="사각형: 둥근 모서리 223">
            <a:extLst>
              <a:ext uri="{FF2B5EF4-FFF2-40B4-BE49-F238E27FC236}">
                <a16:creationId xmlns:a16="http://schemas.microsoft.com/office/drawing/2014/main" id="{9AC23959-EC65-422A-84BE-88BD4BEA772B}"/>
              </a:ext>
            </a:extLst>
          </p:cNvPr>
          <p:cNvSpPr/>
          <p:nvPr/>
        </p:nvSpPr>
        <p:spPr>
          <a:xfrm>
            <a:off x="4890702" y="2807749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66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25" name="사각형: 둥근 모서리 224">
            <a:extLst>
              <a:ext uri="{FF2B5EF4-FFF2-40B4-BE49-F238E27FC236}">
                <a16:creationId xmlns:a16="http://schemas.microsoft.com/office/drawing/2014/main" id="{B45776CE-274D-4B74-932F-CCEE7C1AC787}"/>
              </a:ext>
            </a:extLst>
          </p:cNvPr>
          <p:cNvSpPr/>
          <p:nvPr/>
        </p:nvSpPr>
        <p:spPr>
          <a:xfrm>
            <a:off x="4248961" y="2807749"/>
            <a:ext cx="1290403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84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26" name="사각형: 둥근 모서리 225">
            <a:extLst>
              <a:ext uri="{FF2B5EF4-FFF2-40B4-BE49-F238E27FC236}">
                <a16:creationId xmlns:a16="http://schemas.microsoft.com/office/drawing/2014/main" id="{544D39CD-2C3C-47C5-9DEC-2F32621BF2A7}"/>
              </a:ext>
            </a:extLst>
          </p:cNvPr>
          <p:cNvSpPr/>
          <p:nvPr/>
        </p:nvSpPr>
        <p:spPr>
          <a:xfrm>
            <a:off x="3488308" y="280774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84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CFEE1D7F-AE90-43B2-88A7-B2E5C316683E}"/>
              </a:ext>
            </a:extLst>
          </p:cNvPr>
          <p:cNvSpPr/>
          <p:nvPr/>
        </p:nvSpPr>
        <p:spPr>
          <a:xfrm>
            <a:off x="4890702" y="3284889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73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0" name="사각형: 둥근 모서리 229">
            <a:extLst>
              <a:ext uri="{FF2B5EF4-FFF2-40B4-BE49-F238E27FC236}">
                <a16:creationId xmlns:a16="http://schemas.microsoft.com/office/drawing/2014/main" id="{D2B0CCCB-E1CB-4F95-A96F-0AA81549AD65}"/>
              </a:ext>
            </a:extLst>
          </p:cNvPr>
          <p:cNvSpPr/>
          <p:nvPr/>
        </p:nvSpPr>
        <p:spPr>
          <a:xfrm>
            <a:off x="4248962" y="3284889"/>
            <a:ext cx="1290401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94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1" name="사각형: 둥근 모서리 230">
            <a:extLst>
              <a:ext uri="{FF2B5EF4-FFF2-40B4-BE49-F238E27FC236}">
                <a16:creationId xmlns:a16="http://schemas.microsoft.com/office/drawing/2014/main" id="{12CC03E2-BEC1-454F-8872-69C481ECDC84}"/>
              </a:ext>
            </a:extLst>
          </p:cNvPr>
          <p:cNvSpPr/>
          <p:nvPr/>
        </p:nvSpPr>
        <p:spPr>
          <a:xfrm>
            <a:off x="3488308" y="3284889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</a:t>
            </a:r>
            <a:r>
              <a:rPr lang="en-US" altLang="ko-KR" sz="1600" b="1" dirty="0"/>
              <a:t>81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4" name="사각형: 둥근 모서리 233">
            <a:extLst>
              <a:ext uri="{FF2B5EF4-FFF2-40B4-BE49-F238E27FC236}">
                <a16:creationId xmlns:a16="http://schemas.microsoft.com/office/drawing/2014/main" id="{C1217279-7219-45A4-A349-BA4343CE3EE8}"/>
              </a:ext>
            </a:extLst>
          </p:cNvPr>
          <p:cNvSpPr/>
          <p:nvPr/>
        </p:nvSpPr>
        <p:spPr>
          <a:xfrm>
            <a:off x="4890702" y="3753635"/>
            <a:ext cx="1446993" cy="304257"/>
          </a:xfrm>
          <a:prstGeom prst="roundRect">
            <a:avLst>
              <a:gd name="adj" fmla="val 50000"/>
            </a:avLst>
          </a:prstGeom>
          <a:solidFill>
            <a:srgbClr val="FFAA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      </a:t>
            </a:r>
            <a:r>
              <a:rPr lang="en-US" altLang="ko-KR" sz="1600" b="1" dirty="0"/>
              <a:t>70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5" name="사각형: 둥근 모서리 234">
            <a:extLst>
              <a:ext uri="{FF2B5EF4-FFF2-40B4-BE49-F238E27FC236}">
                <a16:creationId xmlns:a16="http://schemas.microsoft.com/office/drawing/2014/main" id="{3B16831A-C663-407F-A42D-CA84168B0FB3}"/>
              </a:ext>
            </a:extLst>
          </p:cNvPr>
          <p:cNvSpPr/>
          <p:nvPr/>
        </p:nvSpPr>
        <p:spPr>
          <a:xfrm>
            <a:off x="4248963" y="3753635"/>
            <a:ext cx="1290400" cy="304257"/>
          </a:xfrm>
          <a:prstGeom prst="roundRect">
            <a:avLst>
              <a:gd name="adj" fmla="val 50000"/>
            </a:avLst>
          </a:prstGeom>
          <a:solidFill>
            <a:srgbClr val="FC65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   </a:t>
            </a:r>
            <a:r>
              <a:rPr lang="en-US" altLang="ko-KR" sz="1600" b="1" dirty="0"/>
              <a:t>106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6" name="사각형: 둥근 모서리 235">
            <a:extLst>
              <a:ext uri="{FF2B5EF4-FFF2-40B4-BE49-F238E27FC236}">
                <a16:creationId xmlns:a16="http://schemas.microsoft.com/office/drawing/2014/main" id="{63D0885A-EE37-40A1-BBCD-9C5D04F13AFD}"/>
              </a:ext>
            </a:extLst>
          </p:cNvPr>
          <p:cNvSpPr/>
          <p:nvPr/>
        </p:nvSpPr>
        <p:spPr>
          <a:xfrm>
            <a:off x="3488308" y="3753635"/>
            <a:ext cx="1002573" cy="304257"/>
          </a:xfrm>
          <a:prstGeom prst="roundRect">
            <a:avLst>
              <a:gd name="adj" fmla="val 50000"/>
            </a:avLst>
          </a:prstGeom>
          <a:solidFill>
            <a:srgbClr val="95C6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81</a:t>
            </a:r>
            <a:r>
              <a:rPr lang="ko-KR" altLang="en-US" sz="1100" b="1" dirty="0"/>
              <a:t>일 </a:t>
            </a:r>
            <a:endParaRPr lang="ko-KR" altLang="en-US" b="1" dirty="0"/>
          </a:p>
        </p:txBody>
      </p:sp>
      <p:sp>
        <p:nvSpPr>
          <p:cNvPr id="238" name="텍스트 개체 틀 1">
            <a:extLst>
              <a:ext uri="{FF2B5EF4-FFF2-40B4-BE49-F238E27FC236}">
                <a16:creationId xmlns:a16="http://schemas.microsoft.com/office/drawing/2014/main" id="{E74A8D68-D36C-4793-9596-313374500BB5}"/>
              </a:ext>
            </a:extLst>
          </p:cNvPr>
          <p:cNvSpPr txBox="1">
            <a:spLocks/>
          </p:cNvSpPr>
          <p:nvPr/>
        </p:nvSpPr>
        <p:spPr>
          <a:xfrm>
            <a:off x="7199667" y="286106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39" name="텍스트 개체 틀 1">
            <a:extLst>
              <a:ext uri="{FF2B5EF4-FFF2-40B4-BE49-F238E27FC236}">
                <a16:creationId xmlns:a16="http://schemas.microsoft.com/office/drawing/2014/main" id="{59F11B27-85B0-4EE9-A258-0EF2E5989243}"/>
              </a:ext>
            </a:extLst>
          </p:cNvPr>
          <p:cNvSpPr txBox="1">
            <a:spLocks/>
          </p:cNvSpPr>
          <p:nvPr/>
        </p:nvSpPr>
        <p:spPr>
          <a:xfrm>
            <a:off x="7199667" y="333374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40" name="텍스트 개체 틀 1">
            <a:extLst>
              <a:ext uri="{FF2B5EF4-FFF2-40B4-BE49-F238E27FC236}">
                <a16:creationId xmlns:a16="http://schemas.microsoft.com/office/drawing/2014/main" id="{BF040CE6-FF79-4D89-B99D-7F41E0C8474C}"/>
              </a:ext>
            </a:extLst>
          </p:cNvPr>
          <p:cNvSpPr txBox="1">
            <a:spLocks/>
          </p:cNvSpPr>
          <p:nvPr/>
        </p:nvSpPr>
        <p:spPr>
          <a:xfrm>
            <a:off x="7199667" y="380642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DFA9A0F-2B6A-4983-D2A1-25DCE2BFD0C6}"/>
              </a:ext>
            </a:extLst>
          </p:cNvPr>
          <p:cNvGrpSpPr/>
          <p:nvPr/>
        </p:nvGrpSpPr>
        <p:grpSpPr>
          <a:xfrm>
            <a:off x="5200551" y="1518830"/>
            <a:ext cx="1976763" cy="265173"/>
            <a:chOff x="5200551" y="1518830"/>
            <a:chExt cx="1976763" cy="265173"/>
          </a:xfrm>
        </p:grpSpPr>
        <p:sp>
          <p:nvSpPr>
            <p:cNvPr id="59" name="텍스트 개체 틀 1">
              <a:extLst>
                <a:ext uri="{FF2B5EF4-FFF2-40B4-BE49-F238E27FC236}">
                  <a16:creationId xmlns:a16="http://schemas.microsoft.com/office/drawing/2014/main" id="{E0E24A98-6603-924D-F0A7-2E6AF98DEC83}"/>
                </a:ext>
              </a:extLst>
            </p:cNvPr>
            <p:cNvSpPr txBox="1">
              <a:spLocks/>
            </p:cNvSpPr>
            <p:nvPr/>
          </p:nvSpPr>
          <p:spPr>
            <a:xfrm>
              <a:off x="5200551" y="1518830"/>
              <a:ext cx="1976763" cy="265173"/>
            </a:xfrm>
            <a:prstGeom prst="rect">
              <a:avLst/>
            </a:prstGeom>
          </p:spPr>
          <p:txBody>
            <a:bodyPr/>
            <a:lstStyle>
              <a:lvl1pPr marL="0" indent="0" algn="l" defTabSz="914395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2800" kern="12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796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9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91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88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85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8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80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77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kumimoji="0" lang="ko-KR" altLang="en-US" sz="1100" b="1" dirty="0"/>
                <a:t> 봄      </a:t>
              </a:r>
              <a:r>
                <a:rPr lang="ko-KR" altLang="en-US" sz="1100" b="1" dirty="0"/>
                <a:t>여름</a:t>
              </a:r>
              <a:r>
                <a:rPr kumimoji="0" lang="ko-KR" altLang="en-US" sz="1100" b="1" dirty="0"/>
                <a:t>     가을      겨울</a:t>
              </a: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69C5C87E-06B4-716D-2955-C9FDBF3A4608}"/>
                </a:ext>
              </a:extLst>
            </p:cNvPr>
            <p:cNvSpPr/>
            <p:nvPr/>
          </p:nvSpPr>
          <p:spPr>
            <a:xfrm>
              <a:off x="5203726" y="1582843"/>
              <a:ext cx="91440" cy="9144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5EF700A-663B-60AF-CBF2-D1774E736526}"/>
                </a:ext>
              </a:extLst>
            </p:cNvPr>
            <p:cNvSpPr/>
            <p:nvPr/>
          </p:nvSpPr>
          <p:spPr>
            <a:xfrm>
              <a:off x="6025586" y="1582843"/>
              <a:ext cx="91440" cy="91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ADD18B53-8EDF-D58E-BE06-C04F88D30F7B}"/>
                </a:ext>
              </a:extLst>
            </p:cNvPr>
            <p:cNvSpPr/>
            <p:nvPr/>
          </p:nvSpPr>
          <p:spPr>
            <a:xfrm>
              <a:off x="6522521" y="1582843"/>
              <a:ext cx="91440" cy="91440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1CA2858-AEFF-3228-9598-7FDFD9496762}"/>
                </a:ext>
              </a:extLst>
            </p:cNvPr>
            <p:cNvSpPr/>
            <p:nvPr/>
          </p:nvSpPr>
          <p:spPr>
            <a:xfrm>
              <a:off x="5580389" y="1582843"/>
              <a:ext cx="91440" cy="91440"/>
            </a:xfrm>
            <a:prstGeom prst="ellipse">
              <a:avLst/>
            </a:prstGeom>
            <a:solidFill>
              <a:srgbClr val="E21E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59BA72B-FF0F-4226-D1E1-117AE0933CB3}"/>
              </a:ext>
            </a:extLst>
          </p:cNvPr>
          <p:cNvSpPr txBox="1"/>
          <p:nvPr/>
        </p:nvSpPr>
        <p:spPr>
          <a:xfrm>
            <a:off x="5505888" y="6333699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9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7926BCB-C856-4C90-AD17-C89BB9E2C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7" r="5798"/>
          <a:stretch/>
        </p:blipFill>
        <p:spPr>
          <a:xfrm rot="5400000">
            <a:off x="2241941" y="-218393"/>
            <a:ext cx="5293687" cy="7687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6742A-7487-4015-BF1B-D49E40C74BED}"/>
              </a:ext>
            </a:extLst>
          </p:cNvPr>
          <p:cNvSpPr txBox="1"/>
          <p:nvPr/>
        </p:nvSpPr>
        <p:spPr>
          <a:xfrm>
            <a:off x="5640296" y="613416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ECF15-3CF9-4D89-BAF9-8D630DE2392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전세계 이상기후 발생 분포도</a:t>
            </a:r>
          </a:p>
        </p:txBody>
      </p:sp>
    </p:spTree>
    <p:extLst>
      <p:ext uri="{BB962C8B-B14F-4D97-AF65-F5344CB8AC3E}">
        <p14:creationId xmlns:p14="http://schemas.microsoft.com/office/powerpoint/2010/main" val="40025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024E4-CF6E-43BF-880C-85D13E4A9BBD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자연재해 발생빈도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6AA9417-8857-41AE-B5D4-67F5A8E7147C}"/>
              </a:ext>
            </a:extLst>
          </p:cNvPr>
          <p:cNvGrpSpPr/>
          <p:nvPr/>
        </p:nvGrpSpPr>
        <p:grpSpPr>
          <a:xfrm>
            <a:off x="1189149" y="1243429"/>
            <a:ext cx="7527701" cy="523220"/>
            <a:chOff x="888642" y="1764140"/>
            <a:chExt cx="7527701" cy="523220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FCD7997-184A-4BD9-831C-2D8D0441725B}"/>
                </a:ext>
              </a:extLst>
            </p:cNvPr>
            <p:cNvSpPr/>
            <p:nvPr/>
          </p:nvSpPr>
          <p:spPr>
            <a:xfrm>
              <a:off x="888642" y="1764140"/>
              <a:ext cx="7527701" cy="52322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ea typeface="나눔고딕" panose="020D0604000000000000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12193A-73C9-49CC-8624-C1D045611499}"/>
                </a:ext>
              </a:extLst>
            </p:cNvPr>
            <p:cNvSpPr txBox="1"/>
            <p:nvPr/>
          </p:nvSpPr>
          <p:spPr>
            <a:xfrm>
              <a:off x="1365691" y="1794918"/>
              <a:ext cx="6573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지구온난화로 인한 자연재해 발생빈도 증가</a:t>
              </a:r>
            </a:p>
          </p:txBody>
        </p: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CD377D48-60E8-46FA-901A-EA8FFAAFA452}"/>
              </a:ext>
            </a:extLst>
          </p:cNvPr>
          <p:cNvSpPr/>
          <p:nvPr/>
        </p:nvSpPr>
        <p:spPr>
          <a:xfrm flipV="1">
            <a:off x="4656785" y="1719739"/>
            <a:ext cx="592428" cy="360608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0182C1-61BB-4CDD-BF5A-AE8389F0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9" y="2212181"/>
            <a:ext cx="5929281" cy="3952854"/>
          </a:xfrm>
          <a:prstGeom prst="rect">
            <a:avLst/>
          </a:prstGeom>
          <a:ln>
            <a:noFill/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182939C-0B2A-4381-927B-D1CE43F0A63B}"/>
              </a:ext>
            </a:extLst>
          </p:cNvPr>
          <p:cNvSpPr txBox="1"/>
          <p:nvPr/>
        </p:nvSpPr>
        <p:spPr>
          <a:xfrm>
            <a:off x="0" y="6438043"/>
            <a:ext cx="9464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‘자연재해가 아시아 경제성장에 미치는 영향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(Natural Disaster Shocks and Macroeconomic Growth in Asia:Evidence for Typhoons and Drought)’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아시아개발은행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0F18E-3819-48E4-9CC8-9DD3A4E12A40}"/>
              </a:ext>
            </a:extLst>
          </p:cNvPr>
          <p:cNvSpPr txBox="1"/>
          <p:nvPr/>
        </p:nvSpPr>
        <p:spPr>
          <a:xfrm>
            <a:off x="6495083" y="5274527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지진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49E1B-30CF-4727-834D-5136CC37E63D}"/>
              </a:ext>
            </a:extLst>
          </p:cNvPr>
          <p:cNvSpPr txBox="1"/>
          <p:nvPr/>
        </p:nvSpPr>
        <p:spPr>
          <a:xfrm>
            <a:off x="3801857" y="5274526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가뭄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4617-1A5D-49C6-9527-14A6E79AEC79}"/>
              </a:ext>
            </a:extLst>
          </p:cNvPr>
          <p:cNvSpPr txBox="1"/>
          <p:nvPr/>
        </p:nvSpPr>
        <p:spPr>
          <a:xfrm>
            <a:off x="6104144" y="5542559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 dirty="0"/>
              <a:t>홍수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1D26C2F-4B3E-4C9B-B098-127DE704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4"/>
          <a:stretch/>
        </p:blipFill>
        <p:spPr>
          <a:xfrm>
            <a:off x="1988358" y="6103128"/>
            <a:ext cx="5929281" cy="30777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16A98A-ED8C-43DE-AFF6-DD6AFE86038E}"/>
              </a:ext>
            </a:extLst>
          </p:cNvPr>
          <p:cNvSpPr txBox="1"/>
          <p:nvPr/>
        </p:nvSpPr>
        <p:spPr>
          <a:xfrm>
            <a:off x="3704242" y="6085603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폭풍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A24C7-A6E9-482A-80CF-368CC75D3FEB}"/>
              </a:ext>
            </a:extLst>
          </p:cNvPr>
          <p:cNvSpPr txBox="1"/>
          <p:nvPr/>
        </p:nvSpPr>
        <p:spPr>
          <a:xfrm>
            <a:off x="2729948" y="5812736"/>
            <a:ext cx="2223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           (</a:t>
            </a:r>
            <a:r>
              <a:rPr lang="ko-KR" altLang="en-US" sz="1400" dirty="0"/>
              <a:t>극한기온</a:t>
            </a:r>
            <a:r>
              <a:rPr lang="en-US" altLang="ko-KR" sz="1400" dirty="0"/>
              <a:t>)      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170C5-9476-450F-B0BB-66FE85992157}"/>
              </a:ext>
            </a:extLst>
          </p:cNvPr>
          <p:cNvSpPr txBox="1"/>
          <p:nvPr/>
        </p:nvSpPr>
        <p:spPr>
          <a:xfrm>
            <a:off x="7704083" y="4414725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0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C9AB6C61-4B8D-48C8-99EC-BCA0356FC874}"/>
              </a:ext>
            </a:extLst>
          </p:cNvPr>
          <p:cNvSpPr/>
          <p:nvPr/>
        </p:nvSpPr>
        <p:spPr>
          <a:xfrm flipV="1">
            <a:off x="4654509" y="2842883"/>
            <a:ext cx="596982" cy="42981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E6C44-EC6C-47B4-ACB8-369B816612F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지구대기감시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(GAW)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임무와 현황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99946-DE00-4F31-AE4B-CB35AE4AD963}"/>
              </a:ext>
            </a:extLst>
          </p:cNvPr>
          <p:cNvGrpSpPr/>
          <p:nvPr/>
        </p:nvGrpSpPr>
        <p:grpSpPr>
          <a:xfrm>
            <a:off x="641003" y="1287801"/>
            <a:ext cx="8544890" cy="1156339"/>
            <a:chOff x="481770" y="1224773"/>
            <a:chExt cx="2680286" cy="115633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C6E5FA4-32DB-4923-8E02-F75FAEB788FC}"/>
                </a:ext>
              </a:extLst>
            </p:cNvPr>
            <p:cNvSpPr/>
            <p:nvPr/>
          </p:nvSpPr>
          <p:spPr>
            <a:xfrm>
              <a:off x="481770" y="1224773"/>
              <a:ext cx="2675623" cy="11563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DE898F8-89BC-449C-8911-6BF40CA30643}"/>
                </a:ext>
              </a:extLst>
            </p:cNvPr>
            <p:cNvSpPr/>
            <p:nvPr/>
          </p:nvSpPr>
          <p:spPr>
            <a:xfrm>
              <a:off x="486433" y="1327599"/>
              <a:ext cx="2675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및 지역 규모에서 대기의 화학적 조성과 물리적 특성에 관하여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관측 및 분석하여 기후변화 과학 정보를 제공하기 위해 설립한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국제 관측 프로그램을 </a:t>
              </a:r>
              <a:r>
                <a:rPr lang="ko-KR" altLang="en-US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지구대기감시</a:t>
              </a:r>
              <a:r>
                <a:rPr lang="en-US" altLang="ko-KR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(Global atmosphere watch)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라고 합니다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u="sng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292DCD9-664B-4C1B-81B1-CB2C4DF0A18D}"/>
              </a:ext>
            </a:extLst>
          </p:cNvPr>
          <p:cNvGrpSpPr/>
          <p:nvPr/>
        </p:nvGrpSpPr>
        <p:grpSpPr>
          <a:xfrm>
            <a:off x="633676" y="2573448"/>
            <a:ext cx="8537351" cy="429811"/>
            <a:chOff x="696612" y="2550298"/>
            <a:chExt cx="8298306" cy="42981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AE11CBF-9BF6-46B3-AE39-E63A345BC420}"/>
                </a:ext>
              </a:extLst>
            </p:cNvPr>
            <p:cNvSpPr/>
            <p:nvPr/>
          </p:nvSpPr>
          <p:spPr>
            <a:xfrm>
              <a:off x="696612" y="2550298"/>
              <a:ext cx="8298306" cy="4298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62950A4-C7FE-4BC9-A3A0-EEAE28769830}"/>
                </a:ext>
              </a:extLst>
            </p:cNvPr>
            <p:cNvSpPr/>
            <p:nvPr/>
          </p:nvSpPr>
          <p:spPr>
            <a:xfrm>
              <a:off x="696612" y="2580537"/>
              <a:ext cx="82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 이상 국가 참여</a:t>
              </a:r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dirty="0" err="1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(31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(400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*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GAWSIS 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등록기준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2020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64B3F21-6EAF-46A5-A59F-7E7C0257B90A}"/>
              </a:ext>
            </a:extLst>
          </p:cNvPr>
          <p:cNvGrpSpPr/>
          <p:nvPr/>
        </p:nvGrpSpPr>
        <p:grpSpPr>
          <a:xfrm>
            <a:off x="633677" y="4886526"/>
            <a:ext cx="1979613" cy="1725613"/>
            <a:chOff x="285750" y="4729741"/>
            <a:chExt cx="1979613" cy="1725613"/>
          </a:xfrm>
        </p:grpSpPr>
        <p:sp>
          <p:nvSpPr>
            <p:cNvPr id="48" name="모서리가 둥근 직사각형 73">
              <a:extLst>
                <a:ext uri="{FF2B5EF4-FFF2-40B4-BE49-F238E27FC236}">
                  <a16:creationId xmlns:a16="http://schemas.microsoft.com/office/drawing/2014/main" id="{49410C67-71DB-4760-A78C-1FB2D0A8A27B}"/>
                </a:ext>
              </a:extLst>
            </p:cNvPr>
            <p:cNvSpPr/>
            <p:nvPr/>
          </p:nvSpPr>
          <p:spPr>
            <a:xfrm>
              <a:off x="285750" y="6206799"/>
              <a:ext cx="1979613" cy="201757"/>
            </a:xfrm>
            <a:prstGeom prst="roundRect">
              <a:avLst/>
            </a:prstGeom>
            <a:solidFill>
              <a:srgbClr val="FF4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pic>
          <p:nvPicPr>
            <p:cNvPr id="49" name="그림 26" descr="관측소-마우노라오아.jpg">
              <a:extLst>
                <a:ext uri="{FF2B5EF4-FFF2-40B4-BE49-F238E27FC236}">
                  <a16:creationId xmlns:a16="http://schemas.microsoft.com/office/drawing/2014/main" id="{AB385F74-39AD-4531-9633-ADAB2AB7D88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4729741"/>
              <a:ext cx="1979613" cy="14406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A26CCF9C-8DAC-4103-B206-B143C146F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77" y="6178224"/>
              <a:ext cx="1857025" cy="2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마우나로아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15C927D-AD75-4F07-8259-5EBB385C794F}"/>
              </a:ext>
            </a:extLst>
          </p:cNvPr>
          <p:cNvGrpSpPr/>
          <p:nvPr/>
        </p:nvGrpSpPr>
        <p:grpSpPr>
          <a:xfrm>
            <a:off x="7158664" y="3133217"/>
            <a:ext cx="1979999" cy="1714772"/>
            <a:chOff x="6843102" y="3052633"/>
            <a:chExt cx="1979999" cy="1714772"/>
          </a:xfrm>
        </p:grpSpPr>
        <p:sp>
          <p:nvSpPr>
            <p:cNvPr id="52" name="모서리가 둥근 직사각형 74">
              <a:extLst>
                <a:ext uri="{FF2B5EF4-FFF2-40B4-BE49-F238E27FC236}">
                  <a16:creationId xmlns:a16="http://schemas.microsoft.com/office/drawing/2014/main" id="{020861BD-1433-4919-8D18-B40B2CE3BE11}"/>
                </a:ext>
              </a:extLst>
            </p:cNvPr>
            <p:cNvSpPr/>
            <p:nvPr/>
          </p:nvSpPr>
          <p:spPr>
            <a:xfrm>
              <a:off x="6843102" y="4524381"/>
              <a:ext cx="1979613" cy="20175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pic>
          <p:nvPicPr>
            <p:cNvPr id="53" name="그림 32" descr="센터위치.JPG">
              <a:extLst>
                <a:ext uri="{FF2B5EF4-FFF2-40B4-BE49-F238E27FC236}">
                  <a16:creationId xmlns:a16="http://schemas.microsoft.com/office/drawing/2014/main" id="{6CCE2EE7-1720-4035-96C9-339799C084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9" t="2592" r="26003" b="2378"/>
            <a:stretch>
              <a:fillRect/>
            </a:stretch>
          </p:blipFill>
          <p:spPr bwMode="auto">
            <a:xfrm>
              <a:off x="6843631" y="3052633"/>
              <a:ext cx="1979470" cy="14393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73460E48-CDE8-40AE-94F5-3195C7AC1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826" y="4490406"/>
              <a:ext cx="1922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안면도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ACFBF8C-43AB-4961-A9CB-D7426522C5B1}"/>
              </a:ext>
            </a:extLst>
          </p:cNvPr>
          <p:cNvGrpSpPr/>
          <p:nvPr/>
        </p:nvGrpSpPr>
        <p:grpSpPr>
          <a:xfrm>
            <a:off x="633677" y="3133217"/>
            <a:ext cx="1979613" cy="1705247"/>
            <a:chOff x="285750" y="3005008"/>
            <a:chExt cx="1979613" cy="1705247"/>
          </a:xfrm>
        </p:grpSpPr>
        <p:pic>
          <p:nvPicPr>
            <p:cNvPr id="56" name="그림 43" descr="관측소-왈리구안.jpg">
              <a:extLst>
                <a:ext uri="{FF2B5EF4-FFF2-40B4-BE49-F238E27FC236}">
                  <a16:creationId xmlns:a16="http://schemas.microsoft.com/office/drawing/2014/main" id="{A72C126B-F7D2-468D-8BC7-A06ACC5891F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/>
            <a:srcRect b="20019"/>
            <a:stretch>
              <a:fillRect/>
            </a:stretch>
          </p:blipFill>
          <p:spPr bwMode="auto">
            <a:xfrm>
              <a:off x="285750" y="3005008"/>
              <a:ext cx="1979613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DAD76FF2-CDB0-49C8-8626-FC677E5C7BF3}"/>
                </a:ext>
              </a:extLst>
            </p:cNvPr>
            <p:cNvGrpSpPr/>
            <p:nvPr/>
          </p:nvGrpSpPr>
          <p:grpSpPr>
            <a:xfrm>
              <a:off x="285750" y="4433256"/>
              <a:ext cx="1979613" cy="276999"/>
              <a:chOff x="285750" y="4480881"/>
              <a:chExt cx="1979613" cy="276999"/>
            </a:xfrm>
          </p:grpSpPr>
          <p:sp>
            <p:nvSpPr>
              <p:cNvPr id="58" name="모서리가 둥근 직사각형 69">
                <a:extLst>
                  <a:ext uri="{FF2B5EF4-FFF2-40B4-BE49-F238E27FC236}">
                    <a16:creationId xmlns:a16="http://schemas.microsoft.com/office/drawing/2014/main" id="{F2E2198B-854D-4BA8-9AA7-DC5448D28922}"/>
                  </a:ext>
                </a:extLst>
              </p:cNvPr>
              <p:cNvSpPr/>
              <p:nvPr/>
            </p:nvSpPr>
            <p:spPr>
              <a:xfrm>
                <a:off x="285750" y="4518023"/>
                <a:ext cx="1979613" cy="20175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56EC9355-2574-42BA-A0F1-F479E2819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72" y="4480881"/>
                <a:ext cx="1799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defRPr>
                </a:lvl1pPr>
              </a:lstStyle>
              <a:p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왈리구안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중국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지구급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B322200-EF71-4A15-BEC8-FC9A08DBA1C4}"/>
              </a:ext>
            </a:extLst>
          </p:cNvPr>
          <p:cNvGrpSpPr/>
          <p:nvPr/>
        </p:nvGrpSpPr>
        <p:grpSpPr>
          <a:xfrm>
            <a:off x="7111736" y="4886526"/>
            <a:ext cx="2160587" cy="1725613"/>
            <a:chOff x="6763809" y="4778053"/>
            <a:chExt cx="2160587" cy="1725613"/>
          </a:xfrm>
        </p:grpSpPr>
        <p:sp>
          <p:nvSpPr>
            <p:cNvPr id="61" name="모서리가 둥근 직사각형 76">
              <a:extLst>
                <a:ext uri="{FF2B5EF4-FFF2-40B4-BE49-F238E27FC236}">
                  <a16:creationId xmlns:a16="http://schemas.microsoft.com/office/drawing/2014/main" id="{DEAE1862-2127-4D8A-B198-22CB0FAB19AB}"/>
                </a:ext>
              </a:extLst>
            </p:cNvPr>
            <p:cNvSpPr/>
            <p:nvPr/>
          </p:nvSpPr>
          <p:spPr>
            <a:xfrm>
              <a:off x="6845301" y="6253597"/>
              <a:ext cx="1979613" cy="20175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pic>
          <p:nvPicPr>
            <p:cNvPr id="62" name="그림 27" descr="관측소-미나모토시마.jpg">
              <a:extLst>
                <a:ext uri="{FF2B5EF4-FFF2-40B4-BE49-F238E27FC236}">
                  <a16:creationId xmlns:a16="http://schemas.microsoft.com/office/drawing/2014/main" id="{77230875-6D54-440C-8126-9E11475FF19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43102" y="4778053"/>
              <a:ext cx="1979999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79C36F2B-8439-4C3E-93F6-89D84CEF8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3809" y="6242056"/>
              <a:ext cx="21605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미나미토리시마 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일본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ED2225F-C1EC-4E1E-B24E-2F76B4B67A89}"/>
              </a:ext>
            </a:extLst>
          </p:cNvPr>
          <p:cNvGrpSpPr/>
          <p:nvPr/>
        </p:nvGrpSpPr>
        <p:grpSpPr>
          <a:xfrm>
            <a:off x="2613290" y="3433027"/>
            <a:ext cx="4545902" cy="2949381"/>
            <a:chOff x="1994264" y="3495317"/>
            <a:chExt cx="4545902" cy="29493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6FFE404-3320-4F0A-A802-140AB85B9197}"/>
                </a:ext>
              </a:extLst>
            </p:cNvPr>
            <p:cNvGrpSpPr/>
            <p:nvPr/>
          </p:nvGrpSpPr>
          <p:grpSpPr>
            <a:xfrm>
              <a:off x="1994264" y="3495317"/>
              <a:ext cx="4545902" cy="2949381"/>
              <a:chOff x="1994264" y="3193800"/>
              <a:chExt cx="4545902" cy="2949381"/>
            </a:xfrm>
          </p:grpSpPr>
          <p:pic>
            <p:nvPicPr>
              <p:cNvPr id="70" name="그림 44" descr="gawsis.jpg">
                <a:extLst>
                  <a:ext uri="{FF2B5EF4-FFF2-40B4-BE49-F238E27FC236}">
                    <a16:creationId xmlns:a16="http://schemas.microsoft.com/office/drawing/2014/main" id="{A325CD7D-D17B-4410-8817-8FC799E2E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700"/>
              <a:stretch>
                <a:fillRect/>
              </a:stretch>
            </p:blipFill>
            <p:spPr bwMode="auto">
              <a:xfrm>
                <a:off x="2095229" y="3193800"/>
                <a:ext cx="4413250" cy="294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직선 화살표 연결선 70">
                <a:extLst>
                  <a:ext uri="{FF2B5EF4-FFF2-40B4-BE49-F238E27FC236}">
                    <a16:creationId xmlns:a16="http://schemas.microsoft.com/office/drawing/2014/main" id="{FDFFC943-6C1C-40FA-A045-A6673A7D6F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989" y="4300543"/>
                <a:ext cx="954345" cy="10327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>
                <a:extLst>
                  <a:ext uri="{FF2B5EF4-FFF2-40B4-BE49-F238E27FC236}">
                    <a16:creationId xmlns:a16="http://schemas.microsoft.com/office/drawing/2014/main" id="{0B348DC3-0A68-41C6-B147-864A85F3240D}"/>
                  </a:ext>
                </a:extLst>
              </p:cNvPr>
              <p:cNvCxnSpPr>
                <a:endCxn id="56" idx="3"/>
              </p:cNvCxnSpPr>
              <p:nvPr/>
            </p:nvCxnSpPr>
            <p:spPr>
              <a:xfrm rot="10800000">
                <a:off x="1994264" y="3770772"/>
                <a:ext cx="3328987" cy="462971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>
                <a:extLst>
                  <a:ext uri="{FF2B5EF4-FFF2-40B4-BE49-F238E27FC236}">
                    <a16:creationId xmlns:a16="http://schemas.microsoft.com/office/drawing/2014/main" id="{1922313E-C57B-4079-B0A1-6DD5F53736AB}"/>
                  </a:ext>
                </a:extLst>
              </p:cNvPr>
              <p:cNvCxnSpPr>
                <a:endCxn id="53" idx="1"/>
              </p:cNvCxnSpPr>
              <p:nvPr/>
            </p:nvCxnSpPr>
            <p:spPr>
              <a:xfrm flipV="1">
                <a:off x="5741735" y="3770447"/>
                <a:ext cx="798431" cy="4712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직선 화살표 연결선 73">
                <a:extLst>
                  <a:ext uri="{FF2B5EF4-FFF2-40B4-BE49-F238E27FC236}">
                    <a16:creationId xmlns:a16="http://schemas.microsoft.com/office/drawing/2014/main" id="{948F0266-8D43-48F4-B2D7-CE23E32C06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734448" y="4753025"/>
                <a:ext cx="1044534" cy="54641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660BF46D-DF99-49A8-A80D-DDB42A15F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57431" y="3949756"/>
              <a:ext cx="731639" cy="731639"/>
            </a:xfrm>
            <a:prstGeom prst="rect">
              <a:avLst/>
            </a:prstGeom>
            <a:noFill/>
          </p:spPr>
        </p:pic>
        <p:pic>
          <p:nvPicPr>
            <p:cNvPr id="67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3F212FF7-00B2-4DAC-A263-86E8FF2D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5449391" y="4098658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8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B384D750-14D6-46A0-A401-86886C9E9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689070" y="4421079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9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43508DB0-8781-4505-8A25-A15DF1151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7600" y="4217528"/>
              <a:ext cx="607463" cy="6074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986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A84ED-6321-4626-AB75-807B8F462EB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한반도 기후변화 감시 주요 분야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02DE248D-D9EF-4FCF-AF6B-DD6BBE401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522862"/>
              </p:ext>
            </p:extLst>
          </p:nvPr>
        </p:nvGraphicFramePr>
        <p:xfrm>
          <a:off x="1982695" y="163427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F882B488-B83D-48FA-8C82-D040FDB54558}"/>
              </a:ext>
            </a:extLst>
          </p:cNvPr>
          <p:cNvSpPr/>
          <p:nvPr/>
        </p:nvSpPr>
        <p:spPr>
          <a:xfrm>
            <a:off x="484093" y="2059606"/>
            <a:ext cx="2774895" cy="6848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메테인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아산화질소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염화불화탄소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육불화황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CH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O, CFCs, SF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190A98-BE1C-4FEB-B3AD-E8A7C1382D41}"/>
              </a:ext>
            </a:extLst>
          </p:cNvPr>
          <p:cNvSpPr/>
          <p:nvPr/>
        </p:nvSpPr>
        <p:spPr>
          <a:xfrm>
            <a:off x="6463552" y="2059606"/>
            <a:ext cx="2774895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아황산가스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질소산화물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(CO, SO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NOx, O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지상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r>
              <a:rPr lang="en-US" altLang="ko-KR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endParaRPr lang="en-US" altLang="ko-KR" sz="16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934E88C-ADAE-41D7-9F2D-06004F8119AC}"/>
              </a:ext>
            </a:extLst>
          </p:cNvPr>
          <p:cNvSpPr/>
          <p:nvPr/>
        </p:nvSpPr>
        <p:spPr>
          <a:xfrm>
            <a:off x="251012" y="3463501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질량농도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수농도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광학특성 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DE25A09-CFC8-4634-AA22-BB56830A62C4}"/>
              </a:ext>
            </a:extLst>
          </p:cNvPr>
          <p:cNvSpPr/>
          <p:nvPr/>
        </p:nvSpPr>
        <p:spPr>
          <a:xfrm>
            <a:off x="7199247" y="3414195"/>
            <a:ext cx="277489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직달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산란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</a:p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장파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F5A477A-CCA8-4389-9F41-97F4C5C5A6DB}"/>
              </a:ext>
            </a:extLst>
          </p:cNvPr>
          <p:cNvSpPr/>
          <p:nvPr/>
        </p:nvSpPr>
        <p:spPr>
          <a:xfrm>
            <a:off x="815788" y="4750223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오존전량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자외선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6E9BA11-F843-4603-9763-DF4E55051BEF}"/>
              </a:ext>
            </a:extLst>
          </p:cNvPr>
          <p:cNvSpPr/>
          <p:nvPr/>
        </p:nvSpPr>
        <p:spPr>
          <a:xfrm>
            <a:off x="6463552" y="4756335"/>
            <a:ext cx="277489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이온성분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산성도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전기전도도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1DC2157-74EC-4238-BF82-BC84D0441B42}"/>
              </a:ext>
            </a:extLst>
          </p:cNvPr>
          <p:cNvSpPr/>
          <p:nvPr/>
        </p:nvSpPr>
        <p:spPr>
          <a:xfrm>
            <a:off x="4039264" y="3475724"/>
            <a:ext cx="166182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084263">
              <a:defRPr/>
            </a:pPr>
            <a:r>
              <a:rPr lang="en-US" altLang="ko-KR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 영역</a:t>
            </a:r>
            <a:endParaRPr lang="en-US" altLang="ko-KR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1084263">
              <a:defRPr/>
            </a:pP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(37</a:t>
            </a:r>
            <a:r>
              <a:rPr lang="ko-KR" altLang="en-US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요소</a:t>
            </a: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7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D14E8-B83F-44CC-8F16-EDE8F5AEEAA8}"/>
              </a:ext>
            </a:extLst>
          </p:cNvPr>
          <p:cNvSpPr txBox="1"/>
          <p:nvPr/>
        </p:nvSpPr>
        <p:spPr>
          <a:xfrm>
            <a:off x="0" y="310297"/>
            <a:ext cx="54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기후변화 현황</a:t>
            </a:r>
            <a:r>
              <a:rPr lang="en-US" altLang="ko-KR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강원도</a:t>
            </a:r>
          </a:p>
        </p:txBody>
      </p:sp>
      <p:sp>
        <p:nvSpPr>
          <p:cNvPr id="15" name="TextBox 165">
            <a:extLst>
              <a:ext uri="{FF2B5EF4-FFF2-40B4-BE49-F238E27FC236}">
                <a16:creationId xmlns:a16="http://schemas.microsoft.com/office/drawing/2014/main" id="{072AD56F-EECC-40B8-B9C3-9E92B796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5133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강원도 연도별 기온 및 강수량 변화 경향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(1973~2021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 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2A17525-D49B-4028-AB1F-C512F406B069}"/>
              </a:ext>
            </a:extLst>
          </p:cNvPr>
          <p:cNvGrpSpPr/>
          <p:nvPr/>
        </p:nvGrpSpPr>
        <p:grpSpPr>
          <a:xfrm>
            <a:off x="459582" y="5197085"/>
            <a:ext cx="8986837" cy="1342621"/>
            <a:chOff x="557213" y="4890973"/>
            <a:chExt cx="8986837" cy="134262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45FCE45-0ACB-4514-90DF-C76C8EBB91D2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AE589CB-DC7C-40B2-801D-6DC4E048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2021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연 평균기온은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11.7℃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로 평년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(10.8℃)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보다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0.9℃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높았으며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1973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이후 역대 두 번째로 높은 기온을 기록하였음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2019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11.8℃)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연강수량은 연도에 따라 변화폭이 큼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12" name="Text Box 42">
            <a:extLst>
              <a:ext uri="{FF2B5EF4-FFF2-40B4-BE49-F238E27FC236}">
                <a16:creationId xmlns:a16="http://schemas.microsoft.com/office/drawing/2014/main" id="{629BE475-AA21-48DD-8378-F8F00964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178" y="6545968"/>
            <a:ext cx="5308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강원도 연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기후특성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보도자료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강원지방기상청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0A7ABE-EDE6-2688-0C9E-78450AC2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50" y="1535243"/>
            <a:ext cx="6209499" cy="3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87AE0D-A70B-9D2C-D594-B12CA7798D38}"/>
              </a:ext>
            </a:extLst>
          </p:cNvPr>
          <p:cNvSpPr txBox="1"/>
          <p:nvPr/>
        </p:nvSpPr>
        <p:spPr>
          <a:xfrm>
            <a:off x="1182117" y="22428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17AAE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28686-8606-B3C2-A8A5-AD93FE7CA24A}"/>
              </a:ext>
            </a:extLst>
          </p:cNvPr>
          <p:cNvSpPr txBox="1"/>
          <p:nvPr/>
        </p:nvSpPr>
        <p:spPr>
          <a:xfrm>
            <a:off x="2864540" y="22428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내용은</a:t>
            </a:r>
            <a:r>
              <a:rPr lang="en-US" altLang="ko-KR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D1D52-66A2-482F-3496-2842218EE2D3}"/>
              </a:ext>
            </a:extLst>
          </p:cNvPr>
          <p:cNvSpPr txBox="1"/>
          <p:nvPr/>
        </p:nvSpPr>
        <p:spPr>
          <a:xfrm>
            <a:off x="2127247" y="1915120"/>
            <a:ext cx="409086" cy="3252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27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953DF-D739-CE88-3A66-CF27B61BE629}"/>
              </a:ext>
            </a:extLst>
          </p:cNvPr>
          <p:cNvSpPr txBox="1"/>
          <p:nvPr/>
        </p:nvSpPr>
        <p:spPr>
          <a:xfrm>
            <a:off x="2709437" y="2109981"/>
            <a:ext cx="64043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기후변화란 ‘무엇’ 일까요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평균 기온이 ‘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1℃’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상승하면 어떤 일이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‘왜’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기후는 앞으로 ‘어떻게’ 변할까요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어떤 ‘</a:t>
            </a:r>
            <a:r>
              <a:rPr lang="ko-KR" altLang="en-US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영향’이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있을까요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92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왜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일어날까요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9D701-4BBA-4975-8547-292AC21C7CD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두 가지 원인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C671EBB-772F-4661-AFD2-F27E8A7B7273}"/>
              </a:ext>
            </a:extLst>
          </p:cNvPr>
          <p:cNvSpPr/>
          <p:nvPr/>
        </p:nvSpPr>
        <p:spPr>
          <a:xfrm>
            <a:off x="238773" y="4168383"/>
            <a:ext cx="9277350" cy="2314576"/>
          </a:xfrm>
          <a:prstGeom prst="roundRect">
            <a:avLst>
              <a:gd name="adj" fmla="val 1344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6283B35-2164-4556-A810-32BA229579FC}"/>
              </a:ext>
            </a:extLst>
          </p:cNvPr>
          <p:cNvSpPr/>
          <p:nvPr/>
        </p:nvSpPr>
        <p:spPr>
          <a:xfrm>
            <a:off x="444049" y="4457931"/>
            <a:ext cx="528637" cy="5429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199FA6B-8C07-4039-A4CA-EDA970D107B0}"/>
              </a:ext>
            </a:extLst>
          </p:cNvPr>
          <p:cNvGrpSpPr/>
          <p:nvPr/>
        </p:nvGrpSpPr>
        <p:grpSpPr>
          <a:xfrm>
            <a:off x="238773" y="1276842"/>
            <a:ext cx="9277350" cy="2728914"/>
            <a:chOff x="314325" y="1414461"/>
            <a:chExt cx="9277350" cy="2728914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18BF26E0-4DB8-440F-ACCA-8A6D5A30BC5A}"/>
                </a:ext>
              </a:extLst>
            </p:cNvPr>
            <p:cNvSpPr/>
            <p:nvPr/>
          </p:nvSpPr>
          <p:spPr>
            <a:xfrm>
              <a:off x="314325" y="1414461"/>
              <a:ext cx="9277350" cy="2728914"/>
            </a:xfrm>
            <a:prstGeom prst="roundRect">
              <a:avLst>
                <a:gd name="adj" fmla="val 1344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D64340B-1A20-4582-97E0-EC204FC94100}"/>
                </a:ext>
              </a:extLst>
            </p:cNvPr>
            <p:cNvSpPr/>
            <p:nvPr/>
          </p:nvSpPr>
          <p:spPr>
            <a:xfrm>
              <a:off x="519601" y="1669948"/>
              <a:ext cx="528637" cy="5429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" name="그림 6" descr="22.png">
              <a:extLst>
                <a:ext uri="{FF2B5EF4-FFF2-40B4-BE49-F238E27FC236}">
                  <a16:creationId xmlns:a16="http://schemas.microsoft.com/office/drawing/2014/main" id="{E7DAC86A-4AEA-4CFA-92B9-B2E39E74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6297" y="2418180"/>
              <a:ext cx="1577648" cy="1480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그림 7" descr="11.png">
              <a:extLst>
                <a:ext uri="{FF2B5EF4-FFF2-40B4-BE49-F238E27FC236}">
                  <a16:creationId xmlns:a16="http://schemas.microsoft.com/office/drawing/2014/main" id="{3210FF67-7C2B-4275-AF3A-D7B1EA98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488" y="2418180"/>
              <a:ext cx="1577646" cy="1393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6CF4802-B314-40E1-B014-47EAA77AE347}"/>
                </a:ext>
              </a:extLst>
            </p:cNvPr>
            <p:cNvSpPr/>
            <p:nvPr/>
          </p:nvSpPr>
          <p:spPr>
            <a:xfrm>
              <a:off x="1127998" y="1736883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자연적 원인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31E18BB-B34B-4D9E-8751-24B18F039140}"/>
                </a:ext>
              </a:extLst>
            </p:cNvPr>
            <p:cNvSpPr/>
            <p:nvPr/>
          </p:nvSpPr>
          <p:spPr>
            <a:xfrm>
              <a:off x="3892726" y="1814551"/>
              <a:ext cx="5437012" cy="19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 흑점 수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변화에 의한 </a:t>
              </a: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태양에너지의 변화</a:t>
              </a:r>
              <a:endParaRPr lang="en-US" altLang="ko-KR" sz="2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지구공전궤도 이심률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지구자전축 기울기 변화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세차운동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밀란코비치 이론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화산폭발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탐보라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피나투보 화산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과 지각변동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1B254EB-40AB-49B3-9617-40C570DE15F5}"/>
              </a:ext>
            </a:extLst>
          </p:cNvPr>
          <p:cNvSpPr/>
          <p:nvPr/>
        </p:nvSpPr>
        <p:spPr>
          <a:xfrm>
            <a:off x="1043917" y="4594696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인위적 원인</a:t>
            </a:r>
          </a:p>
        </p:txBody>
      </p:sp>
      <p:pic>
        <p:nvPicPr>
          <p:cNvPr id="14" name="그림 13" descr="33.png">
            <a:extLst>
              <a:ext uri="{FF2B5EF4-FFF2-40B4-BE49-F238E27FC236}">
                <a16:creationId xmlns:a16="http://schemas.microsoft.com/office/drawing/2014/main" id="{B3805728-ABB6-4C8E-B775-174CC9CE51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922" y="4512867"/>
            <a:ext cx="1782410" cy="163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0" descr="2007061311180363289_1">
            <a:extLst>
              <a:ext uri="{FF2B5EF4-FFF2-40B4-BE49-F238E27FC236}">
                <a16:creationId xmlns:a16="http://schemas.microsoft.com/office/drawing/2014/main" id="{F9CDB12D-5A56-46D9-834E-4610C2FF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40175" y="4527153"/>
            <a:ext cx="1696486" cy="17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64E077-47A6-446C-8877-84AC1F781B20}"/>
              </a:ext>
            </a:extLst>
          </p:cNvPr>
          <p:cNvSpPr/>
          <p:nvPr/>
        </p:nvSpPr>
        <p:spPr>
          <a:xfrm>
            <a:off x="662678" y="5135272"/>
            <a:ext cx="5437012" cy="96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및 </a:t>
            </a:r>
            <a:r>
              <a:rPr lang="ko-KR" altLang="en-US" sz="2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에어로졸의 증가</a:t>
            </a:r>
            <a:endParaRPr lang="en-US" altLang="ko-KR" sz="20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산림변화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도시화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토지이용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DB61B-4F78-4BEA-B9B2-6ADECDAC8DE2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온실가스의 증가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595A7C5-6E60-4252-A81E-27A349059DE6}"/>
              </a:ext>
            </a:extLst>
          </p:cNvPr>
          <p:cNvGrpSpPr/>
          <p:nvPr/>
        </p:nvGrpSpPr>
        <p:grpSpPr>
          <a:xfrm>
            <a:off x="278911" y="1319682"/>
            <a:ext cx="9348178" cy="1303444"/>
            <a:chOff x="303295" y="1314202"/>
            <a:chExt cx="9348178" cy="1303444"/>
          </a:xfrm>
        </p:grpSpPr>
        <p:pic>
          <p:nvPicPr>
            <p:cNvPr id="5" name="그림 130">
              <a:extLst>
                <a:ext uri="{FF2B5EF4-FFF2-40B4-BE49-F238E27FC236}">
                  <a16:creationId xmlns:a16="http://schemas.microsoft.com/office/drawing/2014/main" id="{F3A78043-02BB-4570-9AA6-17F40A6E0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596"/>
            <a:stretch>
              <a:fillRect/>
            </a:stretch>
          </p:blipFill>
          <p:spPr bwMode="auto">
            <a:xfrm>
              <a:off x="303295" y="1314202"/>
              <a:ext cx="2206419" cy="1303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165">
              <a:extLst>
                <a:ext uri="{FF2B5EF4-FFF2-40B4-BE49-F238E27FC236}">
                  <a16:creationId xmlns:a16="http://schemas.microsoft.com/office/drawing/2014/main" id="{EEDFED34-1B5E-49B1-9E13-9A6098CD9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8307" y="1392560"/>
              <a:ext cx="1128074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킬링곡선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8C6EFF-AA42-4B20-A369-C000EE34C544}"/>
                </a:ext>
              </a:extLst>
            </p:cNvPr>
            <p:cNvSpPr txBox="1"/>
            <p:nvPr/>
          </p:nvSpPr>
          <p:spPr>
            <a:xfrm>
              <a:off x="3827698" y="1404614"/>
              <a:ext cx="5823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한 장의 그래프가 지구온난화의 심각성을 일깨워주다</a:t>
              </a:r>
              <a:r>
                <a:rPr lang="en-US" altLang="ko-KR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	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28AC5-0791-4216-ABDC-E2240EB3B1F7}"/>
                </a:ext>
              </a:extLst>
            </p:cNvPr>
            <p:cNvSpPr/>
            <p:nvPr/>
          </p:nvSpPr>
          <p:spPr>
            <a:xfrm>
              <a:off x="2678308" y="1827425"/>
              <a:ext cx="65045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킬링 박사는 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1958</a:t>
              </a:r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년부터 이산화탄소 농도를 관측해 킬링곡선을 만든다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" name="Text Box 42">
            <a:extLst>
              <a:ext uri="{FF2B5EF4-FFF2-40B4-BE49-F238E27FC236}">
                <a16:creationId xmlns:a16="http://schemas.microsoft.com/office/drawing/2014/main" id="{642E7747-9159-47D2-A51D-DF97E10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16" y="6388950"/>
            <a:ext cx="34149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E98C21A-67C1-4899-883F-DF5B8094E47D}"/>
              </a:ext>
            </a:extLst>
          </p:cNvPr>
          <p:cNvGrpSpPr/>
          <p:nvPr/>
        </p:nvGrpSpPr>
        <p:grpSpPr>
          <a:xfrm>
            <a:off x="5468815" y="3429001"/>
            <a:ext cx="4097277" cy="2359360"/>
            <a:chOff x="5216540" y="2800470"/>
            <a:chExt cx="4097277" cy="235936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6376947-5165-4B1A-B6E7-3AEC3467BC37}"/>
                </a:ext>
              </a:extLst>
            </p:cNvPr>
            <p:cNvSpPr/>
            <p:nvPr/>
          </p:nvSpPr>
          <p:spPr>
            <a:xfrm>
              <a:off x="5216540" y="2800470"/>
              <a:ext cx="4097277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7AE24141-C0A9-4DE8-A996-0383AA69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718" y="2847532"/>
              <a:ext cx="4041099" cy="2308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안면도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(1999~2020)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와 전지구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(1984~2020)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의 이산화탄소 대기중 농도가 </a:t>
              </a:r>
              <a:r>
                <a:rPr lang="ko-KR" altLang="en-US" sz="1600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지속적으로 증가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하고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우리나라의 농도는 전지구와 비교해도 높음을 알 수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CFEF266-0D6F-4C2F-B30D-623D655A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7" y="2851966"/>
            <a:ext cx="4651913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A5AE7-FCCF-473E-9F4B-ED78B78DFD2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온실효과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B7DD0734-9EB3-4FC6-9E73-ED90755F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1" y="1963066"/>
            <a:ext cx="4861633" cy="26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479E28E5-4D49-41B4-9606-7045A43C87CA}"/>
              </a:ext>
            </a:extLst>
          </p:cNvPr>
          <p:cNvSpPr/>
          <p:nvPr/>
        </p:nvSpPr>
        <p:spPr>
          <a:xfrm>
            <a:off x="303591" y="4762764"/>
            <a:ext cx="4861632" cy="16905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F317C3-7655-4930-AA20-9756281633B3}"/>
              </a:ext>
            </a:extLst>
          </p:cNvPr>
          <p:cNvSpPr txBox="1"/>
          <p:nvPr/>
        </p:nvSpPr>
        <p:spPr>
          <a:xfrm>
            <a:off x="309139" y="4864325"/>
            <a:ext cx="48505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온실가스는 지구에 들어오는 짧은 파장의 태양에너지를 통과시키는 반면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지구에서 나가는 긴 파장 복사 에너지를 흡수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재방출하여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지구의 온도를 높이는 역할을 함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증가는 더 많은 열을 가두어 온실효과 배가 시킴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0D35782E-FC56-4F7A-A959-1A94B8DDF18D}"/>
              </a:ext>
            </a:extLst>
          </p:cNvPr>
          <p:cNvSpPr/>
          <p:nvPr/>
        </p:nvSpPr>
        <p:spPr>
          <a:xfrm>
            <a:off x="96451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온실효과</a:t>
            </a:r>
            <a:r>
              <a:rPr lang="en-US" altLang="ko-KR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(Greenhouse effect)</a:t>
            </a:r>
          </a:p>
        </p:txBody>
      </p:sp>
      <p:sp>
        <p:nvSpPr>
          <p:cNvPr id="10" name="모서리가 둥근 직사각형 43">
            <a:extLst>
              <a:ext uri="{FF2B5EF4-FFF2-40B4-BE49-F238E27FC236}">
                <a16:creationId xmlns:a16="http://schemas.microsoft.com/office/drawing/2014/main" id="{A2C704DC-309D-4935-B496-7118C00EEE42}"/>
              </a:ext>
            </a:extLst>
          </p:cNvPr>
          <p:cNvSpPr/>
          <p:nvPr/>
        </p:nvSpPr>
        <p:spPr>
          <a:xfrm>
            <a:off x="561318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우리나라 온실가스 총배출량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3842E-8A82-C8E9-45E4-DF3F03926BB0}"/>
              </a:ext>
            </a:extLst>
          </p:cNvPr>
          <p:cNvSpPr txBox="1"/>
          <p:nvPr/>
        </p:nvSpPr>
        <p:spPr>
          <a:xfrm>
            <a:off x="5508701" y="6384679"/>
            <a:ext cx="4735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국가 온실가스 인벤토리 보고서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66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이상 빈곤 위험도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OECD 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배출도 상위권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MBC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47EECB1-4992-1E0D-1276-32D683433072}"/>
              </a:ext>
            </a:extLst>
          </p:cNvPr>
          <p:cNvSpPr/>
          <p:nvPr/>
        </p:nvSpPr>
        <p:spPr>
          <a:xfrm>
            <a:off x="5468815" y="5648942"/>
            <a:ext cx="4128046" cy="785432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D5343988-7631-A4FE-BC03-C7C2FBDA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903" y="5648942"/>
            <a:ext cx="47252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및 인구 </a:t>
            </a:r>
            <a:r>
              <a:rPr kumimoji="1"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kumimoji="1" lang="ko-KR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총배출량은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지속적으로 증가 추세</a:t>
            </a:r>
            <a:endParaRPr kumimoji="1"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60D40D9-610F-0990-457A-67A9D1463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64" y="1894423"/>
            <a:ext cx="4053455" cy="172111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4474A8B-874F-26D5-607A-6A06CEB9C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700" y="3786465"/>
            <a:ext cx="3937528" cy="1596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970085-4F4B-1718-3C6D-F8B34DC1058B}"/>
              </a:ext>
            </a:extLst>
          </p:cNvPr>
          <p:cNvSpPr txBox="1"/>
          <p:nvPr/>
        </p:nvSpPr>
        <p:spPr>
          <a:xfrm>
            <a:off x="6467249" y="5332131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DB74A-96EF-652E-0721-61876CB2221B}"/>
              </a:ext>
            </a:extLst>
          </p:cNvPr>
          <p:cNvSpPr txBox="1"/>
          <p:nvPr/>
        </p:nvSpPr>
        <p:spPr>
          <a:xfrm>
            <a:off x="6639690" y="3504233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48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38F3D-168D-4D4B-B27F-9348B3D88D4C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온실가스와 지구 평균기온의 관계</a:t>
            </a:r>
            <a:endParaRPr lang="en-US" altLang="ko-KR" sz="2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A5EE65F-33E2-4CCB-94BD-5AA0D33E3C8E}"/>
              </a:ext>
            </a:extLst>
          </p:cNvPr>
          <p:cNvGrpSpPr/>
          <p:nvPr/>
        </p:nvGrpSpPr>
        <p:grpSpPr>
          <a:xfrm>
            <a:off x="235869" y="5813476"/>
            <a:ext cx="9286236" cy="770006"/>
            <a:chOff x="1311775" y="4249593"/>
            <a:chExt cx="3339738" cy="820538"/>
          </a:xfrm>
        </p:grpSpPr>
        <p:sp>
          <p:nvSpPr>
            <p:cNvPr id="22" name="모서리가 둥근 직사각형 73">
              <a:extLst>
                <a:ext uri="{FF2B5EF4-FFF2-40B4-BE49-F238E27FC236}">
                  <a16:creationId xmlns:a16="http://schemas.microsoft.com/office/drawing/2014/main" id="{B9906EF1-AEB3-4757-9DAC-DFC8E36CA3E0}"/>
                </a:ext>
              </a:extLst>
            </p:cNvPr>
            <p:cNvSpPr/>
            <p:nvPr/>
          </p:nvSpPr>
          <p:spPr>
            <a:xfrm>
              <a:off x="1311775" y="4249593"/>
              <a:ext cx="3339738" cy="820538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Box 203">
              <a:extLst>
                <a:ext uri="{FF2B5EF4-FFF2-40B4-BE49-F238E27FC236}">
                  <a16:creationId xmlns:a16="http://schemas.microsoft.com/office/drawing/2014/main" id="{334E96E0-9CA7-4B74-B8BD-E1F764165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089" y="4285339"/>
              <a:ext cx="3088346" cy="7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산업혁명이후 인간이 방출한 온실가스의 증가가</a:t>
              </a:r>
              <a:endParaRPr lang="en-US" altLang="ko-KR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온난화에 결정적인 </a:t>
              </a:r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원인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제공</a:t>
              </a:r>
              <a:endPara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78CB372-106B-4B86-A74B-D3113239D195}"/>
              </a:ext>
            </a:extLst>
          </p:cNvPr>
          <p:cNvGrpSpPr/>
          <p:nvPr/>
        </p:nvGrpSpPr>
        <p:grpSpPr>
          <a:xfrm>
            <a:off x="1157350" y="1284745"/>
            <a:ext cx="7591301" cy="4378120"/>
            <a:chOff x="1332987" y="1284745"/>
            <a:chExt cx="7591301" cy="437812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8D9EA08-BA14-4E4D-A4D5-CABD5C06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87" y="1284745"/>
              <a:ext cx="7591301" cy="43781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79AF81-EFA0-496F-9A23-3D6D55FFB0C3}"/>
                </a:ext>
              </a:extLst>
            </p:cNvPr>
            <p:cNvSpPr txBox="1"/>
            <p:nvPr/>
          </p:nvSpPr>
          <p:spPr>
            <a:xfrm rot="16200000">
              <a:off x="432332" y="3249249"/>
              <a:ext cx="2304256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온도 아치 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(℃)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3BE62A-1F16-4C90-9E8C-00B6994CFD18}"/>
                </a:ext>
              </a:extLst>
            </p:cNvPr>
            <p:cNvSpPr txBox="1"/>
            <p:nvPr/>
          </p:nvSpPr>
          <p:spPr>
            <a:xfrm rot="5400000">
              <a:off x="7426811" y="3058983"/>
              <a:ext cx="2584362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이산화탄소 농도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(ppm)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D104B2A-14A7-4D78-9F78-7F2347FD7F2B}"/>
              </a:ext>
            </a:extLst>
          </p:cNvPr>
          <p:cNvSpPr/>
          <p:nvPr/>
        </p:nvSpPr>
        <p:spPr>
          <a:xfrm>
            <a:off x="1023738" y="4342831"/>
            <a:ext cx="1005890" cy="64802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마지막빙하기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5" name="그룹 9">
            <a:extLst>
              <a:ext uri="{FF2B5EF4-FFF2-40B4-BE49-F238E27FC236}">
                <a16:creationId xmlns:a16="http://schemas.microsoft.com/office/drawing/2014/main" id="{585A9DC7-D1B9-431D-AD6C-4F4D74BD35F2}"/>
              </a:ext>
            </a:extLst>
          </p:cNvPr>
          <p:cNvGrpSpPr>
            <a:grpSpLocks/>
          </p:cNvGrpSpPr>
          <p:nvPr/>
        </p:nvGrpSpPr>
        <p:grpSpPr bwMode="auto">
          <a:xfrm>
            <a:off x="6395837" y="5129510"/>
            <a:ext cx="3350865" cy="443746"/>
            <a:chOff x="3071801" y="1428736"/>
            <a:chExt cx="4910112" cy="1000132"/>
          </a:xfrm>
        </p:grpSpPr>
        <p:pic>
          <p:nvPicPr>
            <p:cNvPr id="46" name="Picture 9" descr="Ice Core sample taken from drill. Photo by Lonnie Thompson, Byrd Polar Research Center.">
              <a:hlinkClick r:id="rId4" tooltip="Ice Core sample taken from drill. Photo by Lonnie Thompson, Byrd Polar Research Center."/>
              <a:extLst>
                <a:ext uri="{FF2B5EF4-FFF2-40B4-BE49-F238E27FC236}">
                  <a16:creationId xmlns:a16="http://schemas.microsoft.com/office/drawing/2014/main" id="{F864B4A2-B4AD-4737-8D95-8BE6672BB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250731" y="-750194"/>
              <a:ext cx="552252" cy="491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1" descr="GISP2 ice core at 1837 meters depth with clearly visible annual layers.">
              <a:hlinkClick r:id="rId6" tooltip="GISP2 ice core at 1837 meters depth with clearly visible annual layers."/>
              <a:extLst>
                <a:ext uri="{FF2B5EF4-FFF2-40B4-BE49-F238E27FC236}">
                  <a16:creationId xmlns:a16="http://schemas.microsoft.com/office/drawing/2014/main" id="{05B41496-81F7-4FEA-B8E0-C8BC7DAA7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7620" y="2071678"/>
              <a:ext cx="319871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그룹 15">
            <a:extLst>
              <a:ext uri="{FF2B5EF4-FFF2-40B4-BE49-F238E27FC236}">
                <a16:creationId xmlns:a16="http://schemas.microsoft.com/office/drawing/2014/main" id="{573A9602-C64E-4BE4-AE8F-EBCAA0ADEE07}"/>
              </a:ext>
            </a:extLst>
          </p:cNvPr>
          <p:cNvGrpSpPr/>
          <p:nvPr/>
        </p:nvGrpSpPr>
        <p:grpSpPr>
          <a:xfrm>
            <a:off x="159299" y="1190946"/>
            <a:ext cx="1529144" cy="1158506"/>
            <a:chOff x="6156176" y="2008002"/>
            <a:chExt cx="1970661" cy="1493006"/>
          </a:xfrm>
        </p:grpSpPr>
        <p:pic>
          <p:nvPicPr>
            <p:cNvPr id="49" name="Picture 5" descr="File:LakeVostok-Location.jpg">
              <a:hlinkClick r:id="rId8"/>
              <a:extLst>
                <a:ext uri="{FF2B5EF4-FFF2-40B4-BE49-F238E27FC236}">
                  <a16:creationId xmlns:a16="http://schemas.microsoft.com/office/drawing/2014/main" id="{B2856968-F8FE-450D-938A-89D23701C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56176" y="2008002"/>
              <a:ext cx="1762195" cy="1493006"/>
            </a:xfrm>
            <a:prstGeom prst="rect">
              <a:avLst/>
            </a:prstGeom>
            <a:noFill/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3D40BF4-DDC8-4F01-9B0C-B3A4665C9F57}"/>
                </a:ext>
              </a:extLst>
            </p:cNvPr>
            <p:cNvSpPr/>
            <p:nvPr/>
          </p:nvSpPr>
          <p:spPr>
            <a:xfrm>
              <a:off x="6232044" y="2440536"/>
              <a:ext cx="1894793" cy="594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-78° 27' 51.92",</a:t>
              </a:r>
            </a:p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+106° 50' 14.38"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C5A317B-0C76-4C76-AF4A-AB593617D7F6}"/>
              </a:ext>
            </a:extLst>
          </p:cNvPr>
          <p:cNvSpPr txBox="1"/>
          <p:nvPr/>
        </p:nvSpPr>
        <p:spPr>
          <a:xfrm>
            <a:off x="2029628" y="1375202"/>
            <a:ext cx="5590932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보스톡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빙하코어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온도와 이산화탄소 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F10D41F-B6F1-49A6-B6A2-14315CB6268B}"/>
              </a:ext>
            </a:extLst>
          </p:cNvPr>
          <p:cNvSpPr/>
          <p:nvPr/>
        </p:nvSpPr>
        <p:spPr>
          <a:xfrm>
            <a:off x="5986278" y="930068"/>
            <a:ext cx="288572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현재(20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전지구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): 4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15.6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ppm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69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앞으로 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어떻게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변할까요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0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6CDC8-DD1D-4966-A3B1-A2A1BEFA002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산출과정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823B282-FC18-4972-8DB2-FC9B2B38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5" y="1216152"/>
            <a:ext cx="9334149" cy="510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46227-EEB2-485F-98B0-D9E07A454FED}"/>
              </a:ext>
            </a:extLst>
          </p:cNvPr>
          <p:cNvSpPr txBox="1"/>
          <p:nvPr/>
        </p:nvSpPr>
        <p:spPr>
          <a:xfrm>
            <a:off x="7254442" y="6422461"/>
            <a:ext cx="3843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표준 강의자료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261695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300FCE25-A063-48CA-9C06-11A9380F5196}"/>
              </a:ext>
            </a:extLst>
          </p:cNvPr>
          <p:cNvGrpSpPr/>
          <p:nvPr/>
        </p:nvGrpSpPr>
        <p:grpSpPr>
          <a:xfrm>
            <a:off x="685768" y="1218993"/>
            <a:ext cx="8553482" cy="1468346"/>
            <a:chOff x="-612219" y="3462765"/>
            <a:chExt cx="8553482" cy="277968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DF8DF4C-9479-4F86-8C55-D965024FBFE9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C6E2FCF8-1609-41F3-9514-4CB6F66A5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24047" y="3574439"/>
              <a:ext cx="8177137" cy="266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SSP(Shared Socioeconomic Pathways,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공통사회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경제경로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시나리오 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온실가스 감축 수준 및 기후변화 적응대책 수행 여부 등에 따라 미래 사회경제 구조가 어떻게 달라질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 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것인가를 고려한 새로운 온실가스 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C05E8F-6D34-4F0C-A0C4-99E32A9507B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568DFA55-F7BD-4498-909C-A4B5E0B1EC67}"/>
              </a:ext>
            </a:extLst>
          </p:cNvPr>
          <p:cNvSpPr/>
          <p:nvPr/>
        </p:nvSpPr>
        <p:spPr>
          <a:xfrm>
            <a:off x="841248" y="2783321"/>
            <a:ext cx="3552374" cy="315726"/>
          </a:xfrm>
          <a:prstGeom prst="roundRect">
            <a:avLst>
              <a:gd name="adj" fmla="val 4436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이산화탄소 배출량</a:t>
            </a: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CB09E5CD-10BC-45E1-9DB2-F3D0B4BB8368}"/>
              </a:ext>
            </a:extLst>
          </p:cNvPr>
          <p:cNvSpPr/>
          <p:nvPr/>
        </p:nvSpPr>
        <p:spPr>
          <a:xfrm>
            <a:off x="5497911" y="2741129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defRPr/>
            </a:pPr>
            <a:r>
              <a:rPr lang="ko-KR" altLang="en-US" sz="1600" kern="0" spc="-12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 이산화탄소 온실가스 농도변화 예상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D48B526-A099-4010-A604-BBA727C0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44" y="3442445"/>
            <a:ext cx="4024832" cy="2896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EB48DF1-8303-8528-25F8-351BC5A0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3" y="3433480"/>
            <a:ext cx="5006288" cy="259080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3F5F90-4044-32C3-1F6A-4FE78038CCEB}"/>
              </a:ext>
            </a:extLst>
          </p:cNvPr>
          <p:cNvSpPr/>
          <p:nvPr/>
        </p:nvSpPr>
        <p:spPr>
          <a:xfrm>
            <a:off x="331694" y="6338712"/>
            <a:ext cx="3496617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9C91-235E-4CD4-92AA-204E171B3049}"/>
              </a:ext>
            </a:extLst>
          </p:cNvPr>
          <p:cNvSpPr txBox="1"/>
          <p:nvPr/>
        </p:nvSpPr>
        <p:spPr>
          <a:xfrm>
            <a:off x="5832912" y="640908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6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기온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현재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추세대로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온실가스를 배출하는 경우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(SSP5-8.5)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후반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 급격히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상승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!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A0546D6-1B41-70E4-4D41-1131F3A1B416}"/>
              </a:ext>
            </a:extLst>
          </p:cNvPr>
          <p:cNvSpPr/>
          <p:nvPr/>
        </p:nvSpPr>
        <p:spPr>
          <a:xfrm>
            <a:off x="247727" y="5382225"/>
            <a:ext cx="4487158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SSP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시나리오에 의한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미래전망 비교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B18FAF-731A-57D3-3A22-7311326F023A}"/>
              </a:ext>
            </a:extLst>
          </p:cNvPr>
          <p:cNvSpPr/>
          <p:nvPr/>
        </p:nvSpPr>
        <p:spPr>
          <a:xfrm>
            <a:off x="5007635" y="5382225"/>
            <a:ext cx="4487158" cy="6481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(1995~2014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2000~2100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년의 연도별 전 지구 평균기온 변화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dirty="0">
                <a:latin typeface="맑은 고딕" panose="020B0503020000020004" pitchFamily="50" charset="-127"/>
              </a:rPr>
              <a:t>℃)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8821E25-82A8-E678-A186-90359618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8" y="2282780"/>
            <a:ext cx="4610295" cy="28599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5F860F8-CCA6-90F4-F4DE-8D359F1A9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5" y="2159315"/>
            <a:ext cx="4161941" cy="2983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85273" y="6143867"/>
            <a:ext cx="5386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(2020)_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0336" y="6143867"/>
            <a:ext cx="425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169263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해수면 높이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해수면 상승은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SSP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시나리오에 따라 차이는 있으나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이후에도 계속 될 예정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742409-D871-42AC-BE84-2E7979FBED34}"/>
              </a:ext>
            </a:extLst>
          </p:cNvPr>
          <p:cNvSpPr/>
          <p:nvPr/>
        </p:nvSpPr>
        <p:spPr>
          <a:xfrm>
            <a:off x="247727" y="5513867"/>
            <a:ext cx="4487158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지금과 같은 온실가스 배출 시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후반에는 북극의 얼음 소멸</a:t>
            </a:r>
          </a:p>
        </p:txBody>
      </p:sp>
      <p:pic>
        <p:nvPicPr>
          <p:cNvPr id="6148" name="Picture 4" descr="본문 #6 참고">
            <a:extLst>
              <a:ext uri="{FF2B5EF4-FFF2-40B4-BE49-F238E27FC236}">
                <a16:creationId xmlns:a16="http://schemas.microsoft.com/office/drawing/2014/main" id="{3DE5ED7E-B34E-41D0-8021-49C243F5A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3269"/>
          <a:stretch/>
        </p:blipFill>
        <p:spPr bwMode="auto">
          <a:xfrm>
            <a:off x="4734800" y="2245895"/>
            <a:ext cx="5104915" cy="39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7D84-7E44-4A20-B6A9-5C73175898AF}"/>
              </a:ext>
            </a:extLst>
          </p:cNvPr>
          <p:cNvSpPr txBox="1"/>
          <p:nvPr/>
        </p:nvSpPr>
        <p:spPr>
          <a:xfrm>
            <a:off x="6147442" y="6192605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6CBB932-100E-4592-9228-CCE49C02A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" r="2772"/>
          <a:stretch/>
        </p:blipFill>
        <p:spPr>
          <a:xfrm>
            <a:off x="162183" y="2523744"/>
            <a:ext cx="4520447" cy="241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FE2D5-CF7E-4B0A-8BF5-95C9438DED3C}"/>
              </a:ext>
            </a:extLst>
          </p:cNvPr>
          <p:cNvSpPr txBox="1"/>
          <p:nvPr/>
        </p:nvSpPr>
        <p:spPr>
          <a:xfrm>
            <a:off x="888270" y="617482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기후변화란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무엇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71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7D8BAFBC-E2F6-BEA7-B70A-BB57C166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612" y="6441928"/>
            <a:ext cx="3618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0A62A2-5E32-2671-070E-759F2434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32" y="2105359"/>
            <a:ext cx="8334765" cy="40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33A34-BFCF-4B27-B6D1-46DC16B0E05A}"/>
              </a:ext>
            </a:extLst>
          </p:cNvPr>
          <p:cNvSpPr txBox="1"/>
          <p:nvPr/>
        </p:nvSpPr>
        <p:spPr>
          <a:xfrm>
            <a:off x="0" y="310297"/>
            <a:ext cx="5404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극한기후</a:t>
            </a:r>
            <a:endParaRPr lang="en-US" altLang="ko-KR" sz="2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165">
            <a:extLst>
              <a:ext uri="{FF2B5EF4-FFF2-40B4-BE49-F238E27FC236}">
                <a16:creationId xmlns:a16="http://schemas.microsoft.com/office/drawing/2014/main" id="{01C83BF0-115D-4162-9E9B-9C3043BC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극한기후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1F99B-92DB-4B39-AA74-610D8B54D367}"/>
              </a:ext>
            </a:extLst>
          </p:cNvPr>
          <p:cNvSpPr txBox="1"/>
          <p:nvPr/>
        </p:nvSpPr>
        <p:spPr>
          <a:xfrm>
            <a:off x="233662" y="4805196"/>
            <a:ext cx="9438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80975" indent="-180975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Arial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폭염일수는 주간에 발생하는 일 최고기온 33℃ 이상 고온이 되는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열대야일수는 일 최저기온이 25℃ 이상 되는 연간 일수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호우일수는 일 강수량이 80mm 이상인 날의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한파일수는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 최저기온이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-12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℃ 이하인 날의 연중 일수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53147A-F162-460D-9D5E-4B405C64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0"/>
          <a:stretch/>
        </p:blipFill>
        <p:spPr>
          <a:xfrm>
            <a:off x="4753355" y="2466746"/>
            <a:ext cx="2871598" cy="17962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F40610C-BC0B-41B5-8E29-956D159E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" r="5921"/>
          <a:stretch/>
        </p:blipFill>
        <p:spPr>
          <a:xfrm>
            <a:off x="7591425" y="2415540"/>
            <a:ext cx="2170112" cy="18459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DB1B0CC-81C1-4032-A8F5-4E707CBFE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9" t="8066" r="53826"/>
          <a:stretch/>
        </p:blipFill>
        <p:spPr>
          <a:xfrm>
            <a:off x="77559" y="2432508"/>
            <a:ext cx="2304750" cy="17962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492595-925E-4391-A7E7-A53E8D2486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44" t="8066" r="3358"/>
          <a:stretch/>
        </p:blipFill>
        <p:spPr>
          <a:xfrm>
            <a:off x="2397484" y="2459127"/>
            <a:ext cx="2425988" cy="17962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5720C88-BD85-4810-B99C-0C92C596AC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5" t="12602" r="43752" b="70664"/>
          <a:stretch/>
        </p:blipFill>
        <p:spPr>
          <a:xfrm>
            <a:off x="1646538" y="2542376"/>
            <a:ext cx="926069" cy="326970"/>
          </a:xfrm>
          <a:prstGeom prst="rect">
            <a:avLst/>
          </a:prstGeom>
        </p:spPr>
      </p:pic>
      <p:sp>
        <p:nvSpPr>
          <p:cNvPr id="17" name="Text Box 42">
            <a:extLst>
              <a:ext uri="{FF2B5EF4-FFF2-40B4-BE49-F238E27FC236}">
                <a16:creationId xmlns:a16="http://schemas.microsoft.com/office/drawing/2014/main" id="{B2BA551B-6B26-809D-7EE2-854C63819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441928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5F2E6-F497-4750-94DF-B2E03C4596D3}"/>
              </a:ext>
            </a:extLst>
          </p:cNvPr>
          <p:cNvSpPr txBox="1"/>
          <p:nvPr/>
        </p:nvSpPr>
        <p:spPr>
          <a:xfrm>
            <a:off x="6723017" y="889359"/>
            <a:ext cx="3182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SSP1-2.6, SSP5-8.5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 기준</a:t>
            </a:r>
          </a:p>
        </p:txBody>
      </p:sp>
    </p:spTree>
    <p:extLst>
      <p:ext uri="{BB962C8B-B14F-4D97-AF65-F5344CB8AC3E}">
        <p14:creationId xmlns:p14="http://schemas.microsoft.com/office/powerpoint/2010/main" val="22471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01242DC-46F2-4313-CB56-B68C017DC187}"/>
              </a:ext>
            </a:extLst>
          </p:cNvPr>
          <p:cNvGrpSpPr/>
          <p:nvPr/>
        </p:nvGrpSpPr>
        <p:grpSpPr>
          <a:xfrm>
            <a:off x="1181100" y="1915810"/>
            <a:ext cx="7686616" cy="4298243"/>
            <a:chOff x="1181100" y="1915810"/>
            <a:chExt cx="7686616" cy="4298243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B0D71B7D-C797-4105-B23E-9F8D3A62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61" r="1100" b="2650"/>
            <a:stretch/>
          </p:blipFill>
          <p:spPr>
            <a:xfrm>
              <a:off x="1193095" y="1915810"/>
              <a:ext cx="7674621" cy="4298243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BC83DAC-6175-B9B3-92CE-DDAD2D92B2EF}"/>
                </a:ext>
              </a:extLst>
            </p:cNvPr>
            <p:cNvSpPr/>
            <p:nvPr/>
          </p:nvSpPr>
          <p:spPr>
            <a:xfrm>
              <a:off x="1181100" y="5584317"/>
              <a:ext cx="685800" cy="27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73A288-24C3-4615-B448-9DB87FBDBEE0}"/>
              </a:ext>
            </a:extLst>
          </p:cNvPr>
          <p:cNvSpPr txBox="1"/>
          <p:nvPr/>
        </p:nvSpPr>
        <p:spPr>
          <a:xfrm>
            <a:off x="0" y="310297"/>
            <a:ext cx="5468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계절길이</a:t>
            </a:r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변화</a:t>
            </a:r>
            <a:endParaRPr lang="en-US" altLang="ko-KR" sz="2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165">
            <a:extLst>
              <a:ext uri="{FF2B5EF4-FFF2-40B4-BE49-F238E27FC236}">
                <a16:creationId xmlns:a16="http://schemas.microsoft.com/office/drawing/2014/main" id="{5F6DB9A3-6444-4F83-AC46-ABCE71F0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시나리에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따른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후반기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계절길이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211962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3139666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미래기후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강원권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강원도지역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377417-029F-CE92-CF28-F7432E46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40" y="1988877"/>
            <a:ext cx="8422118" cy="4093986"/>
          </a:xfrm>
          <a:prstGeom prst="rect">
            <a:avLst/>
          </a:prstGeom>
        </p:spPr>
      </p:pic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67" y="6408464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3938978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미래기후 전망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강원권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211412-FD65-4EC6-9B00-763382B8E49F}"/>
              </a:ext>
            </a:extLst>
          </p:cNvPr>
          <p:cNvSpPr txBox="1"/>
          <p:nvPr/>
        </p:nvSpPr>
        <p:spPr>
          <a:xfrm>
            <a:off x="334176" y="5272268"/>
            <a:ext cx="9237650" cy="787908"/>
          </a:xfrm>
          <a:prstGeom prst="rect">
            <a:avLst/>
          </a:prstGeom>
          <a:solidFill>
            <a:srgbClr val="F2F2F2"/>
          </a:solidFill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강원권지역의 폭염일수와 열대야일수는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0.3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지금과 같은 온실가스 배출시에는  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60.7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44.5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급증할 것으로 예상됨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3976B9E3-BB68-4339-BE08-B7A37815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14304"/>
              </p:ext>
            </p:extLst>
          </p:nvPr>
        </p:nvGraphicFramePr>
        <p:xfrm>
          <a:off x="850392" y="1937140"/>
          <a:ext cx="8119872" cy="30026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96459563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801057817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1650857896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391312261"/>
                    </a:ext>
                  </a:extLst>
                </a:gridCol>
              </a:tblGrid>
              <a:tr h="6198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요소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(2000~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(2021~2040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중반기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(2041~2060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(2081~2100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(+6.6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(7.4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(+10.1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(+16.8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(+56.4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열대야일수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(+4.3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(+4.4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(+11.8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44.5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(+44.2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한파일수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31.3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(-6.0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(-9.1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(-4.9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(-14.4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(-10.6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(-26.7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호우일수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3658761629"/>
                  </a:ext>
                </a:extLst>
              </a:tr>
            </a:tbl>
          </a:graphicData>
        </a:graphic>
      </p:graphicFrame>
      <p:sp>
        <p:nvSpPr>
          <p:cNvPr id="7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67" y="6408464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8" name="TextBox 165">
            <a:extLst>
              <a:ext uri="{FF2B5EF4-FFF2-40B4-BE49-F238E27FC236}">
                <a16:creationId xmlns:a16="http://schemas.microsoft.com/office/drawing/2014/main" id="{DC9F94B8-2294-4CA8-8018-FB6BEF95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기온상승으로 인한 폭염과 열대야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발생일수의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증가가 두드러지게 나타남</a:t>
            </a:r>
          </a:p>
        </p:txBody>
      </p:sp>
    </p:spTree>
    <p:extLst>
      <p:ext uri="{BB962C8B-B14F-4D97-AF65-F5344CB8AC3E}">
        <p14:creationId xmlns:p14="http://schemas.microsoft.com/office/powerpoint/2010/main" val="9336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미래기후 전망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인포그래픽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084FCE-28E4-41E5-83C6-7236701DF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2673" r="6113" b="16960"/>
          <a:stretch/>
        </p:blipFill>
        <p:spPr bwMode="auto">
          <a:xfrm>
            <a:off x="3753978" y="1249742"/>
            <a:ext cx="6152022" cy="53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1364D803-1437-466C-BF01-7BC5DFFB9B40}"/>
              </a:ext>
            </a:extLst>
          </p:cNvPr>
          <p:cNvGrpSpPr/>
          <p:nvPr/>
        </p:nvGrpSpPr>
        <p:grpSpPr>
          <a:xfrm>
            <a:off x="380968" y="1249743"/>
            <a:ext cx="3311726" cy="1703007"/>
            <a:chOff x="-612219" y="3462765"/>
            <a:chExt cx="8553482" cy="235936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4A9773D-8CA0-48AE-8B94-48864030C8E3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36210AE-CEBB-4543-B33E-BB961526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3935" y="3538030"/>
              <a:ext cx="8177136" cy="17699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미래에는</a:t>
              </a: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폭염이 일상이 된다</a:t>
              </a:r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</a:t>
              </a:r>
            </a:p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DF21B69-A395-419B-88F6-19636CCCC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20604" r="53150" b="67375"/>
          <a:stretch/>
        </p:blipFill>
        <p:spPr bwMode="auto">
          <a:xfrm>
            <a:off x="556118" y="3047663"/>
            <a:ext cx="2938279" cy="17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C396FA-D2AA-4FC8-ACA8-CC894A735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t="20792" r="17133" b="66970"/>
          <a:stretch/>
        </p:blipFill>
        <p:spPr bwMode="auto">
          <a:xfrm>
            <a:off x="556118" y="4803886"/>
            <a:ext cx="2971832" cy="17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">
            <a:extLst>
              <a:ext uri="{FF2B5EF4-FFF2-40B4-BE49-F238E27FC236}">
                <a16:creationId xmlns:a16="http://schemas.microsoft.com/office/drawing/2014/main" id="{7AC5DC33-C6AD-40AF-98F0-46158AAC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257" y="6557618"/>
            <a:ext cx="352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3313073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어떤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영향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’이 있을까요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62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C44A3-FE7F-41BB-BBA3-4B158A4EF3EC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 별 예상되는 변화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C48114B2-FA08-87C3-D52E-E3765D96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5" y="1227172"/>
            <a:ext cx="8318489" cy="50803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FDF7BB0-DB94-217B-0152-E995D1CB6D2D}"/>
              </a:ext>
            </a:extLst>
          </p:cNvPr>
          <p:cNvSpPr/>
          <p:nvPr/>
        </p:nvSpPr>
        <p:spPr>
          <a:xfrm>
            <a:off x="6952986" y="6307528"/>
            <a:ext cx="276667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기후변화시나리오 표준 강의자료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2931048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037D4EDA-8EBC-41E2-8C06-1E6217CB3725}"/>
              </a:ext>
            </a:extLst>
          </p:cNvPr>
          <p:cNvSpPr/>
          <p:nvPr/>
        </p:nvSpPr>
        <p:spPr>
          <a:xfrm>
            <a:off x="5798420" y="3028890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다양한 품종 개발 및 육성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1FB4AAA-A174-4437-B333-4A676DE765A8}"/>
              </a:ext>
            </a:extLst>
          </p:cNvPr>
          <p:cNvGrpSpPr/>
          <p:nvPr/>
        </p:nvGrpSpPr>
        <p:grpSpPr>
          <a:xfrm>
            <a:off x="461704" y="1570892"/>
            <a:ext cx="4965401" cy="1858108"/>
            <a:chOff x="410308" y="1570892"/>
            <a:chExt cx="4965401" cy="185810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3FFE4B8-BCD3-4FB9-A0DE-E2C7E5C7906E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FDB64662-7420-4859-A8E7-2C5F8E6D4846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EE1AB6-A465-4333-8B6D-0AB11730735E}"/>
              </a:ext>
            </a:extLst>
          </p:cNvPr>
          <p:cNvGrpSpPr/>
          <p:nvPr/>
        </p:nvGrpSpPr>
        <p:grpSpPr>
          <a:xfrm>
            <a:off x="503414" y="4112096"/>
            <a:ext cx="4965401" cy="1858108"/>
            <a:chOff x="410308" y="1570892"/>
            <a:chExt cx="4965401" cy="18581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65961D2-6940-4DB3-9E61-BB93ADAD98CD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E28C0348-7B5B-4F54-860B-2E99F104B007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모서리가 둥근 직사각형 43">
            <a:extLst>
              <a:ext uri="{FF2B5EF4-FFF2-40B4-BE49-F238E27FC236}">
                <a16:creationId xmlns:a16="http://schemas.microsoft.com/office/drawing/2014/main" id="{5A1B5543-42C2-4E0E-9B43-A1244A86A088}"/>
              </a:ext>
            </a:extLst>
          </p:cNvPr>
          <p:cNvSpPr/>
          <p:nvPr/>
        </p:nvSpPr>
        <p:spPr>
          <a:xfrm>
            <a:off x="5798420" y="5570094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인증제도 및 시설 구축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38607-26EC-4930-93EA-CBDD31049C61}"/>
              </a:ext>
            </a:extLst>
          </p:cNvPr>
          <p:cNvSpPr txBox="1"/>
          <p:nvPr/>
        </p:nvSpPr>
        <p:spPr>
          <a:xfrm>
            <a:off x="644939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백수 현상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4C42A-D9E9-4119-9DE2-DDD55E915CAA}"/>
              </a:ext>
            </a:extLst>
          </p:cNvPr>
          <p:cNvSpPr txBox="1"/>
          <p:nvPr/>
        </p:nvSpPr>
        <p:spPr>
          <a:xfrm>
            <a:off x="2733050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외래 해충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B18C6-ADC4-4323-89B9-AA34371C71FF}"/>
              </a:ext>
            </a:extLst>
          </p:cNvPr>
          <p:cNvSpPr txBox="1"/>
          <p:nvPr/>
        </p:nvSpPr>
        <p:spPr>
          <a:xfrm>
            <a:off x="622981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생산량 감소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51F18-82EC-4592-B19D-FF331F3064B2}"/>
              </a:ext>
            </a:extLst>
          </p:cNvPr>
          <p:cNvSpPr txBox="1"/>
          <p:nvPr/>
        </p:nvSpPr>
        <p:spPr>
          <a:xfrm>
            <a:off x="2711092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가축질병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76D0D55-68E0-468A-938D-9AB5D0834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" y="1777147"/>
            <a:ext cx="1925396" cy="1220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6785BA-0C6C-4A31-B8CB-9993E41E4B1C}"/>
              </a:ext>
            </a:extLst>
          </p:cNvPr>
          <p:cNvSpPr txBox="1"/>
          <p:nvPr/>
        </p:nvSpPr>
        <p:spPr>
          <a:xfrm>
            <a:off x="142727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A84C4B4-81B7-49F0-8E70-3BFF51EAD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2904706" y="1777147"/>
            <a:ext cx="1790106" cy="12202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B1558E-0A1A-41DC-967D-ACA63E0A5FC3}"/>
              </a:ext>
            </a:extLst>
          </p:cNvPr>
          <p:cNvSpPr txBox="1"/>
          <p:nvPr/>
        </p:nvSpPr>
        <p:spPr>
          <a:xfrm>
            <a:off x="360013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5" name="그림 24" descr="담장, 소, 실외, 갈색이(가) 표시된 사진&#10;&#10;자동 생성된 설명">
            <a:extLst>
              <a:ext uri="{FF2B5EF4-FFF2-40B4-BE49-F238E27FC236}">
                <a16:creationId xmlns:a16="http://schemas.microsoft.com/office/drawing/2014/main" id="{4E4206AF-4651-4D8D-9257-1CF6E3B3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"/>
          <a:stretch/>
        </p:blipFill>
        <p:spPr>
          <a:xfrm>
            <a:off x="647904" y="4318351"/>
            <a:ext cx="1849111" cy="11624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D69E9C-01D6-42C6-98B7-AA5FD325CCDA}"/>
              </a:ext>
            </a:extLst>
          </p:cNvPr>
          <p:cNvSpPr txBox="1"/>
          <p:nvPr/>
        </p:nvSpPr>
        <p:spPr>
          <a:xfrm>
            <a:off x="1402333" y="5234546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8" name="그림 27" descr="소, 담장, 포유류, 잔디이(가) 표시된 사진&#10;&#10;자동 생성된 설명">
            <a:extLst>
              <a:ext uri="{FF2B5EF4-FFF2-40B4-BE49-F238E27FC236}">
                <a16:creationId xmlns:a16="http://schemas.microsoft.com/office/drawing/2014/main" id="{96E6CA8B-30E2-4301-A4A4-5C80830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7"/>
          <a:stretch/>
        </p:blipFill>
        <p:spPr>
          <a:xfrm>
            <a:off x="2904706" y="4300899"/>
            <a:ext cx="1790106" cy="11798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4C21DA-9654-4504-8571-98B1271BD82C}"/>
              </a:ext>
            </a:extLst>
          </p:cNvPr>
          <p:cNvSpPr txBox="1"/>
          <p:nvPr/>
        </p:nvSpPr>
        <p:spPr>
          <a:xfrm>
            <a:off x="3585311" y="5234545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9C87FA4-23E8-494F-8BE5-299928A9AAEA}"/>
              </a:ext>
            </a:extLst>
          </p:cNvPr>
          <p:cNvGrpSpPr/>
          <p:nvPr/>
        </p:nvGrpSpPr>
        <p:grpSpPr>
          <a:xfrm>
            <a:off x="6124790" y="1660655"/>
            <a:ext cx="2974194" cy="1240072"/>
            <a:chOff x="5824031" y="1660655"/>
            <a:chExt cx="2974194" cy="1240072"/>
          </a:xfrm>
        </p:grpSpPr>
        <p:pic>
          <p:nvPicPr>
            <p:cNvPr id="31" name="그림 30" descr="식물, 실외, 과일, 꽃이(가) 표시된 사진&#10;&#10;자동 생성된 설명">
              <a:extLst>
                <a:ext uri="{FF2B5EF4-FFF2-40B4-BE49-F238E27FC236}">
                  <a16:creationId xmlns:a16="http://schemas.microsoft.com/office/drawing/2014/main" id="{254CCEB1-FD58-43D9-A142-9723A8EA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110" y="1680433"/>
              <a:ext cx="1072524" cy="1220294"/>
            </a:xfrm>
            <a:prstGeom prst="rect">
              <a:avLst/>
            </a:prstGeom>
          </p:spPr>
        </p:pic>
        <p:pic>
          <p:nvPicPr>
            <p:cNvPr id="33" name="그림 32" descr="과일, 포도, 실외, 테이블이(가) 표시된 사진&#10;&#10;자동 생성된 설명">
              <a:extLst>
                <a:ext uri="{FF2B5EF4-FFF2-40B4-BE49-F238E27FC236}">
                  <a16:creationId xmlns:a16="http://schemas.microsoft.com/office/drawing/2014/main" id="{20105A20-AB6B-42B6-8FE0-C1DDA843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461" y="1660655"/>
              <a:ext cx="1789764" cy="122029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891522-2505-44FE-A096-5D5A93C5AEE7}"/>
                </a:ext>
              </a:extLst>
            </p:cNvPr>
            <p:cNvSpPr txBox="1"/>
            <p:nvPr/>
          </p:nvSpPr>
          <p:spPr>
            <a:xfrm>
              <a:off x="5824031" y="2654506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연합뉴스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F785D0-14B7-4B85-BFD9-224ED0D1A820}"/>
                </a:ext>
              </a:extLst>
            </p:cNvPr>
            <p:cNvSpPr txBox="1"/>
            <p:nvPr/>
          </p:nvSpPr>
          <p:spPr>
            <a:xfrm>
              <a:off x="7703543" y="2628109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데일리안</a:t>
              </a:r>
            </a:p>
          </p:txBody>
        </p:sp>
      </p:grpSp>
      <p:pic>
        <p:nvPicPr>
          <p:cNvPr id="38" name="그림 37" descr="그리기이(가) 표시된 사진&#10;&#10;자동 생성된 설명">
            <a:extLst>
              <a:ext uri="{FF2B5EF4-FFF2-40B4-BE49-F238E27FC236}">
                <a16:creationId xmlns:a16="http://schemas.microsoft.com/office/drawing/2014/main" id="{70ABAE42-2DD3-4847-8B57-20BE3D28D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21" y="4086821"/>
            <a:ext cx="1335331" cy="1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농업과 생태계에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43994C-2286-4754-90EE-0B51AD57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9" y="1142600"/>
            <a:ext cx="3948674" cy="5587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2F23C-6CAA-4A58-B5C4-22A931774ED9}"/>
              </a:ext>
            </a:extLst>
          </p:cNvPr>
          <p:cNvSpPr txBox="1"/>
          <p:nvPr/>
        </p:nvSpPr>
        <p:spPr>
          <a:xfrm>
            <a:off x="3636350" y="1155033"/>
            <a:ext cx="1037264" cy="31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dirty="0"/>
              <a:t>2022</a:t>
            </a:r>
            <a:r>
              <a:rPr lang="ko-KR" altLang="en-US" sz="700" dirty="0"/>
              <a:t>년 </a:t>
            </a:r>
            <a:r>
              <a:rPr lang="en-US" altLang="ko-KR" sz="700" dirty="0"/>
              <a:t>04</a:t>
            </a:r>
            <a:r>
              <a:rPr lang="ko-KR" altLang="en-US" sz="700" dirty="0"/>
              <a:t>월 </a:t>
            </a:r>
            <a:r>
              <a:rPr lang="en-US" altLang="ko-KR" sz="700" dirty="0"/>
              <a:t>21</a:t>
            </a:r>
            <a:r>
              <a:rPr lang="ko-KR" altLang="en-US" sz="700" dirty="0"/>
              <a:t>일 </a:t>
            </a:r>
            <a:r>
              <a:rPr lang="en-US" altLang="ko-KR" sz="700" dirty="0"/>
              <a:t>(</a:t>
            </a:r>
            <a:r>
              <a:rPr lang="ko-KR" altLang="en-US" sz="700" dirty="0"/>
              <a:t>목</a:t>
            </a:r>
            <a:r>
              <a:rPr lang="en-US" altLang="ko-KR" sz="700" dirty="0"/>
              <a:t>)</a:t>
            </a:r>
          </a:p>
          <a:p>
            <a:pPr algn="r"/>
            <a:r>
              <a:rPr lang="ko-KR" altLang="en-US" sz="700" dirty="0"/>
              <a:t>국제</a:t>
            </a:r>
            <a:r>
              <a:rPr lang="en-US" altLang="ko-KR" sz="700" dirty="0"/>
              <a:t>, </a:t>
            </a:r>
            <a:r>
              <a:rPr lang="ko-KR" altLang="en-US" sz="700" dirty="0"/>
              <a:t>국제 일반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EE7AD2-25C3-4BDB-A4A2-E5EF39FF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73" y="1135783"/>
            <a:ext cx="3948674" cy="5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6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7AF0D-707C-4DE7-AD2A-CF0215FF3ED4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기상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ADCCDBC-2FBC-40FE-AB33-8A1F98EB6A45}"/>
              </a:ext>
            </a:extLst>
          </p:cNvPr>
          <p:cNvGrpSpPr/>
          <p:nvPr/>
        </p:nvGrpSpPr>
        <p:grpSpPr>
          <a:xfrm>
            <a:off x="768668" y="1460262"/>
            <a:ext cx="8594073" cy="4958652"/>
            <a:chOff x="354363" y="1498899"/>
            <a:chExt cx="8594073" cy="4958652"/>
          </a:xfrm>
        </p:grpSpPr>
        <p:sp>
          <p:nvSpPr>
            <p:cNvPr id="9" name="모서리가 둥근 직사각형 82">
              <a:extLst>
                <a:ext uri="{FF2B5EF4-FFF2-40B4-BE49-F238E27FC236}">
                  <a16:creationId xmlns:a16="http://schemas.microsoft.com/office/drawing/2014/main" id="{0B99FDB1-1CB3-481E-9054-E121C2510ED2}"/>
                </a:ext>
              </a:extLst>
            </p:cNvPr>
            <p:cNvSpPr/>
            <p:nvPr/>
          </p:nvSpPr>
          <p:spPr>
            <a:xfrm>
              <a:off x="354364" y="1506828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C39A05-B305-4070-B01B-1E03F310355E}"/>
                </a:ext>
              </a:extLst>
            </p:cNvPr>
            <p:cNvSpPr/>
            <p:nvPr/>
          </p:nvSpPr>
          <p:spPr>
            <a:xfrm>
              <a:off x="354364" y="2356832"/>
              <a:ext cx="3882785" cy="2576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490FB-50B9-4C1B-AEBB-A74E1D8DAAB5}"/>
                </a:ext>
              </a:extLst>
            </p:cNvPr>
            <p:cNvSpPr txBox="1"/>
            <p:nvPr/>
          </p:nvSpPr>
          <p:spPr>
            <a:xfrm>
              <a:off x="354364" y="1514757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기분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A4C070-74C2-417F-81AA-4A779EE416BC}"/>
                </a:ext>
              </a:extLst>
            </p:cNvPr>
            <p:cNvSpPr txBox="1"/>
            <p:nvPr/>
          </p:nvSpPr>
          <p:spPr>
            <a:xfrm>
              <a:off x="354363" y="3948401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혹은 짧은 시간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단위로 변하는 </a:t>
              </a:r>
              <a:r>
                <a:rPr lang="ko-KR" altLang="en-US" b="1" u="sng" dirty="0">
                  <a:solidFill>
                    <a:srgbClr val="00B05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기상상태의 변화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91905A5C-5B9C-4BBF-80B0-4FD4DBBC488B}"/>
                </a:ext>
              </a:extLst>
            </p:cNvPr>
            <p:cNvSpPr/>
            <p:nvPr/>
          </p:nvSpPr>
          <p:spPr>
            <a:xfrm>
              <a:off x="388339" y="5125322"/>
              <a:ext cx="2052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매일매일의  날씨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9D5A061-2B00-4831-87FE-63B524EAC7E5}"/>
                </a:ext>
              </a:extLst>
            </p:cNvPr>
            <p:cNvSpPr/>
            <p:nvPr/>
          </p:nvSpPr>
          <p:spPr>
            <a:xfrm>
              <a:off x="388339" y="5510434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바람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서리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0F64CC8-30FC-4E30-93F9-025C5110B207}"/>
                </a:ext>
              </a:extLst>
            </p:cNvPr>
            <p:cNvSpPr/>
            <p:nvPr/>
          </p:nvSpPr>
          <p:spPr>
            <a:xfrm>
              <a:off x="388339" y="5903162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여름철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 ℃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폭염</a:t>
              </a:r>
            </a:p>
          </p:txBody>
        </p:sp>
        <p:sp>
          <p:nvSpPr>
            <p:cNvPr id="45" name="모서리가 둥근 직사각형 82">
              <a:extLst>
                <a:ext uri="{FF2B5EF4-FFF2-40B4-BE49-F238E27FC236}">
                  <a16:creationId xmlns:a16="http://schemas.microsoft.com/office/drawing/2014/main" id="{1CE59A7F-D3C4-4A37-8933-CE7602283F16}"/>
                </a:ext>
              </a:extLst>
            </p:cNvPr>
            <p:cNvSpPr/>
            <p:nvPr/>
          </p:nvSpPr>
          <p:spPr>
            <a:xfrm>
              <a:off x="4650616" y="1498899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17F884A-E6AF-42C5-9992-369E9B676F99}"/>
                </a:ext>
              </a:extLst>
            </p:cNvPr>
            <p:cNvSpPr/>
            <p:nvPr/>
          </p:nvSpPr>
          <p:spPr>
            <a:xfrm>
              <a:off x="4650616" y="2348903"/>
              <a:ext cx="3882785" cy="258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107B424-71A4-4A83-A13E-88551D638BFA}"/>
                </a:ext>
              </a:extLst>
            </p:cNvPr>
            <p:cNvSpPr txBox="1"/>
            <p:nvPr/>
          </p:nvSpPr>
          <p:spPr>
            <a:xfrm>
              <a:off x="4650616" y="1506828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성격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C7AAC5-E8E6-41AC-A918-ED7E82318489}"/>
                </a:ext>
              </a:extLst>
            </p:cNvPr>
            <p:cNvSpPr txBox="1"/>
            <p:nvPr/>
          </p:nvSpPr>
          <p:spPr>
            <a:xfrm>
              <a:off x="4650615" y="3914714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오랜 기간에 걸쳐 나타나는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u="sng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평균적인 날씨 패턴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9AA2423-96FE-4562-B83E-680EE551E30B}"/>
                </a:ext>
              </a:extLst>
            </p:cNvPr>
            <p:cNvSpPr/>
            <p:nvPr/>
          </p:nvSpPr>
          <p:spPr>
            <a:xfrm>
              <a:off x="6319170" y="5109777"/>
              <a:ext cx="2629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봄 꽃 피는 시기 변화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80E9F22-A978-47B4-9C67-C7C64168B38A}"/>
                </a:ext>
              </a:extLst>
            </p:cNvPr>
            <p:cNvSpPr/>
            <p:nvPr/>
          </p:nvSpPr>
          <p:spPr>
            <a:xfrm>
              <a:off x="4684591" y="5109778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짧아지는 겨울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3E55FC8-C8F3-4971-B4FC-243674B510A5}"/>
                </a:ext>
              </a:extLst>
            </p:cNvPr>
            <p:cNvSpPr/>
            <p:nvPr/>
          </p:nvSpPr>
          <p:spPr>
            <a:xfrm>
              <a:off x="4684591" y="5502505"/>
              <a:ext cx="3493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특정 지역의 날씨 평균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8EAE98-A985-499E-9C44-DEF12226EC21}"/>
                </a:ext>
              </a:extLst>
            </p:cNvPr>
            <p:cNvSpPr/>
            <p:nvPr/>
          </p:nvSpPr>
          <p:spPr>
            <a:xfrm>
              <a:off x="4684591" y="5895233"/>
              <a:ext cx="3882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또는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간의 평균 온도 변화</a:t>
              </a: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6673B85C-5453-4B8D-B004-3CEC9C93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4" t="71872" b="-971"/>
          <a:stretch/>
        </p:blipFill>
        <p:spPr>
          <a:xfrm>
            <a:off x="1393514" y="2447828"/>
            <a:ext cx="2633091" cy="145796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D1E1547-5051-4E26-B3A2-C348CCB34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4751" r="59690" b="36150"/>
          <a:stretch/>
        </p:blipFill>
        <p:spPr>
          <a:xfrm>
            <a:off x="5689766" y="2447828"/>
            <a:ext cx="2822720" cy="14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00E7B0-1CA2-499C-BEFE-F5C1DEA0B4F6}"/>
              </a:ext>
            </a:extLst>
          </p:cNvPr>
          <p:cNvSpPr/>
          <p:nvPr/>
        </p:nvSpPr>
        <p:spPr>
          <a:xfrm>
            <a:off x="4829908" y="6440794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지자체 기후변화 적응대책 세부시행계획 수립 지원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건강부분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(2015)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AE46E2B-9591-4933-B12C-AD58A579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83386"/>
              </p:ext>
            </p:extLst>
          </p:nvPr>
        </p:nvGraphicFramePr>
        <p:xfrm>
          <a:off x="385623" y="1375006"/>
          <a:ext cx="9134754" cy="473099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6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313"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세부분야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기상∙기후현상</a:t>
                      </a:r>
                      <a:endParaRPr lang="ko-KR" alt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42872" rtl="0" eaLnBrk="1" latinLnBrk="1" hangingPunct="1"/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영향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 및 한파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 및 하강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심혈관계 및 뇌혈관 영향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고온 및 저온 관련 질병 및 사망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기상재해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집중호우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태풍 등 이상기후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사망과 상해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감염병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매개체 수 증가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말라리아 등 매개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질병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대기오염 및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화학물질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질환 유발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407541364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 유발물질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알레르기성 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85729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9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4FD52D-683B-4E62-B838-428A3893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4" y="1122478"/>
            <a:ext cx="3141350" cy="296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681185E-E86B-41FB-AC3A-7CD7F804D6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" y="4373179"/>
            <a:ext cx="2770557" cy="224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B8C236-B350-4161-A636-2102AA49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48" y="1315052"/>
            <a:ext cx="2774304" cy="29039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BF2B1E-24DE-4BBD-9672-5F26D6815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037" y="1315052"/>
            <a:ext cx="1924963" cy="29617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FB1D7F-A86F-47E2-B3D8-D6465065C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426" y="4200752"/>
            <a:ext cx="1561136" cy="24804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CE2A2F-E7C6-4EEF-932A-C3CBB83DC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708" y="4528148"/>
            <a:ext cx="1239330" cy="15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447079C-6391-40B7-B4CD-B1C35A02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5" y="3955646"/>
            <a:ext cx="3786472" cy="24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순서도: 판단 5">
            <a:extLst>
              <a:ext uri="{FF2B5EF4-FFF2-40B4-BE49-F238E27FC236}">
                <a16:creationId xmlns:a16="http://schemas.microsoft.com/office/drawing/2014/main" id="{148688DB-4746-4BBA-8D16-73EE36EFA610}"/>
              </a:ext>
            </a:extLst>
          </p:cNvPr>
          <p:cNvSpPr/>
          <p:nvPr/>
        </p:nvSpPr>
        <p:spPr>
          <a:xfrm>
            <a:off x="3278214" y="2160263"/>
            <a:ext cx="2952750" cy="1104900"/>
          </a:xfrm>
          <a:prstGeom prst="flowChartDecision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7C8F09B5-60C2-4B04-BB6F-F3279B718D07}"/>
              </a:ext>
            </a:extLst>
          </p:cNvPr>
          <p:cNvSpPr/>
          <p:nvPr/>
        </p:nvSpPr>
        <p:spPr>
          <a:xfrm>
            <a:off x="3278214" y="2850746"/>
            <a:ext cx="2952750" cy="1104900"/>
          </a:xfrm>
          <a:prstGeom prst="flowChartDecision">
            <a:avLst/>
          </a:prstGeom>
          <a:solidFill>
            <a:srgbClr val="00808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6D14F2BB-7BB4-4D65-A408-AB44617869F2}"/>
              </a:ext>
            </a:extLst>
          </p:cNvPr>
          <p:cNvSpPr/>
          <p:nvPr/>
        </p:nvSpPr>
        <p:spPr>
          <a:xfrm>
            <a:off x="3278214" y="3541229"/>
            <a:ext cx="2952750" cy="1104900"/>
          </a:xfrm>
          <a:prstGeom prst="flowChartDecision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C19F1-9EC1-4B6E-9CE0-E3BBD2270993}"/>
              </a:ext>
            </a:extLst>
          </p:cNvPr>
          <p:cNvSpPr txBox="1"/>
          <p:nvPr/>
        </p:nvSpPr>
        <p:spPr>
          <a:xfrm>
            <a:off x="735493" y="1541592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기후변화 대응 비용</a:t>
            </a:r>
            <a:r>
              <a:rPr lang="en-US" altLang="ko-KR" dirty="0"/>
              <a:t>]</a:t>
            </a:r>
          </a:p>
          <a:p>
            <a:pPr marL="87313" indent="-87313"/>
            <a:r>
              <a:rPr lang="en-US" altLang="ko-KR" dirty="0"/>
              <a:t>-</a:t>
            </a:r>
            <a:r>
              <a:rPr lang="en-US" altLang="ko-KR" sz="1400" dirty="0"/>
              <a:t> </a:t>
            </a:r>
            <a:r>
              <a:rPr lang="ko-KR" altLang="en-US" sz="1400" dirty="0"/>
              <a:t>기후변화 문제를 방치할 경우 </a:t>
            </a:r>
            <a:r>
              <a:rPr lang="en-US" altLang="ko-KR" sz="1400" dirty="0"/>
              <a:t>GDP</a:t>
            </a:r>
            <a:r>
              <a:rPr lang="ko-KR" altLang="en-US" sz="1400" dirty="0"/>
              <a:t>의 </a:t>
            </a:r>
            <a:r>
              <a:rPr lang="en-US" altLang="ko-KR" sz="1400" dirty="0"/>
              <a:t>5~20%</a:t>
            </a:r>
            <a:r>
              <a:rPr lang="ko-KR" altLang="en-US" sz="1400" dirty="0"/>
              <a:t>의 기후변화 대응 비용 소요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6564D-A442-4823-84FE-9AF9BE7D0642}"/>
              </a:ext>
            </a:extLst>
          </p:cNvPr>
          <p:cNvSpPr txBox="1"/>
          <p:nvPr/>
        </p:nvSpPr>
        <p:spPr>
          <a:xfrm>
            <a:off x="6339369" y="2325978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탄소시장 활성화</a:t>
            </a:r>
            <a:r>
              <a:rPr lang="en-US" altLang="ko-KR" dirty="0"/>
              <a:t>]</a:t>
            </a:r>
          </a:p>
          <a:p>
            <a:pPr marL="87313" indent="-87313"/>
            <a:r>
              <a:rPr lang="en-US" altLang="ko-KR" dirty="0"/>
              <a:t>-</a:t>
            </a:r>
            <a:r>
              <a:rPr lang="en-US" altLang="ko-KR" sz="1400" dirty="0"/>
              <a:t> </a:t>
            </a:r>
            <a:r>
              <a:rPr lang="ko-KR" altLang="en-US" sz="1400" dirty="0"/>
              <a:t>이산화 탄소를 상품화한 </a:t>
            </a:r>
            <a:r>
              <a:rPr lang="ko-KR" altLang="en-US" sz="1400" dirty="0" err="1"/>
              <a:t>배출권</a:t>
            </a:r>
            <a:r>
              <a:rPr lang="ko-KR" altLang="en-US" sz="1400" dirty="0"/>
              <a:t> 거래 시장 규모가 확대되고 그 거래량이 폭발적으로 증가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9871-5227-4A45-A29A-D077666E1108}"/>
              </a:ext>
            </a:extLst>
          </p:cNvPr>
          <p:cNvSpPr txBox="1"/>
          <p:nvPr/>
        </p:nvSpPr>
        <p:spPr>
          <a:xfrm>
            <a:off x="735492" y="3730697"/>
            <a:ext cx="272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 err="1"/>
              <a:t>고탄소</a:t>
            </a:r>
            <a:r>
              <a:rPr lang="ko-KR" altLang="en-US" dirty="0"/>
              <a:t> 제품 가격 하락</a:t>
            </a:r>
            <a:r>
              <a:rPr lang="en-US" altLang="ko-KR" dirty="0"/>
              <a:t>]</a:t>
            </a:r>
          </a:p>
          <a:p>
            <a:pPr marL="87313" indent="-87313"/>
            <a:r>
              <a:rPr lang="en-US" altLang="ko-KR" sz="1400" dirty="0"/>
              <a:t>-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생산시</a:t>
            </a:r>
            <a:r>
              <a:rPr lang="ko-KR" altLang="en-US" sz="1400" dirty="0"/>
              <a:t> 이산화탄소 배출량이 많은 </a:t>
            </a:r>
            <a:r>
              <a:rPr lang="ko-KR" altLang="en-US" sz="1400" dirty="0" err="1"/>
              <a:t>고탄소</a:t>
            </a:r>
            <a:r>
              <a:rPr lang="ko-KR" altLang="en-US" sz="1400" dirty="0"/>
              <a:t> 제품의 경우 수요가 없어 제품 가치 하락 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8D2FE7A-2923-43F5-A62A-03E59BAAE99B}"/>
              </a:ext>
            </a:extLst>
          </p:cNvPr>
          <p:cNvCxnSpPr/>
          <p:nvPr/>
        </p:nvCxnSpPr>
        <p:spPr>
          <a:xfrm flipH="1">
            <a:off x="3278214" y="2281820"/>
            <a:ext cx="810079" cy="33699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20BB19A-4EFF-40D9-8C02-A1748804EFD4}"/>
              </a:ext>
            </a:extLst>
          </p:cNvPr>
          <p:cNvCxnSpPr>
            <a:cxnSpLocks/>
          </p:cNvCxnSpPr>
          <p:nvPr/>
        </p:nvCxnSpPr>
        <p:spPr>
          <a:xfrm flipV="1">
            <a:off x="825754" y="2618810"/>
            <a:ext cx="2452460" cy="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6A62D1F-75F6-463E-8748-236540DB45F0}"/>
              </a:ext>
            </a:extLst>
          </p:cNvPr>
          <p:cNvCxnSpPr>
            <a:cxnSpLocks/>
          </p:cNvCxnSpPr>
          <p:nvPr/>
        </p:nvCxnSpPr>
        <p:spPr>
          <a:xfrm flipH="1" flipV="1">
            <a:off x="5652207" y="3070386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F17B3C2-113E-49AC-99B9-EB145A6D8F59}"/>
              </a:ext>
            </a:extLst>
          </p:cNvPr>
          <p:cNvCxnSpPr>
            <a:cxnSpLocks/>
          </p:cNvCxnSpPr>
          <p:nvPr/>
        </p:nvCxnSpPr>
        <p:spPr>
          <a:xfrm flipV="1">
            <a:off x="6462286" y="3392862"/>
            <a:ext cx="245246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9260DF-EAB9-426C-84A0-B3A570BF1FE1}"/>
              </a:ext>
            </a:extLst>
          </p:cNvPr>
          <p:cNvCxnSpPr>
            <a:cxnSpLocks/>
          </p:cNvCxnSpPr>
          <p:nvPr/>
        </p:nvCxnSpPr>
        <p:spPr>
          <a:xfrm flipH="1" flipV="1">
            <a:off x="3859693" y="4409370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5DFA09-EC56-4EA7-AD28-DA9391536977}"/>
              </a:ext>
            </a:extLst>
          </p:cNvPr>
          <p:cNvCxnSpPr>
            <a:cxnSpLocks/>
          </p:cNvCxnSpPr>
          <p:nvPr/>
        </p:nvCxnSpPr>
        <p:spPr>
          <a:xfrm flipV="1">
            <a:off x="709772" y="4746360"/>
            <a:ext cx="396000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20F9EB6-3C53-4A56-83C4-DA3CD826FB43}"/>
              </a:ext>
            </a:extLst>
          </p:cNvPr>
          <p:cNvSpPr/>
          <p:nvPr/>
        </p:nvSpPr>
        <p:spPr>
          <a:xfrm>
            <a:off x="4264732" y="6382335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탄소 </a:t>
            </a:r>
            <a:r>
              <a:rPr lang="ko-KR" alt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배출권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거래</a:t>
            </a:r>
          </a:p>
        </p:txBody>
      </p:sp>
    </p:spTree>
    <p:extLst>
      <p:ext uri="{BB962C8B-B14F-4D97-AF65-F5344CB8AC3E}">
        <p14:creationId xmlns:p14="http://schemas.microsoft.com/office/powerpoint/2010/main" val="254312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B745FD-0856-453F-BB6E-CE0898908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" y="1261328"/>
            <a:ext cx="4457700" cy="5286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06923E-BEFB-44FA-84C8-BEAE01F8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15" y="1236293"/>
            <a:ext cx="3775506" cy="5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83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BD540-292D-4174-9146-578BA6492E15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대응을 위한 노력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모서리가 둥근 직사각형 43">
            <a:extLst>
              <a:ext uri="{FF2B5EF4-FFF2-40B4-BE49-F238E27FC236}">
                <a16:creationId xmlns:a16="http://schemas.microsoft.com/office/drawing/2014/main" id="{E6E39BC1-13C3-4A49-94EF-94CB6F714685}"/>
              </a:ext>
            </a:extLst>
          </p:cNvPr>
          <p:cNvSpPr/>
          <p:nvPr/>
        </p:nvSpPr>
        <p:spPr>
          <a:xfrm>
            <a:off x="329276" y="1211622"/>
            <a:ext cx="3815828" cy="400110"/>
          </a:xfrm>
          <a:prstGeom prst="roundRect">
            <a:avLst>
              <a:gd name="adj" fmla="val 44368"/>
            </a:avLst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기후변화에 관한 정부간 협의체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(IPCC)</a:t>
            </a:r>
          </a:p>
        </p:txBody>
      </p:sp>
      <p:sp>
        <p:nvSpPr>
          <p:cNvPr id="3" name="모서리가 둥근 직사각형 43">
            <a:extLst>
              <a:ext uri="{FF2B5EF4-FFF2-40B4-BE49-F238E27FC236}">
                <a16:creationId xmlns:a16="http://schemas.microsoft.com/office/drawing/2014/main" id="{8604E7A4-C751-4E29-BB0A-A72F4103A469}"/>
              </a:ext>
            </a:extLst>
          </p:cNvPr>
          <p:cNvSpPr/>
          <p:nvPr/>
        </p:nvSpPr>
        <p:spPr>
          <a:xfrm>
            <a:off x="5783695" y="1211622"/>
            <a:ext cx="3230225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유엔 기후변화협약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27D0B-FC38-48D0-B962-096D4E407455}"/>
              </a:ext>
            </a:extLst>
          </p:cNvPr>
          <p:cNvSpPr txBox="1"/>
          <p:nvPr/>
        </p:nvSpPr>
        <p:spPr>
          <a:xfrm>
            <a:off x="5182479" y="6568539"/>
            <a:ext cx="460628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92075" indent="-92075" algn="r">
              <a:lnSpc>
                <a:spcPct val="120000"/>
              </a:lnSpc>
            </a:pPr>
            <a:r>
              <a:rPr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UNFCCC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United Nations Framework Convention on Climate Change</a:t>
            </a:r>
            <a:endParaRPr lang="en-US" altLang="ko-KR" sz="8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95C5E7-4149-4407-A0CD-4FF3A7B1B217}"/>
              </a:ext>
            </a:extLst>
          </p:cNvPr>
          <p:cNvSpPr txBox="1"/>
          <p:nvPr/>
        </p:nvSpPr>
        <p:spPr>
          <a:xfrm>
            <a:off x="245305" y="1975065"/>
            <a:ext cx="5120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IPCC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Intergovernmental Panel on Climate Change)</a:t>
            </a:r>
          </a:p>
        </p:txBody>
      </p:sp>
      <p:graphicFrame>
        <p:nvGraphicFramePr>
          <p:cNvPr id="88" name="Group 4">
            <a:extLst>
              <a:ext uri="{FF2B5EF4-FFF2-40B4-BE49-F238E27FC236}">
                <a16:creationId xmlns:a16="http://schemas.microsoft.com/office/drawing/2014/main" id="{42768B04-D17E-40FF-BDAA-501C21933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76635"/>
              </p:ext>
            </p:extLst>
          </p:nvPr>
        </p:nvGraphicFramePr>
        <p:xfrm>
          <a:off x="426310" y="4689674"/>
          <a:ext cx="3621760" cy="18882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8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지표면 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기후모델과 평가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해양관측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 탐지 및 원인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빙권관측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 Near-term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변화 전망 및 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예측도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고기후 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 기후변화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카본 및 생화학 사이클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해수면 변화 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구름과 에어로졸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기후현상 및 미래변화 </a:t>
                      </a:r>
                      <a:endParaRPr lang="ko-KR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5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인위적 및 자연적 복사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강제력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9" name="그룹 88">
            <a:extLst>
              <a:ext uri="{FF2B5EF4-FFF2-40B4-BE49-F238E27FC236}">
                <a16:creationId xmlns:a16="http://schemas.microsoft.com/office/drawing/2014/main" id="{B49793CC-11B5-4FD2-9F30-C8C943903DAC}"/>
              </a:ext>
            </a:extLst>
          </p:cNvPr>
          <p:cNvGrpSpPr/>
          <p:nvPr/>
        </p:nvGrpSpPr>
        <p:grpSpPr>
          <a:xfrm>
            <a:off x="229577" y="2464917"/>
            <a:ext cx="4015226" cy="2044633"/>
            <a:chOff x="4949232" y="2336604"/>
            <a:chExt cx="4015226" cy="2044633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993C538A-85DB-4DA9-B31A-8EB2FD030C47}"/>
                </a:ext>
              </a:extLst>
            </p:cNvPr>
            <p:cNvGrpSpPr/>
            <p:nvPr/>
          </p:nvGrpSpPr>
          <p:grpSpPr>
            <a:xfrm>
              <a:off x="5411654" y="2361815"/>
              <a:ext cx="3552804" cy="1955387"/>
              <a:chOff x="5390634" y="2193655"/>
              <a:chExt cx="3552804" cy="1955387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87AB9ECF-3796-4C0D-B88C-8CC9737B7CAB}"/>
                  </a:ext>
                </a:extLst>
              </p:cNvPr>
              <p:cNvGrpSpPr/>
              <p:nvPr/>
            </p:nvGrpSpPr>
            <p:grpSpPr>
              <a:xfrm>
                <a:off x="5390634" y="2193655"/>
                <a:ext cx="3294706" cy="615553"/>
                <a:chOff x="5390634" y="2193655"/>
                <a:chExt cx="3294706" cy="615553"/>
              </a:xfrm>
            </p:grpSpPr>
            <p:sp>
              <p:nvSpPr>
                <p:cNvPr id="109" name="모서리가 둥근 직사각형 92">
                  <a:extLst>
                    <a:ext uri="{FF2B5EF4-FFF2-40B4-BE49-F238E27FC236}">
                      <a16:creationId xmlns:a16="http://schemas.microsoft.com/office/drawing/2014/main" id="{14993307-2D43-4F73-9609-336D43AA1E82}"/>
                    </a:ext>
                  </a:extLst>
                </p:cNvPr>
                <p:cNvSpPr/>
                <p:nvPr/>
              </p:nvSpPr>
              <p:spPr>
                <a:xfrm>
                  <a:off x="5390634" y="2203930"/>
                  <a:ext cx="3275618" cy="605278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0" name="Rectangle 11">
                  <a:extLst>
                    <a:ext uri="{FF2B5EF4-FFF2-40B4-BE49-F238E27FC236}">
                      <a16:creationId xmlns:a16="http://schemas.microsoft.com/office/drawing/2014/main" id="{045DD573-EA04-435F-B20A-19AAAD2A1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8652" y="2193655"/>
                  <a:ext cx="3116688" cy="589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기후변화대응 정책 수립을 위한 과학적 근거자료생산 및 정보지원</a:t>
                  </a:r>
                </a:p>
              </p:txBody>
            </p:sp>
            <p:sp>
              <p:nvSpPr>
                <p:cNvPr id="111" name="이등변 삼각형 110">
                  <a:extLst>
                    <a:ext uri="{FF2B5EF4-FFF2-40B4-BE49-F238E27FC236}">
                      <a16:creationId xmlns:a16="http://schemas.microsoft.com/office/drawing/2014/main" id="{35D2C62E-6887-4A4A-8CAE-C217D2528171}"/>
                    </a:ext>
                  </a:extLst>
                </p:cNvPr>
                <p:cNvSpPr/>
                <p:nvPr/>
              </p:nvSpPr>
              <p:spPr>
                <a:xfrm rot="5400000">
                  <a:off x="5493496" y="2320182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5E7B1698-27B0-4E80-98FA-3277331727E0}"/>
                  </a:ext>
                </a:extLst>
              </p:cNvPr>
              <p:cNvGrpSpPr/>
              <p:nvPr/>
            </p:nvGrpSpPr>
            <p:grpSpPr>
              <a:xfrm>
                <a:off x="5538129" y="2793076"/>
                <a:ext cx="2562330" cy="295978"/>
                <a:chOff x="5538129" y="2896288"/>
                <a:chExt cx="2562330" cy="295978"/>
              </a:xfrm>
            </p:grpSpPr>
            <p:sp>
              <p:nvSpPr>
                <p:cNvPr id="107" name="직사각형 106">
                  <a:extLst>
                    <a:ext uri="{FF2B5EF4-FFF2-40B4-BE49-F238E27FC236}">
                      <a16:creationId xmlns:a16="http://schemas.microsoft.com/office/drawing/2014/main" id="{9113FA5D-39C1-481E-8E8D-09AD746A4591}"/>
                    </a:ext>
                  </a:extLst>
                </p:cNvPr>
                <p:cNvSpPr/>
                <p:nvPr/>
              </p:nvSpPr>
              <p:spPr>
                <a:xfrm>
                  <a:off x="5568652" y="2896288"/>
                  <a:ext cx="2531807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영향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적응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취약성 평가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완화 대책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8" name="이등변 삼각형 107">
                  <a:extLst>
                    <a:ext uri="{FF2B5EF4-FFF2-40B4-BE49-F238E27FC236}">
                      <a16:creationId xmlns:a16="http://schemas.microsoft.com/office/drawing/2014/main" id="{0FD56EFA-E9B8-49E9-BF40-BB261BB49C7A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BBB2EDD0-A487-4563-B525-623694703598}"/>
                  </a:ext>
                </a:extLst>
              </p:cNvPr>
              <p:cNvGrpSpPr/>
              <p:nvPr/>
            </p:nvGrpSpPr>
            <p:grpSpPr>
              <a:xfrm>
                <a:off x="5390634" y="3127279"/>
                <a:ext cx="3275618" cy="335220"/>
                <a:chOff x="5390634" y="3127279"/>
                <a:chExt cx="3275618" cy="335220"/>
              </a:xfrm>
            </p:grpSpPr>
            <p:sp>
              <p:nvSpPr>
                <p:cNvPr id="104" name="모서리가 둥근 직사각형 109">
                  <a:extLst>
                    <a:ext uri="{FF2B5EF4-FFF2-40B4-BE49-F238E27FC236}">
                      <a16:creationId xmlns:a16="http://schemas.microsoft.com/office/drawing/2014/main" id="{BE27C66F-AB4F-4115-9561-9EC0AFBB00A2}"/>
                    </a:ext>
                  </a:extLst>
                </p:cNvPr>
                <p:cNvSpPr/>
                <p:nvPr/>
              </p:nvSpPr>
              <p:spPr>
                <a:xfrm>
                  <a:off x="5390634" y="3156915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5" name="Rectangle 11">
                  <a:extLst>
                    <a:ext uri="{FF2B5EF4-FFF2-40B4-BE49-F238E27FC236}">
                      <a16:creationId xmlns:a16="http://schemas.microsoft.com/office/drawing/2014/main" id="{488EF8E5-D532-45A0-B83B-30BBC766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127279"/>
                  <a:ext cx="2976888" cy="33522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노벨 평화상 공동수상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(2007</a:t>
                  </a:r>
                  <a:r>
                    <a:rPr lang="ko-KR" altLang="en-US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년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)</a:t>
                  </a:r>
                  <a:endPara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6" name="이등변 삼각형 105">
                  <a:extLst>
                    <a:ext uri="{FF2B5EF4-FFF2-40B4-BE49-F238E27FC236}">
                      <a16:creationId xmlns:a16="http://schemas.microsoft.com/office/drawing/2014/main" id="{9E1B484A-0776-44C8-A27F-21B8919387D6}"/>
                    </a:ext>
                  </a:extLst>
                </p:cNvPr>
                <p:cNvSpPr/>
                <p:nvPr/>
              </p:nvSpPr>
              <p:spPr>
                <a:xfrm rot="5400000">
                  <a:off x="5493496" y="3251180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483A502C-DC0A-4750-B954-769CE1574151}"/>
                  </a:ext>
                </a:extLst>
              </p:cNvPr>
              <p:cNvGrpSpPr/>
              <p:nvPr/>
            </p:nvGrpSpPr>
            <p:grpSpPr>
              <a:xfrm>
                <a:off x="5538129" y="3438535"/>
                <a:ext cx="3038233" cy="295978"/>
                <a:chOff x="5538129" y="2875268"/>
                <a:chExt cx="3038233" cy="295978"/>
              </a:xfrm>
            </p:grpSpPr>
            <p:sp>
              <p:nvSpPr>
                <p:cNvPr id="102" name="직사각형 101">
                  <a:extLst>
                    <a:ext uri="{FF2B5EF4-FFF2-40B4-BE49-F238E27FC236}">
                      <a16:creationId xmlns:a16="http://schemas.microsoft.com/office/drawing/2014/main" id="{155C2AF6-2FFB-48EB-8E4D-CE56A03A418E}"/>
                    </a:ext>
                  </a:extLst>
                </p:cNvPr>
                <p:cNvSpPr/>
                <p:nvPr/>
              </p:nvSpPr>
              <p:spPr>
                <a:xfrm>
                  <a:off x="5568652" y="2875268"/>
                  <a:ext cx="3007710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의의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: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기후변화의 위협을 전 세계에 알림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3" name="이등변 삼각형 102">
                  <a:extLst>
                    <a:ext uri="{FF2B5EF4-FFF2-40B4-BE49-F238E27FC236}">
                      <a16:creationId xmlns:a16="http://schemas.microsoft.com/office/drawing/2014/main" id="{EBA24D41-BA1E-40BE-BABB-BA87C997830B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8" name="그룹 97">
                <a:extLst>
                  <a:ext uri="{FF2B5EF4-FFF2-40B4-BE49-F238E27FC236}">
                    <a16:creationId xmlns:a16="http://schemas.microsoft.com/office/drawing/2014/main" id="{C103DA1C-0E61-491B-9B6E-474372812AF2}"/>
                  </a:ext>
                </a:extLst>
              </p:cNvPr>
              <p:cNvGrpSpPr/>
              <p:nvPr/>
            </p:nvGrpSpPr>
            <p:grpSpPr>
              <a:xfrm>
                <a:off x="5390634" y="3830113"/>
                <a:ext cx="3552804" cy="318929"/>
                <a:chOff x="5390634" y="3830113"/>
                <a:chExt cx="3552804" cy="318929"/>
              </a:xfrm>
            </p:grpSpPr>
            <p:sp>
              <p:nvSpPr>
                <p:cNvPr id="99" name="모서리가 둥근 직사각형 172">
                  <a:extLst>
                    <a:ext uri="{FF2B5EF4-FFF2-40B4-BE49-F238E27FC236}">
                      <a16:creationId xmlns:a16="http://schemas.microsoft.com/office/drawing/2014/main" id="{8B6FF5C8-D6B0-480D-950E-0DF16BBC1B1C}"/>
                    </a:ext>
                  </a:extLst>
                </p:cNvPr>
                <p:cNvSpPr/>
                <p:nvPr/>
              </p:nvSpPr>
              <p:spPr>
                <a:xfrm>
                  <a:off x="5390634" y="3846403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0" name="이등변 삼각형 99">
                  <a:extLst>
                    <a:ext uri="{FF2B5EF4-FFF2-40B4-BE49-F238E27FC236}">
                      <a16:creationId xmlns:a16="http://schemas.microsoft.com/office/drawing/2014/main" id="{F8416F39-FDA2-41EF-B97F-9C787D144F21}"/>
                    </a:ext>
                  </a:extLst>
                </p:cNvPr>
                <p:cNvSpPr/>
                <p:nvPr/>
              </p:nvSpPr>
              <p:spPr>
                <a:xfrm rot="5400000">
                  <a:off x="5493496" y="3951178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1" name="Rectangle 11">
                  <a:extLst>
                    <a:ext uri="{FF2B5EF4-FFF2-40B4-BE49-F238E27FC236}">
                      <a16:creationId xmlns:a16="http://schemas.microsoft.com/office/drawing/2014/main" id="{338D23D4-DE84-4BB3-846B-D4445E795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830113"/>
                  <a:ext cx="3343964" cy="3129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제</a:t>
                  </a: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5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차 보고서의 기후변화과학 분야</a:t>
                  </a:r>
                </a:p>
              </p:txBody>
            </p:sp>
          </p:grpSp>
        </p:grpSp>
        <p:pic>
          <p:nvPicPr>
            <p:cNvPr id="91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5332D699-DEB0-443E-B9FB-3077AA08B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2336604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2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785D6610-05D2-4F2B-B6B9-C1B50ED51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256505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3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3AF8652E-6D58-4957-BF6D-E3F1CB1E3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937903"/>
              <a:ext cx="443334" cy="443334"/>
            </a:xfrm>
            <a:prstGeom prst="rect">
              <a:avLst/>
            </a:prstGeom>
            <a:noFill/>
          </p:spPr>
        </p:pic>
      </p:grpSp>
      <p:graphicFrame>
        <p:nvGraphicFramePr>
          <p:cNvPr id="32" name="Group 4">
            <a:extLst>
              <a:ext uri="{FF2B5EF4-FFF2-40B4-BE49-F238E27FC236}">
                <a16:creationId xmlns:a16="http://schemas.microsoft.com/office/drawing/2014/main" id="{1921AEA0-563D-4198-B409-1B8EEE236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6165"/>
              </p:ext>
            </p:extLst>
          </p:nvPr>
        </p:nvGraphicFramePr>
        <p:xfrm>
          <a:off x="4953000" y="1755403"/>
          <a:ext cx="4723742" cy="4800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‘92.6: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리우환경회의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‘94.3: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 발효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 가입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(‘93.12)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‘95.3: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(COP1): 2000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감축논의 시작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(COP3):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 감축의무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‘01.03: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(COP7):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 이행방안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마라케쉬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협의문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(COP10):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교토의정서 이후에 대한 논의 준비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‘05.11: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교토체제 이후에 대한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1758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(COP12):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이후의 기후변화 대응체제 본격적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78388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(COP13):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발리 로드맵 채택으로 선진국 및 개도국을 광범위하게 참여시키는 계기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21098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(COP14): Post-2012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협상문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초안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74860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‘09.12: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(COP15):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코펜하겐 합의문 도출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7289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‘10.12: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칸쿤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합의문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3404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‘11.11: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(COP17):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 설정으로 기후체제가 지속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모든 당사국이 참여하는 의무감축체제 관련 협상 개시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3904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’12.12: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(COP18): 2013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공약기간 개시를 위한 의정서 개정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우리나라의 녹색기후기금 유치 인준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2693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‘13.11: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(COP19):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기후재정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손실 및 피해 등 핵심의제에서 진전을 보이며 불확실성을 상당 부분해소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788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(COP20):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기후행동에 관한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Post-2020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감축목표 등 각국의 기여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(INDC)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담은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신기후체제를 규정하는 협정문 작성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7505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’15.12: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新기후체제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파리협정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모든 국가의 참여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8296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(COP22):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 및 지속가능개발을 위한 마라케시 행동 선언문 채택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*1.5 ℃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특별보고서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38226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‘17.11: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(COP23):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파리협정 이행을 위한 피지 모멘텀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3425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(COP24):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정상선언문에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“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공정한 전환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”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3506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‘21.12: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석탄발전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단계적 감축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선진국은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기후변화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적응기금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 확대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4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44AB6A-E7BA-43A8-93FE-6217BD1CC22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대응이 필요한 이유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733C21-647D-4F8A-A412-61D3D04654FB}"/>
              </a:ext>
            </a:extLst>
          </p:cNvPr>
          <p:cNvGrpSpPr/>
          <p:nvPr/>
        </p:nvGrpSpPr>
        <p:grpSpPr>
          <a:xfrm>
            <a:off x="6048158" y="1394743"/>
            <a:ext cx="3734582" cy="1608048"/>
            <a:chOff x="458415" y="1320730"/>
            <a:chExt cx="3734582" cy="160804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2A56252-38D8-42DB-A65F-0960DDE0B36C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2" name="모서리가 둥근 직사각형 22">
                <a:extLst>
                  <a:ext uri="{FF2B5EF4-FFF2-40B4-BE49-F238E27FC236}">
                    <a16:creationId xmlns:a16="http://schemas.microsoft.com/office/drawing/2014/main" id="{54EC051D-2E13-437A-8482-E3496B28EA2E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347CA39-47F6-4B61-A24A-18E229DCCD8D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필요성</a:t>
                </a:r>
              </a:p>
            </p:txBody>
          </p:sp>
        </p:grpSp>
        <p:sp>
          <p:nvSpPr>
            <p:cNvPr id="9" name="Rectangle 1169">
              <a:extLst>
                <a:ext uri="{FF2B5EF4-FFF2-40B4-BE49-F238E27FC236}">
                  <a16:creationId xmlns:a16="http://schemas.microsoft.com/office/drawing/2014/main" id="{F313472E-B2A9-48E9-BBD4-90039B46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65340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배출이 현저히 줄어들더라도 향후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 수십 년은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과거에 배출한 온실가스로 지구온난화 지속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※CO2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는 대기 중 한번 배출되면 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5-300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체류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 저감과 기후변화 적응 필요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15CC2E-B95C-4AF2-A57B-803A519C05E4}"/>
              </a:ext>
            </a:extLst>
          </p:cNvPr>
          <p:cNvGrpSpPr/>
          <p:nvPr/>
        </p:nvGrpSpPr>
        <p:grpSpPr>
          <a:xfrm>
            <a:off x="6043244" y="3537962"/>
            <a:ext cx="3429000" cy="2263099"/>
            <a:chOff x="458415" y="1320730"/>
            <a:chExt cx="3429000" cy="226309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B52E300-F1F9-4040-8EB0-ABAB1E645D58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7" name="모서리가 둥근 직사각형 22">
                <a:extLst>
                  <a:ext uri="{FF2B5EF4-FFF2-40B4-BE49-F238E27FC236}">
                    <a16:creationId xmlns:a16="http://schemas.microsoft.com/office/drawing/2014/main" id="{22E0DABF-14EF-499C-AF24-AEF60D2671D2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22CD830C-B6BE-46A1-9223-456A2C18650C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시급성</a:t>
                </a:r>
              </a:p>
            </p:txBody>
          </p:sp>
        </p:grpSp>
        <p:sp>
          <p:nvSpPr>
            <p:cNvPr id="16" name="Rectangle 1169">
              <a:extLst>
                <a:ext uri="{FF2B5EF4-FFF2-40B4-BE49-F238E27FC236}">
                  <a16:creationId xmlns:a16="http://schemas.microsoft.com/office/drawing/2014/main" id="{EE04CA4D-26F5-4B00-B05D-02972603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347820" cy="182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lnSpc>
                  <a:spcPct val="150000"/>
                </a:lnSpc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영향과 취약성을 평가하여 적절한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대응 대책을 마련하는데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최소한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5~10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정도의 시간 필요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lnSpc>
                  <a:spcPct val="150000"/>
                </a:lnSpc>
                <a:spcBef>
                  <a:spcPts val="2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악영향이 나타나기 전에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취약계층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보호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하고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사회적 통합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이루는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적응 대책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시행 필요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5C066E-7138-4106-AD08-1DB475FF7788}"/>
              </a:ext>
            </a:extLst>
          </p:cNvPr>
          <p:cNvGrpSpPr/>
          <p:nvPr/>
        </p:nvGrpSpPr>
        <p:grpSpPr>
          <a:xfrm>
            <a:off x="309882" y="6124726"/>
            <a:ext cx="9472857" cy="400954"/>
            <a:chOff x="1311775" y="4232946"/>
            <a:chExt cx="3406855" cy="427267"/>
          </a:xfrm>
        </p:grpSpPr>
        <p:sp>
          <p:nvSpPr>
            <p:cNvPr id="20" name="모서리가 둥근 직사각형 73">
              <a:extLst>
                <a:ext uri="{FF2B5EF4-FFF2-40B4-BE49-F238E27FC236}">
                  <a16:creationId xmlns:a16="http://schemas.microsoft.com/office/drawing/2014/main" id="{4E05C4FF-D886-48D4-BA3B-397750D80E09}"/>
                </a:ext>
              </a:extLst>
            </p:cNvPr>
            <p:cNvSpPr/>
            <p:nvPr/>
          </p:nvSpPr>
          <p:spPr>
            <a:xfrm>
              <a:off x="1311775" y="4249593"/>
              <a:ext cx="3339738" cy="410620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ea typeface="나눔고딕" panose="020D0604000000000000" pitchFamily="50" charset="-127"/>
              </a:endParaRPr>
            </a:p>
          </p:txBody>
        </p:sp>
        <p:sp>
          <p:nvSpPr>
            <p:cNvPr id="21" name="TextBox 203">
              <a:extLst>
                <a:ext uri="{FF2B5EF4-FFF2-40B4-BE49-F238E27FC236}">
                  <a16:creationId xmlns:a16="http://schemas.microsoft.com/office/drawing/2014/main" id="{EC0CB28D-557A-4CAA-ACCB-52C69CA10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892" y="4232946"/>
              <a:ext cx="3339738" cy="42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대응은 </a:t>
              </a:r>
              <a:r>
                <a:rPr lang="ko-KR" altLang="en-US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선택이 아닌 필수</a:t>
              </a:r>
              <a:r>
                <a:rPr lang="en-US" altLang="ko-KR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!!!</a:t>
              </a:r>
              <a:endParaRPr lang="ko-KR" altLang="en-US" sz="20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" name="그림 4" descr="ipcc-inertia.jpg">
            <a:extLst>
              <a:ext uri="{FF2B5EF4-FFF2-40B4-BE49-F238E27FC236}">
                <a16:creationId xmlns:a16="http://schemas.microsoft.com/office/drawing/2014/main" id="{457097B2-5D35-4E91-BF27-583752C918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82" y="1833240"/>
            <a:ext cx="5255652" cy="36323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177EF8-A2C9-46CE-95D0-7CF0744A0388}"/>
              </a:ext>
            </a:extLst>
          </p:cNvPr>
          <p:cNvSpPr/>
          <p:nvPr/>
        </p:nvSpPr>
        <p:spPr>
          <a:xfrm>
            <a:off x="309882" y="5313211"/>
            <a:ext cx="5255652" cy="307777"/>
          </a:xfrm>
          <a:prstGeom prst="rect">
            <a:avLst/>
          </a:prstGeom>
          <a:solidFill>
            <a:srgbClr val="396395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 변화에 관한 정부간 패널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6BDB6E6-DDBF-49FC-8195-2C351AAB6B88}"/>
              </a:ext>
            </a:extLst>
          </p:cNvPr>
          <p:cNvSpPr/>
          <p:nvPr/>
        </p:nvSpPr>
        <p:spPr>
          <a:xfrm>
            <a:off x="301089" y="5713020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IPCC Synthesis Report, figure 5-2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C9D1F5E-D598-44A9-A456-C8BD62346638}"/>
              </a:ext>
            </a:extLst>
          </p:cNvPr>
          <p:cNvSpPr/>
          <p:nvPr/>
        </p:nvSpPr>
        <p:spPr>
          <a:xfrm>
            <a:off x="301088" y="1833240"/>
            <a:ext cx="5264445" cy="349885"/>
          </a:xfrm>
          <a:prstGeom prst="rect">
            <a:avLst/>
          </a:prstGeom>
          <a:solidFill>
            <a:srgbClr val="B5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ABA5BF-78B0-4A11-AF2E-D565A2BA7D38}"/>
              </a:ext>
            </a:extLst>
          </p:cNvPr>
          <p:cNvSpPr/>
          <p:nvPr/>
        </p:nvSpPr>
        <p:spPr>
          <a:xfrm>
            <a:off x="305484" y="1394973"/>
            <a:ext cx="5255652" cy="52322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배출이 줄어든 후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농도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해수면의 지속적 상승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8E7090-BAB9-41DD-B063-CC375705D782}"/>
              </a:ext>
            </a:extLst>
          </p:cNvPr>
          <p:cNvSpPr/>
          <p:nvPr/>
        </p:nvSpPr>
        <p:spPr>
          <a:xfrm>
            <a:off x="309881" y="2156405"/>
            <a:ext cx="1099371" cy="26161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응답의 크기</a:t>
            </a:r>
            <a:endParaRPr lang="en-US" altLang="ko-KR" sz="105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2837818-8826-40B0-B20E-58E5CAD0CDD1}"/>
              </a:ext>
            </a:extLst>
          </p:cNvPr>
          <p:cNvSpPr/>
          <p:nvPr/>
        </p:nvSpPr>
        <p:spPr>
          <a:xfrm>
            <a:off x="529089" y="2833514"/>
            <a:ext cx="1099371" cy="338554"/>
          </a:xfrm>
          <a:prstGeom prst="rect">
            <a:avLst/>
          </a:prstGeom>
          <a:solidFill>
            <a:srgbClr val="FACDA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년간의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 정점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87B2956-60E5-4427-95AC-BFD2CB264AC0}"/>
              </a:ext>
            </a:extLst>
          </p:cNvPr>
          <p:cNvSpPr/>
          <p:nvPr/>
        </p:nvSpPr>
        <p:spPr>
          <a:xfrm>
            <a:off x="4099280" y="2670427"/>
            <a:ext cx="1364688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수 천년 동안 빙하가 녹아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36F048-317D-4DC8-B71E-CB2B629CC79F}"/>
              </a:ext>
            </a:extLst>
          </p:cNvPr>
          <p:cNvSpPr/>
          <p:nvPr/>
        </p:nvSpPr>
        <p:spPr>
          <a:xfrm>
            <a:off x="4106271" y="3065915"/>
            <a:ext cx="1350706" cy="461665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열팽창으로 </a:t>
            </a:r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인해 수세기부터 수천년간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D1CC5E-EDC2-4C46-B684-3AD35E5C195A}"/>
              </a:ext>
            </a:extLst>
          </p:cNvPr>
          <p:cNvSpPr/>
          <p:nvPr/>
        </p:nvSpPr>
        <p:spPr>
          <a:xfrm>
            <a:off x="4106271" y="3712901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몇 세기간 온도는 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안정화된다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3801F8C-F7EF-428D-827C-D29ABB1A08AC}"/>
              </a:ext>
            </a:extLst>
          </p:cNvPr>
          <p:cNvSpPr/>
          <p:nvPr/>
        </p:nvSpPr>
        <p:spPr>
          <a:xfrm>
            <a:off x="4106271" y="4202384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이산화탄소는 </a:t>
            </a:r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년에서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지속된다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E4C229D-4457-49C7-B814-A259C2C1E99C}"/>
              </a:ext>
            </a:extLst>
          </p:cNvPr>
          <p:cNvSpPr/>
          <p:nvPr/>
        </p:nvSpPr>
        <p:spPr>
          <a:xfrm>
            <a:off x="4106271" y="4800966"/>
            <a:ext cx="1350706" cy="21544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2171585-CC2C-49BB-8957-AC360B1DA356}"/>
              </a:ext>
            </a:extLst>
          </p:cNvPr>
          <p:cNvSpPr/>
          <p:nvPr/>
        </p:nvSpPr>
        <p:spPr>
          <a:xfrm>
            <a:off x="4106271" y="2246779"/>
            <a:ext cx="1350706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평형에 도달하는데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거리는 시간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3833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67630F-C1F5-4210-BD55-EB7C4AFA2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2" r="2154"/>
          <a:stretch/>
        </p:blipFill>
        <p:spPr>
          <a:xfrm>
            <a:off x="2317569" y="3429000"/>
            <a:ext cx="5580447" cy="303419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9955DE2-5762-4AAC-BB78-B19996BB132E}"/>
              </a:ext>
            </a:extLst>
          </p:cNvPr>
          <p:cNvGrpSpPr/>
          <p:nvPr/>
        </p:nvGrpSpPr>
        <p:grpSpPr>
          <a:xfrm>
            <a:off x="429768" y="1068630"/>
            <a:ext cx="4535424" cy="2638348"/>
            <a:chOff x="271272" y="1458774"/>
            <a:chExt cx="4535424" cy="2638348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834C3D78-6172-4506-8804-9ED711978044}"/>
                </a:ext>
              </a:extLst>
            </p:cNvPr>
            <p:cNvSpPr/>
            <p:nvPr/>
          </p:nvSpPr>
          <p:spPr>
            <a:xfrm>
              <a:off x="271272" y="1458774"/>
              <a:ext cx="4535424" cy="2638348"/>
            </a:xfrm>
            <a:prstGeom prst="wedgeRoundRectCallou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1F2AC51-256E-42D6-8038-16387FE8CCD5}"/>
                </a:ext>
              </a:extLst>
            </p:cNvPr>
            <p:cNvSpPr/>
            <p:nvPr/>
          </p:nvSpPr>
          <p:spPr>
            <a:xfrm>
              <a:off x="413873" y="1854619"/>
              <a:ext cx="425022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이제 </a:t>
              </a:r>
              <a:r>
                <a:rPr lang="ko-KR" altLang="en-US" sz="6600" spc="-15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시작</a:t>
              </a: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입니다 </a:t>
              </a:r>
              <a:r>
                <a:rPr lang="en-US" altLang="ko-KR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A4C971-C54A-44A0-AEA1-023B016F5063}"/>
              </a:ext>
            </a:extLst>
          </p:cNvPr>
          <p:cNvSpPr/>
          <p:nvPr/>
        </p:nvSpPr>
        <p:spPr>
          <a:xfrm>
            <a:off x="5205329" y="2591920"/>
            <a:ext cx="4429399" cy="11028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거시적인 거대한 변화에 </a:t>
            </a:r>
            <a:endParaRPr lang="en-US" altLang="ko-KR" sz="1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미시적인 일상적 소소한 실천으로 맞서는 일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조금 불편한 일이지만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우리가 함께 오래 행복 해지는 일 입니다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10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D7608C0-D13B-4ECE-B87F-091BB2C09E83}"/>
              </a:ext>
            </a:extLst>
          </p:cNvPr>
          <p:cNvGrpSpPr/>
          <p:nvPr/>
        </p:nvGrpSpPr>
        <p:grpSpPr>
          <a:xfrm>
            <a:off x="202528" y="825127"/>
            <a:ext cx="9500943" cy="5207746"/>
            <a:chOff x="252656" y="163482"/>
            <a:chExt cx="9500943" cy="520774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E051009-8747-4C0A-9AA5-3200E29A209C}"/>
                </a:ext>
              </a:extLst>
            </p:cNvPr>
            <p:cNvSpPr/>
            <p:nvPr/>
          </p:nvSpPr>
          <p:spPr>
            <a:xfrm>
              <a:off x="252656" y="3509180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질문과 답변</a:t>
              </a:r>
              <a:endParaRPr lang="en-US" altLang="ko-KR" sz="115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3E64207-7EF4-4D43-9698-117289BE0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62" r="2154" b="10082"/>
            <a:stretch/>
          </p:blipFill>
          <p:spPr>
            <a:xfrm>
              <a:off x="1394214" y="163482"/>
              <a:ext cx="7117570" cy="347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462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BFED7100-B2E3-4726-A526-81BEBBD1C335}"/>
              </a:ext>
            </a:extLst>
          </p:cNvPr>
          <p:cNvGrpSpPr/>
          <p:nvPr/>
        </p:nvGrpSpPr>
        <p:grpSpPr>
          <a:xfrm>
            <a:off x="202528" y="758071"/>
            <a:ext cx="9500943" cy="5341858"/>
            <a:chOff x="202529" y="691015"/>
            <a:chExt cx="9500943" cy="5341858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E42BA87-FD53-4D03-8FBF-E3817B278130}"/>
                </a:ext>
              </a:extLst>
            </p:cNvPr>
            <p:cNvSpPr/>
            <p:nvPr/>
          </p:nvSpPr>
          <p:spPr>
            <a:xfrm>
              <a:off x="202529" y="4170825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감사합니다</a:t>
              </a:r>
              <a:r>
                <a:rPr lang="en-US" altLang="ko-KR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2510F12-2159-4537-975C-22F7C750A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54682" b="7877"/>
            <a:stretch/>
          </p:blipFill>
          <p:spPr>
            <a:xfrm>
              <a:off x="1691640" y="691015"/>
              <a:ext cx="6522720" cy="3565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7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기후변화가 발생하기까지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E488C82-CED9-469C-85F7-25F41B1B7CE1}"/>
              </a:ext>
            </a:extLst>
          </p:cNvPr>
          <p:cNvGrpSpPr/>
          <p:nvPr/>
        </p:nvGrpSpPr>
        <p:grpSpPr>
          <a:xfrm>
            <a:off x="422480" y="1337135"/>
            <a:ext cx="8862828" cy="5214563"/>
            <a:chOff x="161690" y="1272740"/>
            <a:chExt cx="8862828" cy="5214563"/>
          </a:xfrm>
        </p:grpSpPr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CF10C48A-7032-4FE1-BED8-1BFD88940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8" y="6132982"/>
              <a:ext cx="8522390" cy="1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BC8E8D2F-2477-49E7-A60B-FE8E77136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28" y="1272740"/>
              <a:ext cx="9524" cy="486000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194F6FA-BF0E-4D19-8EDA-33058CBFF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22577" y="1884587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기상학적 정보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2007995-30C3-4256-B79B-A4E5D2D5E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388" y="617952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AE72AC8-B04F-4863-9056-1FB50B9092AB}"/>
              </a:ext>
            </a:extLst>
          </p:cNvPr>
          <p:cNvGrpSpPr/>
          <p:nvPr/>
        </p:nvGrpSpPr>
        <p:grpSpPr>
          <a:xfrm>
            <a:off x="943360" y="2827200"/>
            <a:ext cx="2226470" cy="2776468"/>
            <a:chOff x="943360" y="2762805"/>
            <a:chExt cx="2226470" cy="27764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03F031-A978-4233-94E9-5EC7C7BCDA94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시시각각으로 변하는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현상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7585308-616F-4C36-ABE4-45FAB3FD1007}"/>
                </a:ext>
              </a:extLst>
            </p:cNvPr>
            <p:cNvGrpSpPr/>
            <p:nvPr/>
          </p:nvGrpSpPr>
          <p:grpSpPr>
            <a:xfrm>
              <a:off x="1218911" y="2762805"/>
              <a:ext cx="1675368" cy="2049207"/>
              <a:chOff x="1229422" y="2762805"/>
              <a:chExt cx="1675368" cy="2049207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E3AACC50-04C0-4A9D-AF55-9BCDC8D9287A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B1C9C3A1-06B6-4CA9-B9B1-8327FD70E1A7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51063F-6863-453B-8698-7476955121E0}"/>
                    </a:ext>
                  </a:extLst>
                </p:cNvPr>
                <p:cNvSpPr txBox="1"/>
                <p:nvPr/>
              </p:nvSpPr>
              <p:spPr>
                <a:xfrm>
                  <a:off x="7098599" y="3759692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기상현상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Weather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45DDF615-9777-4FD2-8B98-E0CE8CCEFA2E}"/>
                  </a:ext>
                </a:extLst>
              </p:cNvPr>
              <p:cNvSpPr/>
              <p:nvPr/>
            </p:nvSpPr>
            <p:spPr>
              <a:xfrm>
                <a:off x="1848165" y="2762805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39BBA667-27D4-4A1E-9000-5A81BCF894E7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B23D656-C488-4281-9ADD-900692AE1A49}"/>
              </a:ext>
            </a:extLst>
          </p:cNvPr>
          <p:cNvSpPr txBox="1"/>
          <p:nvPr/>
        </p:nvSpPr>
        <p:spPr>
          <a:xfrm>
            <a:off x="944695" y="1859839"/>
            <a:ext cx="22238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땅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하늘 등에 나타나는 비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구름 등의 상태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020EB1A-32C2-4A37-8620-B00EFAFA6DBC}"/>
              </a:ext>
            </a:extLst>
          </p:cNvPr>
          <p:cNvSpPr/>
          <p:nvPr/>
        </p:nvSpPr>
        <p:spPr>
          <a:xfrm>
            <a:off x="2794715" y="3628829"/>
            <a:ext cx="4842457" cy="36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977687-9ED1-4EC8-AFB1-4AB0C7F8ED9C}"/>
              </a:ext>
            </a:extLst>
          </p:cNvPr>
          <p:cNvSpPr txBox="1"/>
          <p:nvPr/>
        </p:nvSpPr>
        <p:spPr>
          <a:xfrm>
            <a:off x="2939948" y="3624418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긴 시간 동안 기상현상의 평균상태 유지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BC6A896-9EED-4213-AE19-121C73516CFF}"/>
              </a:ext>
            </a:extLst>
          </p:cNvPr>
          <p:cNvGrpSpPr/>
          <p:nvPr/>
        </p:nvGrpSpPr>
        <p:grpSpPr>
          <a:xfrm>
            <a:off x="4040410" y="2901048"/>
            <a:ext cx="2310248" cy="625692"/>
            <a:chOff x="4040410" y="2720742"/>
            <a:chExt cx="2310248" cy="625692"/>
          </a:xfrm>
          <a:solidFill>
            <a:srgbClr val="FFC000"/>
          </a:solidFill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60F198-6487-4C4C-8E82-A4B281B9511A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A58F8F79-3A54-4DB3-8E93-38A5501AD070}"/>
                </a:ext>
              </a:extLst>
            </p:cNvPr>
            <p:cNvSpPr/>
            <p:nvPr/>
          </p:nvSpPr>
          <p:spPr>
            <a:xfrm>
              <a:off x="4999920" y="2720742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E64D10B-C9E5-45FF-9106-302796D8E98A}"/>
              </a:ext>
            </a:extLst>
          </p:cNvPr>
          <p:cNvGrpSpPr/>
          <p:nvPr/>
        </p:nvGrpSpPr>
        <p:grpSpPr>
          <a:xfrm>
            <a:off x="4060819" y="4105112"/>
            <a:ext cx="2310248" cy="627532"/>
            <a:chOff x="4040410" y="2946324"/>
            <a:chExt cx="2310248" cy="627532"/>
          </a:xfrm>
          <a:solidFill>
            <a:srgbClr val="FFC000"/>
          </a:solidFill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C6CB06-DE7A-4779-8DE2-0881ECC350D1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8B244330-F47C-4DD2-9944-E13023CD83A9}"/>
                </a:ext>
              </a:extLst>
            </p:cNvPr>
            <p:cNvSpPr/>
            <p:nvPr/>
          </p:nvSpPr>
          <p:spPr>
            <a:xfrm flipV="1">
              <a:off x="4999920" y="3326051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D168739-B3F0-45B6-A3DC-06DE7435B1B1}"/>
              </a:ext>
            </a:extLst>
          </p:cNvPr>
          <p:cNvGrpSpPr/>
          <p:nvPr/>
        </p:nvGrpSpPr>
        <p:grpSpPr>
          <a:xfrm>
            <a:off x="3940523" y="1911355"/>
            <a:ext cx="2520697" cy="943531"/>
            <a:chOff x="3850370" y="1859839"/>
            <a:chExt cx="2520697" cy="943531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191934B5-2531-49DB-A7E4-1D020731B478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4C856E-5ACE-4740-BB03-919537536E25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2000DEE-0429-4587-A775-043DEAED239B}"/>
              </a:ext>
            </a:extLst>
          </p:cNvPr>
          <p:cNvGrpSpPr/>
          <p:nvPr/>
        </p:nvGrpSpPr>
        <p:grpSpPr>
          <a:xfrm>
            <a:off x="3940523" y="4813256"/>
            <a:ext cx="2520697" cy="943531"/>
            <a:chOff x="3850370" y="1859839"/>
            <a:chExt cx="2520697" cy="943531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8023B100-E2E2-438E-B6A7-E21C468A252C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고딕" panose="020D0604000000000000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1E5C96-7B99-4AD8-9C87-A5BFAF58E89B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6C28540-8E46-4FE0-9777-9E07E42765C6}"/>
              </a:ext>
            </a:extLst>
          </p:cNvPr>
          <p:cNvGrpSpPr/>
          <p:nvPr/>
        </p:nvGrpSpPr>
        <p:grpSpPr>
          <a:xfrm>
            <a:off x="7224805" y="3066061"/>
            <a:ext cx="2226470" cy="2565293"/>
            <a:chOff x="943360" y="2973980"/>
            <a:chExt cx="2226470" cy="256529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A5CA487-1395-4F06-BCA9-048266C578AD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종합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특성과 그 변동</a:t>
              </a:r>
            </a:p>
          </p:txBody>
        </p: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CA0C1418-CB21-47B8-97BF-AF7CB8381433}"/>
                </a:ext>
              </a:extLst>
            </p:cNvPr>
            <p:cNvGrpSpPr/>
            <p:nvPr/>
          </p:nvGrpSpPr>
          <p:grpSpPr>
            <a:xfrm>
              <a:off x="1218911" y="2973980"/>
              <a:ext cx="1675368" cy="1838032"/>
              <a:chOff x="1229422" y="2973980"/>
              <a:chExt cx="1675368" cy="1838032"/>
            </a:xfrm>
          </p:grpSpPr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9203766E-818A-4EEC-9731-E2067F55C966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83" name="타원 82">
                  <a:extLst>
                    <a:ext uri="{FF2B5EF4-FFF2-40B4-BE49-F238E27FC236}">
                      <a16:creationId xmlns:a16="http://schemas.microsoft.com/office/drawing/2014/main" id="{EC276E3C-EE82-4C9C-83D3-BB428CA0F78D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DF01DA6-8696-48EC-BCFB-D2DE834D39B7}"/>
                    </a:ext>
                  </a:extLst>
                </p:cNvPr>
                <p:cNvSpPr txBox="1"/>
                <p:nvPr/>
              </p:nvSpPr>
              <p:spPr>
                <a:xfrm>
                  <a:off x="7098599" y="3803237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기후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Climate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82" name="이등변 삼각형 81">
                <a:extLst>
                  <a:ext uri="{FF2B5EF4-FFF2-40B4-BE49-F238E27FC236}">
                    <a16:creationId xmlns:a16="http://schemas.microsoft.com/office/drawing/2014/main" id="{02BA726D-085D-4AC0-99E2-B7945D438BB3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528D6E6-5873-44B1-8037-08AAC8CBAD58}"/>
              </a:ext>
            </a:extLst>
          </p:cNvPr>
          <p:cNvSpPr txBox="1"/>
          <p:nvPr/>
        </p:nvSpPr>
        <p:spPr>
          <a:xfrm>
            <a:off x="6646639" y="1980500"/>
            <a:ext cx="2366181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자연적인 기후 변동성의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범위를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벗어나는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기후체계의 변화</a:t>
            </a:r>
          </a:p>
        </p:txBody>
      </p:sp>
      <p:sp>
        <p:nvSpPr>
          <p:cNvPr id="90" name="이등변 삼각형 89">
            <a:extLst>
              <a:ext uri="{FF2B5EF4-FFF2-40B4-BE49-F238E27FC236}">
                <a16:creationId xmlns:a16="http://schemas.microsoft.com/office/drawing/2014/main" id="{207ED1C6-8EAD-48BF-9F57-F72F57AC9727}"/>
              </a:ext>
            </a:extLst>
          </p:cNvPr>
          <p:cNvSpPr/>
          <p:nvPr/>
        </p:nvSpPr>
        <p:spPr>
          <a:xfrm rot="16200000" flipV="1">
            <a:off x="6275606" y="2271783"/>
            <a:ext cx="391229" cy="247805"/>
          </a:xfrm>
          <a:prstGeom prst="triangle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405DA3-6EC4-4278-BA4C-402ACBB1D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2" t="46162" r="1788" b="6725"/>
          <a:stretch/>
        </p:blipFill>
        <p:spPr>
          <a:xfrm>
            <a:off x="1666086" y="3177239"/>
            <a:ext cx="832829" cy="783150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FB3EEA9E-A7E0-4CE8-909E-87DDA2765AD7}"/>
              </a:ext>
            </a:extLst>
          </p:cNvPr>
          <p:cNvSpPr/>
          <p:nvPr/>
        </p:nvSpPr>
        <p:spPr>
          <a:xfrm>
            <a:off x="8491221" y="3779696"/>
            <a:ext cx="202441" cy="240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EAFF53-A5AF-4F31-AE37-F4CA9C9A8A6A}"/>
              </a:ext>
            </a:extLst>
          </p:cNvPr>
          <p:cNvGrpSpPr/>
          <p:nvPr/>
        </p:nvGrpSpPr>
        <p:grpSpPr>
          <a:xfrm>
            <a:off x="7953501" y="3234240"/>
            <a:ext cx="832829" cy="869834"/>
            <a:chOff x="7911751" y="3148853"/>
            <a:chExt cx="832829" cy="869834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CC04C046-9EE9-4BD4-9BA9-FF76A2A8F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 t="19307" r="59236" b="52084"/>
            <a:stretch/>
          </p:blipFill>
          <p:spPr>
            <a:xfrm>
              <a:off x="7911751" y="3148853"/>
              <a:ext cx="832829" cy="475565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A7AB47A-924C-4ED5-8B7A-42F39283E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4" t="19884" r="21636" b="53623"/>
            <a:stretch/>
          </p:blipFill>
          <p:spPr>
            <a:xfrm>
              <a:off x="7911751" y="3578284"/>
              <a:ext cx="832829" cy="44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기후변동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지구온난화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B1140D2-EFD6-4018-BE6E-FDB4D1EBDFE4}"/>
              </a:ext>
            </a:extLst>
          </p:cNvPr>
          <p:cNvGrpSpPr/>
          <p:nvPr/>
        </p:nvGrpSpPr>
        <p:grpSpPr>
          <a:xfrm>
            <a:off x="459581" y="4899487"/>
            <a:ext cx="8986837" cy="1600416"/>
            <a:chOff x="557213" y="4890973"/>
            <a:chExt cx="8986837" cy="1338377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FB59BE5-4FF5-405D-8996-C271F5EDA875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ectangle 11">
              <a:extLst>
                <a:ext uri="{FF2B5EF4-FFF2-40B4-BE49-F238E27FC236}">
                  <a16:creationId xmlns:a16="http://schemas.microsoft.com/office/drawing/2014/main" id="{4BD33414-6278-41A8-9C96-2CA82A10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922062"/>
              <a:ext cx="8863619" cy="12766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긴 시간 동안 평균값에서 크게 벗어나지 않는 자연적인 기후의 움직임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 범위를 벗어나 더 이상 평균적인 상태로 돌아오지 않는 평균 기후계의 변화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기후변화에 속하는 현상으로 장기적인 온도 상승을 의미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기온편차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각 지점에서 일정한 시각에 측정한 기온과 해당 공간의 평균 기온과의 차이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7" name="Text Box 42">
            <a:extLst>
              <a:ext uri="{FF2B5EF4-FFF2-40B4-BE49-F238E27FC236}">
                <a16:creationId xmlns:a16="http://schemas.microsoft.com/office/drawing/2014/main" id="{E10C7CEC-90C5-4B1D-87AA-BB5A36ED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74" y="6499903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39D4AA-0629-4DA4-B54E-B6312CF9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/>
          <a:stretch/>
        </p:blipFill>
        <p:spPr>
          <a:xfrm>
            <a:off x="1071401" y="1200150"/>
            <a:ext cx="6706637" cy="3569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7D149-05ED-4223-AA55-CB3488B3AEF7}"/>
              </a:ext>
            </a:extLst>
          </p:cNvPr>
          <p:cNvSpPr txBox="1"/>
          <p:nvPr/>
        </p:nvSpPr>
        <p:spPr>
          <a:xfrm>
            <a:off x="916206" y="2438400"/>
            <a:ext cx="261210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기온편차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26BFA0-BB63-438C-9927-E795A7876B49}"/>
              </a:ext>
            </a:extLst>
          </p:cNvPr>
          <p:cNvSpPr/>
          <p:nvPr/>
        </p:nvSpPr>
        <p:spPr>
          <a:xfrm>
            <a:off x="2283157" y="3606447"/>
            <a:ext cx="1651379" cy="610387"/>
          </a:xfrm>
          <a:prstGeom prst="rect">
            <a:avLst/>
          </a:prstGeom>
          <a:solidFill>
            <a:srgbClr val="DE6E4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53EB0BE-26D9-4145-9081-215DFDC8D0AC}"/>
              </a:ext>
            </a:extLst>
          </p:cNvPr>
          <p:cNvSpPr/>
          <p:nvPr/>
        </p:nvSpPr>
        <p:spPr>
          <a:xfrm>
            <a:off x="6445725" y="2133206"/>
            <a:ext cx="1332312" cy="610387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DC9C714-12E4-49A6-AEC3-3B4B3CFED994}"/>
              </a:ext>
            </a:extLst>
          </p:cNvPr>
          <p:cNvGrpSpPr/>
          <p:nvPr/>
        </p:nvGrpSpPr>
        <p:grpSpPr>
          <a:xfrm>
            <a:off x="7933233" y="3092295"/>
            <a:ext cx="907892" cy="673409"/>
            <a:chOff x="7144288" y="3174921"/>
            <a:chExt cx="907892" cy="67340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B74FF4-A680-4EF3-AC1C-AD51AA1D0C70}"/>
                </a:ext>
              </a:extLst>
            </p:cNvPr>
            <p:cNvSpPr/>
            <p:nvPr/>
          </p:nvSpPr>
          <p:spPr>
            <a:xfrm>
              <a:off x="7144288" y="3174921"/>
              <a:ext cx="907892" cy="673409"/>
            </a:xfrm>
            <a:prstGeom prst="rect">
              <a:avLst/>
            </a:prstGeom>
            <a:solidFill>
              <a:schemeClr val="accent6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9C4FEB80-251E-4437-BC0B-959746F1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7107" y="3250015"/>
              <a:ext cx="9022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이상기상</a:t>
              </a:r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이상기후</a:t>
              </a:r>
              <a:endParaRPr lang="en-US" altLang="ko-KR" sz="1400" b="1" dirty="0"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6" name="화살표: 위로 굽음 5">
            <a:extLst>
              <a:ext uri="{FF2B5EF4-FFF2-40B4-BE49-F238E27FC236}">
                <a16:creationId xmlns:a16="http://schemas.microsoft.com/office/drawing/2014/main" id="{718BEFF2-479D-4245-80FF-A2462A5E27A5}"/>
              </a:ext>
            </a:extLst>
          </p:cNvPr>
          <p:cNvSpPr/>
          <p:nvPr/>
        </p:nvSpPr>
        <p:spPr>
          <a:xfrm flipV="1">
            <a:off x="7778037" y="2333354"/>
            <a:ext cx="750626" cy="676317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04135-BF2B-4CFF-A89E-B45950F8FB2C}"/>
              </a:ext>
            </a:extLst>
          </p:cNvPr>
          <p:cNvSpPr txBox="1"/>
          <p:nvPr/>
        </p:nvSpPr>
        <p:spPr>
          <a:xfrm>
            <a:off x="6804733" y="4351381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3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B2943A-FE26-4640-8F78-A0F96FA5DB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2" y="901525"/>
            <a:ext cx="9620315" cy="5458441"/>
          </a:xfrm>
          <a:prstGeom prst="roundRect">
            <a:avLst>
              <a:gd name="adj" fmla="val 714"/>
            </a:avLst>
          </a:prstGeom>
          <a:ln w="28575">
            <a:noFill/>
          </a:ln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336114F8-639E-41ED-94E6-5E2EA7E9480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기후시스템의 구성 및 상호작용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29805C3-C87A-41AF-BDD1-70A59227FB25}"/>
              </a:ext>
            </a:extLst>
          </p:cNvPr>
          <p:cNvGrpSpPr/>
          <p:nvPr/>
        </p:nvGrpSpPr>
        <p:grpSpPr>
          <a:xfrm>
            <a:off x="249700" y="1571009"/>
            <a:ext cx="9406601" cy="4184583"/>
            <a:chOff x="242710" y="1571009"/>
            <a:chExt cx="9406601" cy="418458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D375C5C-EAAB-40A4-B1D9-CEF7D6290762}"/>
                </a:ext>
              </a:extLst>
            </p:cNvPr>
            <p:cNvSpPr/>
            <p:nvPr/>
          </p:nvSpPr>
          <p:spPr>
            <a:xfrm>
              <a:off x="7356143" y="4147471"/>
              <a:ext cx="2278574" cy="1583118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/>
                <a:t>[</a:t>
              </a:r>
              <a:r>
                <a:rPr lang="ko-KR" altLang="en-US" sz="1400" b="1" dirty="0" err="1"/>
                <a:t>기후시스템이란</a:t>
              </a:r>
              <a:r>
                <a:rPr lang="en-US" altLang="ko-KR" sz="1400" b="1" dirty="0"/>
                <a:t>?]</a:t>
              </a:r>
            </a:p>
            <a:p>
              <a:pPr algn="r"/>
              <a:r>
                <a:rPr lang="ko-KR" altLang="en-US" sz="1400" b="1" dirty="0"/>
                <a:t>기상현상과 기후에 </a:t>
              </a:r>
              <a:endParaRPr lang="en-US" altLang="ko-KR" sz="1400" b="1" dirty="0"/>
            </a:p>
            <a:p>
              <a:pPr algn="r"/>
              <a:r>
                <a:rPr lang="ko-KR" altLang="en-US" sz="1400" b="1" dirty="0"/>
                <a:t>영향을 주는</a:t>
              </a:r>
              <a:endParaRPr lang="en-US" altLang="ko-KR" sz="1400" b="1" dirty="0"/>
            </a:p>
            <a:p>
              <a:pPr algn="r"/>
              <a:r>
                <a:rPr lang="ko-KR" altLang="en-US" sz="1400" b="1" dirty="0"/>
                <a:t> </a:t>
              </a:r>
              <a:r>
                <a:rPr lang="ko-KR" altLang="en-US" sz="1400" b="1" dirty="0" err="1"/>
                <a:t>전지구적인</a:t>
              </a:r>
              <a:r>
                <a:rPr lang="ko-KR" altLang="en-US" sz="1400" b="1" dirty="0"/>
                <a:t> </a:t>
              </a:r>
              <a:endParaRPr lang="en-US" altLang="ko-KR" sz="1400" b="1" dirty="0"/>
            </a:p>
            <a:p>
              <a:pPr algn="r"/>
              <a:r>
                <a:rPr lang="ko-KR" altLang="en-US" sz="1400" b="1" dirty="0"/>
                <a:t>열역학적 시스템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3D2D0C0-89EF-4F11-AF22-A5F5F636624E}"/>
                </a:ext>
              </a:extLst>
            </p:cNvPr>
            <p:cNvGrpSpPr/>
            <p:nvPr/>
          </p:nvGrpSpPr>
          <p:grpSpPr>
            <a:xfrm>
              <a:off x="242710" y="1571009"/>
              <a:ext cx="4176215" cy="4184583"/>
              <a:chOff x="313897" y="2033516"/>
              <a:chExt cx="4176215" cy="4184583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98A18AA-5DFE-4866-9DD4-85418D346875}"/>
                  </a:ext>
                </a:extLst>
              </p:cNvPr>
              <p:cNvSpPr/>
              <p:nvPr/>
            </p:nvSpPr>
            <p:spPr>
              <a:xfrm>
                <a:off x="313898" y="2033516"/>
                <a:ext cx="4162567" cy="418458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3F56BEFB-F1AF-430A-8C1D-4842CF3D3254}"/>
                  </a:ext>
                </a:extLst>
              </p:cNvPr>
              <p:cNvGrpSpPr/>
              <p:nvPr/>
            </p:nvGrpSpPr>
            <p:grpSpPr>
              <a:xfrm>
                <a:off x="327547" y="2422750"/>
                <a:ext cx="4162565" cy="338554"/>
                <a:chOff x="1218115" y="5463240"/>
                <a:chExt cx="1964888" cy="338554"/>
              </a:xfrm>
            </p:grpSpPr>
            <p:sp>
              <p:nvSpPr>
                <p:cNvPr id="77" name="사각형: 둥근 모서리 76">
                  <a:extLst>
                    <a:ext uri="{FF2B5EF4-FFF2-40B4-BE49-F238E27FC236}">
                      <a16:creationId xmlns:a16="http://schemas.microsoft.com/office/drawing/2014/main" id="{3A9DCE0E-0979-4138-8BCE-92747FB32A68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94DA5D8-3AB3-4DA7-9088-1D594EF18FFC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대기권</a:t>
                  </a:r>
                </a:p>
              </p:txBody>
            </p:sp>
          </p:grpSp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229F87BF-88AC-4981-B3E3-24B99EB7308B}"/>
                  </a:ext>
                </a:extLst>
              </p:cNvPr>
              <p:cNvGrpSpPr/>
              <p:nvPr/>
            </p:nvGrpSpPr>
            <p:grpSpPr>
              <a:xfrm>
                <a:off x="313899" y="5517913"/>
                <a:ext cx="4162566" cy="338554"/>
                <a:chOff x="1218115" y="5463240"/>
                <a:chExt cx="1964888" cy="338554"/>
              </a:xfrm>
            </p:grpSpPr>
            <p:sp>
              <p:nvSpPr>
                <p:cNvPr id="80" name="사각형: 둥근 모서리 79">
                  <a:extLst>
                    <a:ext uri="{FF2B5EF4-FFF2-40B4-BE49-F238E27FC236}">
                      <a16:creationId xmlns:a16="http://schemas.microsoft.com/office/drawing/2014/main" id="{8411EFDD-2A30-4F27-8F88-8EF73819E51A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B42CEA8-D0C6-49A9-BDF2-2F8EA27579B9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4E9769F1-F3E2-4831-822A-2A95740A865B}"/>
                  </a:ext>
                </a:extLst>
              </p:cNvPr>
              <p:cNvGrpSpPr/>
              <p:nvPr/>
            </p:nvGrpSpPr>
            <p:grpSpPr>
              <a:xfrm>
                <a:off x="313899" y="5879545"/>
                <a:ext cx="4162567" cy="338554"/>
                <a:chOff x="274964" y="6334883"/>
                <a:chExt cx="4678036" cy="338554"/>
              </a:xfrm>
            </p:grpSpPr>
            <p:sp>
              <p:nvSpPr>
                <p:cNvPr id="97" name="사각형: 둥근 모서리 96">
                  <a:extLst>
                    <a:ext uri="{FF2B5EF4-FFF2-40B4-BE49-F238E27FC236}">
                      <a16:creationId xmlns:a16="http://schemas.microsoft.com/office/drawing/2014/main" id="{EF121B47-15B5-4DFD-AED9-8ACD14622944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DC17812-367A-4C9E-BBA2-1FD62E160A95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해수순환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해수면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생물지구화학</a:t>
                  </a:r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13B5509D-64E3-4FF8-9E2C-71FCD2C35AA7}"/>
                  </a:ext>
                </a:extLst>
              </p:cNvPr>
              <p:cNvGrpSpPr/>
              <p:nvPr/>
            </p:nvGrpSpPr>
            <p:grpSpPr>
              <a:xfrm>
                <a:off x="313897" y="2089163"/>
                <a:ext cx="4162567" cy="338554"/>
                <a:chOff x="274964" y="6334883"/>
                <a:chExt cx="4678036" cy="338554"/>
              </a:xfrm>
            </p:grpSpPr>
            <p:sp>
              <p:nvSpPr>
                <p:cNvPr id="111" name="사각형: 둥근 모서리 110">
                  <a:extLst>
                    <a:ext uri="{FF2B5EF4-FFF2-40B4-BE49-F238E27FC236}">
                      <a16:creationId xmlns:a16="http://schemas.microsoft.com/office/drawing/2014/main" id="{0B433516-A174-4675-B593-F608B788E46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78E945E-8C44-40A0-9E72-91E15D250E51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대기조성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대기순환</a:t>
                  </a:r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993BF700-5C04-43EB-8FEA-AFC53F572BDA}"/>
                  </a:ext>
                </a:extLst>
              </p:cNvPr>
              <p:cNvGrpSpPr/>
              <p:nvPr/>
            </p:nvGrpSpPr>
            <p:grpSpPr>
              <a:xfrm>
                <a:off x="827673" y="2920704"/>
                <a:ext cx="1158498" cy="2060064"/>
                <a:chOff x="452517" y="3098038"/>
                <a:chExt cx="1158498" cy="2060064"/>
              </a:xfrm>
            </p:grpSpPr>
            <p:grpSp>
              <p:nvGrpSpPr>
                <p:cNvPr id="113" name="그룹 112">
                  <a:extLst>
                    <a:ext uri="{FF2B5EF4-FFF2-40B4-BE49-F238E27FC236}">
                      <a16:creationId xmlns:a16="http://schemas.microsoft.com/office/drawing/2014/main" id="{ABC825A5-1F81-4B25-B3FC-66F1280738C5}"/>
                    </a:ext>
                  </a:extLst>
                </p:cNvPr>
                <p:cNvGrpSpPr/>
                <p:nvPr/>
              </p:nvGrpSpPr>
              <p:grpSpPr>
                <a:xfrm>
                  <a:off x="452517" y="3098038"/>
                  <a:ext cx="1158498" cy="735747"/>
                  <a:chOff x="63778" y="3551567"/>
                  <a:chExt cx="1237597" cy="735747"/>
                </a:xfrm>
              </p:grpSpPr>
              <p:sp>
                <p:nvSpPr>
                  <p:cNvPr id="115" name="사각형: 둥근 모서리 114">
                    <a:extLst>
                      <a:ext uri="{FF2B5EF4-FFF2-40B4-BE49-F238E27FC236}">
                        <a16:creationId xmlns:a16="http://schemas.microsoft.com/office/drawing/2014/main" id="{97D05C32-9AAE-42A8-9F20-C9CEE6C449B5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17" name="모서리가 둥근 직사각형 61">
                    <a:extLst>
                      <a:ext uri="{FF2B5EF4-FFF2-40B4-BE49-F238E27FC236}">
                        <a16:creationId xmlns:a16="http://schemas.microsoft.com/office/drawing/2014/main" id="{657CB9F0-788D-4498-BA29-2E7F22B9CD41}"/>
                      </a:ext>
                    </a:extLst>
                  </p:cNvPr>
                  <p:cNvSpPr/>
                  <p:nvPr/>
                </p:nvSpPr>
                <p:spPr>
                  <a:xfrm>
                    <a:off x="63778" y="3551567"/>
                    <a:ext cx="1237597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대기</a:t>
                    </a:r>
                    <a:r>
                      <a:rPr lang="en-US" altLang="ko-KR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-</a:t>
                    </a:r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얼음</a:t>
                    </a:r>
                    <a:endParaRPr lang="en-US" altLang="ko-KR" sz="1400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상호작용</a:t>
                    </a:r>
                  </a:p>
                </p:txBody>
              </p:sp>
            </p:grpSp>
            <p:sp>
              <p:nvSpPr>
                <p:cNvPr id="119" name="화살표: 위쪽/아래쪽 118">
                  <a:extLst>
                    <a:ext uri="{FF2B5EF4-FFF2-40B4-BE49-F238E27FC236}">
                      <a16:creationId xmlns:a16="http://schemas.microsoft.com/office/drawing/2014/main" id="{A81F7FFA-0657-4D8E-ADD8-AC7E1687FB92}"/>
                    </a:ext>
                  </a:extLst>
                </p:cNvPr>
                <p:cNvSpPr/>
                <p:nvPr/>
              </p:nvSpPr>
              <p:spPr>
                <a:xfrm>
                  <a:off x="774189" y="3892920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grpSp>
              <p:nvGrpSpPr>
                <p:cNvPr id="121" name="그룹 120">
                  <a:extLst>
                    <a:ext uri="{FF2B5EF4-FFF2-40B4-BE49-F238E27FC236}">
                      <a16:creationId xmlns:a16="http://schemas.microsoft.com/office/drawing/2014/main" id="{4D787298-FEA5-4158-B2DB-5E2D35FCAA0D}"/>
                    </a:ext>
                  </a:extLst>
                </p:cNvPr>
                <p:cNvGrpSpPr/>
                <p:nvPr/>
              </p:nvGrpSpPr>
              <p:grpSpPr>
                <a:xfrm>
                  <a:off x="639044" y="4720672"/>
                  <a:ext cx="785445" cy="437430"/>
                  <a:chOff x="257573" y="3559808"/>
                  <a:chExt cx="850006" cy="437430"/>
                </a:xfrm>
              </p:grpSpPr>
              <p:sp>
                <p:nvSpPr>
                  <p:cNvPr id="123" name="사각형: 둥근 모서리 122">
                    <a:extLst>
                      <a:ext uri="{FF2B5EF4-FFF2-40B4-BE49-F238E27FC236}">
                        <a16:creationId xmlns:a16="http://schemas.microsoft.com/office/drawing/2014/main" id="{E8AEC033-D394-44CB-83E5-DBC31240BB89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4245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5" name="모서리가 둥근 직사각형 61">
                    <a:extLst>
                      <a:ext uri="{FF2B5EF4-FFF2-40B4-BE49-F238E27FC236}">
                        <a16:creationId xmlns:a16="http://schemas.microsoft.com/office/drawing/2014/main" id="{A4033F18-6C51-4160-9D72-D5D4A0589CB4}"/>
                      </a:ext>
                    </a:extLst>
                  </p:cNvPr>
                  <p:cNvSpPr/>
                  <p:nvPr/>
                </p:nvSpPr>
                <p:spPr>
                  <a:xfrm>
                    <a:off x="332305" y="3564446"/>
                    <a:ext cx="700544" cy="432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해빙</a:t>
                    </a:r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9C603743-7906-4485-8025-DACBF7AF092F}"/>
                  </a:ext>
                </a:extLst>
              </p:cNvPr>
              <p:cNvGrpSpPr/>
              <p:nvPr/>
            </p:nvGrpSpPr>
            <p:grpSpPr>
              <a:xfrm>
                <a:off x="2090496" y="3329409"/>
                <a:ext cx="1964888" cy="2186704"/>
                <a:chOff x="2222131" y="3315758"/>
                <a:chExt cx="1964888" cy="2186704"/>
              </a:xfrm>
            </p:grpSpPr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EF2A9EB3-81FC-49B4-A5CC-025246099FAE}"/>
                    </a:ext>
                  </a:extLst>
                </p:cNvPr>
                <p:cNvGrpSpPr/>
                <p:nvPr/>
              </p:nvGrpSpPr>
              <p:grpSpPr>
                <a:xfrm>
                  <a:off x="2323234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28" name="사각형: 둥근 모서리 127">
                    <a:extLst>
                      <a:ext uri="{FF2B5EF4-FFF2-40B4-BE49-F238E27FC236}">
                        <a16:creationId xmlns:a16="http://schemas.microsoft.com/office/drawing/2014/main" id="{B71F76ED-B59A-46A4-A938-3FB3FEAE1304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9" name="모서리가 둥근 직사각형 61">
                    <a:extLst>
                      <a:ext uri="{FF2B5EF4-FFF2-40B4-BE49-F238E27FC236}">
                        <a16:creationId xmlns:a16="http://schemas.microsoft.com/office/drawing/2014/main" id="{456BEB24-13FD-4C3B-9078-888E62057982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열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교환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0" name="그룹 129">
                  <a:extLst>
                    <a:ext uri="{FF2B5EF4-FFF2-40B4-BE49-F238E27FC236}">
                      <a16:creationId xmlns:a16="http://schemas.microsoft.com/office/drawing/2014/main" id="{023B557D-2A83-43A9-A721-177088DD04D4}"/>
                    </a:ext>
                  </a:extLst>
                </p:cNvPr>
                <p:cNvGrpSpPr/>
                <p:nvPr/>
              </p:nvGrpSpPr>
              <p:grpSpPr>
                <a:xfrm>
                  <a:off x="3204575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1" name="사각형: 둥근 모서리 130">
                    <a:extLst>
                      <a:ext uri="{FF2B5EF4-FFF2-40B4-BE49-F238E27FC236}">
                        <a16:creationId xmlns:a16="http://schemas.microsoft.com/office/drawing/2014/main" id="{B92F9920-1431-4C81-BB3F-1FE1321E89FB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2" name="모서리가 둥근 직사각형 61">
                    <a:extLst>
                      <a:ext uri="{FF2B5EF4-FFF2-40B4-BE49-F238E27FC236}">
                        <a16:creationId xmlns:a16="http://schemas.microsoft.com/office/drawing/2014/main" id="{120ABFDC-D174-4AF9-9167-29A6C45E96EF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바람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응력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A547CE92-42FC-4634-8DAB-754BB6659342}"/>
                    </a:ext>
                  </a:extLst>
                </p:cNvPr>
                <p:cNvGrpSpPr/>
                <p:nvPr/>
              </p:nvGrpSpPr>
              <p:grpSpPr>
                <a:xfrm>
                  <a:off x="2338456" y="4214027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4" name="사각형: 둥근 모서리 133">
                    <a:extLst>
                      <a:ext uri="{FF2B5EF4-FFF2-40B4-BE49-F238E27FC236}">
                        <a16:creationId xmlns:a16="http://schemas.microsoft.com/office/drawing/2014/main" id="{D65D8882-4E06-4367-8025-E14BD4AFBA03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5" name="모서리가 둥근 직사각형 61">
                    <a:extLst>
                      <a:ext uri="{FF2B5EF4-FFF2-40B4-BE49-F238E27FC236}">
                        <a16:creationId xmlns:a16="http://schemas.microsoft.com/office/drawing/2014/main" id="{B2FCD53C-25E9-4568-B3EA-9B6918A1D127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강수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증발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33F80957-064A-4174-9A6C-C0739063202B}"/>
                    </a:ext>
                  </a:extLst>
                </p:cNvPr>
                <p:cNvSpPr/>
                <p:nvPr/>
              </p:nvSpPr>
              <p:spPr>
                <a:xfrm>
                  <a:off x="2222131" y="3315758"/>
                  <a:ext cx="1964888" cy="1733798"/>
                </a:xfrm>
                <a:prstGeom prst="roundRect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7" name="화살표: 위쪽/아래쪽 136">
                  <a:extLst>
                    <a:ext uri="{FF2B5EF4-FFF2-40B4-BE49-F238E27FC236}">
                      <a16:creationId xmlns:a16="http://schemas.microsoft.com/office/drawing/2014/main" id="{48160356-BD2A-458C-877D-81F8E92B94C0}"/>
                    </a:ext>
                  </a:extLst>
                </p:cNvPr>
                <p:cNvSpPr/>
                <p:nvPr/>
              </p:nvSpPr>
              <p:spPr>
                <a:xfrm>
                  <a:off x="3326265" y="4777352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7E33AA2-E285-49F8-98DE-D6D0FFD9FCEE}"/>
                  </a:ext>
                </a:extLst>
              </p:cNvPr>
              <p:cNvGrpSpPr/>
              <p:nvPr/>
            </p:nvGrpSpPr>
            <p:grpSpPr>
              <a:xfrm>
                <a:off x="1941737" y="2855822"/>
                <a:ext cx="2430387" cy="432792"/>
                <a:chOff x="2073372" y="2842175"/>
                <a:chExt cx="2430387" cy="432792"/>
              </a:xfrm>
            </p:grpSpPr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EBD22885-C4C1-4AFC-9D4E-2E9F2B44DBE8}"/>
                    </a:ext>
                  </a:extLst>
                </p:cNvPr>
                <p:cNvSpPr/>
                <p:nvPr/>
              </p:nvSpPr>
              <p:spPr>
                <a:xfrm>
                  <a:off x="2209262" y="2918453"/>
                  <a:ext cx="2076135" cy="288131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9" name="모서리가 둥근 직사각형 61">
                  <a:extLst>
                    <a:ext uri="{FF2B5EF4-FFF2-40B4-BE49-F238E27FC236}">
                      <a16:creationId xmlns:a16="http://schemas.microsoft.com/office/drawing/2014/main" id="{37F47965-4DE1-4947-96D6-9AF829FE7A5A}"/>
                    </a:ext>
                  </a:extLst>
                </p:cNvPr>
                <p:cNvSpPr/>
                <p:nvPr/>
              </p:nvSpPr>
              <p:spPr>
                <a:xfrm>
                  <a:off x="2073372" y="2842175"/>
                  <a:ext cx="2430387" cy="432792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태양에너지의 변화</a:t>
                  </a:r>
                </a:p>
              </p:txBody>
            </p:sp>
          </p:grpSp>
          <p:grpSp>
            <p:nvGrpSpPr>
              <p:cNvPr id="140" name="그룹 139">
                <a:extLst>
                  <a:ext uri="{FF2B5EF4-FFF2-40B4-BE49-F238E27FC236}">
                    <a16:creationId xmlns:a16="http://schemas.microsoft.com/office/drawing/2014/main" id="{B9050457-EAD5-42D7-9CB2-43E07BE720CD}"/>
                  </a:ext>
                </a:extLst>
              </p:cNvPr>
              <p:cNvGrpSpPr/>
              <p:nvPr/>
            </p:nvGrpSpPr>
            <p:grpSpPr>
              <a:xfrm>
                <a:off x="439971" y="4677252"/>
                <a:ext cx="930325" cy="1087732"/>
                <a:chOff x="200886" y="5210037"/>
                <a:chExt cx="930325" cy="1087732"/>
              </a:xfrm>
            </p:grpSpPr>
            <p:sp>
              <p:nvSpPr>
                <p:cNvPr id="141" name="다이아몬드 140">
                  <a:extLst>
                    <a:ext uri="{FF2B5EF4-FFF2-40B4-BE49-F238E27FC236}">
                      <a16:creationId xmlns:a16="http://schemas.microsoft.com/office/drawing/2014/main" id="{345EDF75-6E2B-4798-A103-1032D6F6B6EF}"/>
                    </a:ext>
                  </a:extLst>
                </p:cNvPr>
                <p:cNvSpPr/>
                <p:nvPr/>
              </p:nvSpPr>
              <p:spPr>
                <a:xfrm>
                  <a:off x="200886" y="5210037"/>
                  <a:ext cx="930325" cy="1087732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41C8D10B-DD36-4691-A331-7C0D5A919571}"/>
                    </a:ext>
                  </a:extLst>
                </p:cNvPr>
                <p:cNvSpPr txBox="1"/>
                <p:nvPr/>
              </p:nvSpPr>
              <p:spPr>
                <a:xfrm>
                  <a:off x="400591" y="5384571"/>
                  <a:ext cx="530915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과정</a:t>
                  </a:r>
                </a:p>
              </p:txBody>
            </p:sp>
          </p:grp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AD2F12E-4D28-45E1-9E31-6AA45EF0897A}"/>
                </a:ext>
              </a:extLst>
            </p:cNvPr>
            <p:cNvGrpSpPr/>
            <p:nvPr/>
          </p:nvGrpSpPr>
          <p:grpSpPr>
            <a:xfrm>
              <a:off x="4575851" y="4080831"/>
              <a:ext cx="2508058" cy="1674761"/>
              <a:chOff x="4575851" y="4503912"/>
              <a:chExt cx="2508058" cy="1674761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D7C5E0ED-B2F6-4414-BF7C-08FE333D715A}"/>
                  </a:ext>
                </a:extLst>
              </p:cNvPr>
              <p:cNvSpPr/>
              <p:nvPr/>
            </p:nvSpPr>
            <p:spPr>
              <a:xfrm>
                <a:off x="4576152" y="4503912"/>
                <a:ext cx="2507757" cy="167476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4CB014B5-B5A6-4EBD-BC43-5CB310B7A874}"/>
                  </a:ext>
                </a:extLst>
              </p:cNvPr>
              <p:cNvGrpSpPr/>
              <p:nvPr/>
            </p:nvGrpSpPr>
            <p:grpSpPr>
              <a:xfrm>
                <a:off x="4575852" y="4551106"/>
                <a:ext cx="2507756" cy="338554"/>
                <a:chOff x="1218115" y="5463240"/>
                <a:chExt cx="1964888" cy="338554"/>
              </a:xfrm>
            </p:grpSpPr>
            <p:sp>
              <p:nvSpPr>
                <p:cNvPr id="145" name="사각형: 둥근 모서리 144">
                  <a:extLst>
                    <a:ext uri="{FF2B5EF4-FFF2-40B4-BE49-F238E27FC236}">
                      <a16:creationId xmlns:a16="http://schemas.microsoft.com/office/drawing/2014/main" id="{C9CB0E7C-751B-4AD2-A285-6DB6C8D65E12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30AC1F2-9720-4F66-8177-6380B1C7D9E1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err="1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설빙권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빙상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빙하</a:t>
                  </a:r>
                </a:p>
              </p:txBody>
            </p:sp>
          </p:grp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1D1B3CFE-0769-4C07-B386-AC73C8423ACB}"/>
                  </a:ext>
                </a:extLst>
              </p:cNvPr>
              <p:cNvGrpSpPr/>
              <p:nvPr/>
            </p:nvGrpSpPr>
            <p:grpSpPr>
              <a:xfrm>
                <a:off x="4575851" y="5476466"/>
                <a:ext cx="2507757" cy="338554"/>
                <a:chOff x="1218115" y="5463240"/>
                <a:chExt cx="1964888" cy="338554"/>
              </a:xfrm>
            </p:grpSpPr>
            <p:sp>
              <p:nvSpPr>
                <p:cNvPr id="151" name="사각형: 둥근 모서리 150">
                  <a:extLst>
                    <a:ext uri="{FF2B5EF4-FFF2-40B4-BE49-F238E27FC236}">
                      <a16:creationId xmlns:a16="http://schemas.microsoft.com/office/drawing/2014/main" id="{731FC43F-DF9D-424C-B55E-55F60BA6249E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A01B32E-5C6B-47C7-8859-FF7330BCDEF5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153" name="그룹 152">
                <a:extLst>
                  <a:ext uri="{FF2B5EF4-FFF2-40B4-BE49-F238E27FC236}">
                    <a16:creationId xmlns:a16="http://schemas.microsoft.com/office/drawing/2014/main" id="{8DE9A434-215A-4836-BBB4-BC6D46E83D56}"/>
                  </a:ext>
                </a:extLst>
              </p:cNvPr>
              <p:cNvGrpSpPr/>
              <p:nvPr/>
            </p:nvGrpSpPr>
            <p:grpSpPr>
              <a:xfrm>
                <a:off x="4575851" y="5838098"/>
                <a:ext cx="2507757" cy="338554"/>
                <a:chOff x="274964" y="6334883"/>
                <a:chExt cx="4678036" cy="338554"/>
              </a:xfrm>
            </p:grpSpPr>
            <p:sp>
              <p:nvSpPr>
                <p:cNvPr id="154" name="사각형: 둥근 모서리 153">
                  <a:extLst>
                    <a:ext uri="{FF2B5EF4-FFF2-40B4-BE49-F238E27FC236}">
                      <a16:creationId xmlns:a16="http://schemas.microsoft.com/office/drawing/2014/main" id="{9B6AA03B-F8A0-46F0-8584-95A50C6D2DA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081B0A9-E7CF-4E71-8A9C-A6FD6487FD8C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물 순환 변화</a:t>
                  </a:r>
                </a:p>
              </p:txBody>
            </p:sp>
          </p:grpSp>
        </p:grp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E1C19E37-CEEA-4058-9377-DE44597B9051}"/>
                </a:ext>
              </a:extLst>
            </p:cNvPr>
            <p:cNvSpPr/>
            <p:nvPr/>
          </p:nvSpPr>
          <p:spPr>
            <a:xfrm>
              <a:off x="4519740" y="1571009"/>
              <a:ext cx="5129571" cy="240718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20A326BC-75B3-4803-A64B-9DF8D8FFF1C8}"/>
                </a:ext>
              </a:extLst>
            </p:cNvPr>
            <p:cNvGrpSpPr/>
            <p:nvPr/>
          </p:nvGrpSpPr>
          <p:grpSpPr>
            <a:xfrm>
              <a:off x="4519126" y="1964489"/>
              <a:ext cx="5129569" cy="338554"/>
              <a:chOff x="1218115" y="5463240"/>
              <a:chExt cx="1964888" cy="338554"/>
            </a:xfrm>
          </p:grpSpPr>
          <p:sp>
            <p:nvSpPr>
              <p:cNvPr id="165" name="사각형: 둥근 모서리 164">
                <a:extLst>
                  <a:ext uri="{FF2B5EF4-FFF2-40B4-BE49-F238E27FC236}">
                    <a16:creationId xmlns:a16="http://schemas.microsoft.com/office/drawing/2014/main" id="{0AB42F0F-8B14-4975-9D00-83AF639BFDA5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0B78196-9F2D-479B-80D1-A433831D9C21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대기권</a:t>
                </a: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6526C11E-FA24-4DA0-99B6-C6D207301732}"/>
                </a:ext>
              </a:extLst>
            </p:cNvPr>
            <p:cNvGrpSpPr/>
            <p:nvPr/>
          </p:nvGrpSpPr>
          <p:grpSpPr>
            <a:xfrm>
              <a:off x="4519124" y="3258174"/>
              <a:ext cx="5129571" cy="338554"/>
              <a:chOff x="1218115" y="5463240"/>
              <a:chExt cx="1964888" cy="338554"/>
            </a:xfrm>
          </p:grpSpPr>
          <p:sp>
            <p:nvSpPr>
              <p:cNvPr id="163" name="사각형: 둥근 모서리 162">
                <a:extLst>
                  <a:ext uri="{FF2B5EF4-FFF2-40B4-BE49-F238E27FC236}">
                    <a16:creationId xmlns:a16="http://schemas.microsoft.com/office/drawing/2014/main" id="{9850CD33-A240-4923-9228-5BD57F9D2930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E405053-8FA6-4929-A48D-D9463C04216F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지권</a:t>
                </a: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3AAE576A-E6BE-4588-9669-6A4DEF10D6EC}"/>
                </a:ext>
              </a:extLst>
            </p:cNvPr>
            <p:cNvGrpSpPr/>
            <p:nvPr/>
          </p:nvGrpSpPr>
          <p:grpSpPr>
            <a:xfrm>
              <a:off x="4519124" y="3619806"/>
              <a:ext cx="5129571" cy="338554"/>
              <a:chOff x="274964" y="6334883"/>
              <a:chExt cx="4678036" cy="338554"/>
            </a:xfrm>
          </p:grpSpPr>
          <p:sp>
            <p:nvSpPr>
              <p:cNvPr id="161" name="사각형: 둥근 모서리 160">
                <a:extLst>
                  <a:ext uri="{FF2B5EF4-FFF2-40B4-BE49-F238E27FC236}">
                    <a16:creationId xmlns:a16="http://schemas.microsoft.com/office/drawing/2014/main" id="{B4ACC640-6424-4293-BB57-C87D284819F2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CD9C4E5-86BB-4B9E-A8A2-5AF0D15D5C81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지표면의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지형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토지이용도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식생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생태계</a:t>
                </a:r>
              </a:p>
            </p:txBody>
          </p: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F61E5A7A-552E-4495-A816-8330B7743DF8}"/>
                </a:ext>
              </a:extLst>
            </p:cNvPr>
            <p:cNvGrpSpPr/>
            <p:nvPr/>
          </p:nvGrpSpPr>
          <p:grpSpPr>
            <a:xfrm>
              <a:off x="4505146" y="1629335"/>
              <a:ext cx="5129571" cy="338554"/>
              <a:chOff x="274964" y="6334883"/>
              <a:chExt cx="4678036" cy="338554"/>
            </a:xfrm>
          </p:grpSpPr>
          <p:sp>
            <p:nvSpPr>
              <p:cNvPr id="174" name="사각형: 둥근 모서리 173">
                <a:extLst>
                  <a:ext uri="{FF2B5EF4-FFF2-40B4-BE49-F238E27FC236}">
                    <a16:creationId xmlns:a16="http://schemas.microsoft.com/office/drawing/2014/main" id="{55B64A73-9242-4BA2-811C-E5EB11208423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나눔고딕" panose="020D0604000000000000" pitchFamily="50" charset="-127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76ABA78-8138-453A-893C-FC050453C1DD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대기조성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대기순환</a:t>
                </a:r>
              </a:p>
            </p:txBody>
          </p:sp>
        </p:grpSp>
      </p:grpSp>
      <p:sp>
        <p:nvSpPr>
          <p:cNvPr id="176" name="사각형: 둥근 모서리 175">
            <a:extLst>
              <a:ext uri="{FF2B5EF4-FFF2-40B4-BE49-F238E27FC236}">
                <a16:creationId xmlns:a16="http://schemas.microsoft.com/office/drawing/2014/main" id="{2C25C79B-E1D4-4CB0-A71F-4F24C222550E}"/>
              </a:ext>
            </a:extLst>
          </p:cNvPr>
          <p:cNvSpPr/>
          <p:nvPr/>
        </p:nvSpPr>
        <p:spPr>
          <a:xfrm>
            <a:off x="5267437" y="2362183"/>
            <a:ext cx="1049562" cy="817245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토양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7" name="사각형: 둥근 모서리 176">
            <a:extLst>
              <a:ext uri="{FF2B5EF4-FFF2-40B4-BE49-F238E27FC236}">
                <a16:creationId xmlns:a16="http://schemas.microsoft.com/office/drawing/2014/main" id="{32AD5B85-E54C-4DF1-9A7D-DE3FEB1AB75B}"/>
              </a:ext>
            </a:extLst>
          </p:cNvPr>
          <p:cNvSpPr/>
          <p:nvPr/>
        </p:nvSpPr>
        <p:spPr>
          <a:xfrm>
            <a:off x="7950757" y="2483666"/>
            <a:ext cx="1285164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B34EEC11-346D-41CE-9258-B5ADBB9F2882}"/>
              </a:ext>
            </a:extLst>
          </p:cNvPr>
          <p:cNvSpPr/>
          <p:nvPr/>
        </p:nvSpPr>
        <p:spPr>
          <a:xfrm>
            <a:off x="6609097" y="2479629"/>
            <a:ext cx="1049562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 상호작용</a:t>
            </a:r>
          </a:p>
        </p:txBody>
      </p:sp>
      <p:sp>
        <p:nvSpPr>
          <p:cNvPr id="179" name="화살표: 위쪽/아래쪽 178">
            <a:extLst>
              <a:ext uri="{FF2B5EF4-FFF2-40B4-BE49-F238E27FC236}">
                <a16:creationId xmlns:a16="http://schemas.microsoft.com/office/drawing/2014/main" id="{BA8EE874-12B2-4D6C-B1F4-AE2FD1A4004E}"/>
              </a:ext>
            </a:extLst>
          </p:cNvPr>
          <p:cNvSpPr/>
          <p:nvPr/>
        </p:nvSpPr>
        <p:spPr>
          <a:xfrm>
            <a:off x="5579141" y="4425751"/>
            <a:ext cx="515155" cy="655958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1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>
            <a:extLst>
              <a:ext uri="{FF2B5EF4-FFF2-40B4-BE49-F238E27FC236}">
                <a16:creationId xmlns:a16="http://schemas.microsoft.com/office/drawing/2014/main" id="{00574B3B-2493-4646-852D-081ACD0D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" t="5686" r="977" b="8394"/>
          <a:stretch>
            <a:fillRect/>
          </a:stretch>
        </p:blipFill>
        <p:spPr>
          <a:xfrm>
            <a:off x="1616975" y="1414501"/>
            <a:ext cx="6420601" cy="32250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838B3-1750-4E11-9685-F2DC038E8717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 지구 평균기온 상승이 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2℃</a:t>
            </a:r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넘으면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600" spc="-1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3786299-1094-44A8-99DC-CB4081BDF495}"/>
              </a:ext>
            </a:extLst>
          </p:cNvPr>
          <p:cNvGrpSpPr/>
          <p:nvPr/>
        </p:nvGrpSpPr>
        <p:grpSpPr>
          <a:xfrm>
            <a:off x="459581" y="4671305"/>
            <a:ext cx="8986837" cy="1726073"/>
            <a:chOff x="557213" y="4890973"/>
            <a:chExt cx="8986837" cy="172607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21C89AD-934D-410A-AA3F-B34382794FDE}"/>
                </a:ext>
              </a:extLst>
            </p:cNvPr>
            <p:cNvSpPr/>
            <p:nvPr/>
          </p:nvSpPr>
          <p:spPr>
            <a:xfrm>
              <a:off x="557213" y="4890973"/>
              <a:ext cx="8986837" cy="1726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9DA39B4-3FF2-4065-8909-3FEF5F4C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7058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 시스템은 서로 영향을 주며 되먹임 효과를 일으킴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가 넘으면 현재처럼 균형 잡힌 기후로 다시 돌아오기 어려움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-&gt; 2100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년까지 지구평균온도 상승폭을 산업화 이전 대비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더 나아가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1.5℃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 목표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파리기후변화협약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2015)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6573D1-D768-4110-87A8-3DC09E02E53E}"/>
              </a:ext>
            </a:extLst>
          </p:cNvPr>
          <p:cNvSpPr txBox="1"/>
          <p:nvPr/>
        </p:nvSpPr>
        <p:spPr>
          <a:xfrm>
            <a:off x="2014329" y="1220530"/>
            <a:ext cx="4359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 지구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평균기온 편차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℃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939F300C-1A10-4622-833D-8F17FD8A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1" y="6438322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주요 기후변화 지표 중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 기록 경신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WMO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보도자료</a:t>
            </a:r>
          </a:p>
        </p:txBody>
      </p:sp>
    </p:spTree>
    <p:extLst>
      <p:ext uri="{BB962C8B-B14F-4D97-AF65-F5344CB8AC3E}">
        <p14:creationId xmlns:p14="http://schemas.microsoft.com/office/powerpoint/2010/main" val="112305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FBB2D62-F972-4287-96E2-AEE717252A38}"/>
              </a:ext>
            </a:extLst>
          </p:cNvPr>
          <p:cNvGrpSpPr/>
          <p:nvPr/>
        </p:nvGrpSpPr>
        <p:grpSpPr>
          <a:xfrm>
            <a:off x="93324" y="1076101"/>
            <a:ext cx="9719353" cy="4705799"/>
            <a:chOff x="93324" y="554822"/>
            <a:chExt cx="9719353" cy="4705799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261207" y="554822"/>
              <a:ext cx="3383586" cy="163261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461DE9-EFE1-444F-94D7-845F2ADB790F}"/>
                </a:ext>
              </a:extLst>
            </p:cNvPr>
            <p:cNvSpPr txBox="1"/>
            <p:nvPr/>
          </p:nvSpPr>
          <p:spPr>
            <a:xfrm>
              <a:off x="93324" y="2305966"/>
              <a:ext cx="9719353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평균 기온이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en-US" altLang="ko-KR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1℃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상승하면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어떤 일이 일어날까요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80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고딕">
      <a:majorFont>
        <a:latin typeface="Calibri Light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6231</Words>
  <Application>Microsoft Office PowerPoint</Application>
  <PresentationFormat>A4 용지(210x297mm)</PresentationFormat>
  <Paragraphs>901</Paragraphs>
  <Slides>48</Slides>
  <Notes>46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Times New Roman</vt:lpstr>
      <vt:lpstr>Wingdings 2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신은정</dc:creator>
  <cp:lastModifiedBy>user</cp:lastModifiedBy>
  <cp:revision>95</cp:revision>
  <dcterms:created xsi:type="dcterms:W3CDTF">2020-12-18T00:29:20Z</dcterms:created>
  <dcterms:modified xsi:type="dcterms:W3CDTF">2023-04-05T00:13:17Z</dcterms:modified>
</cp:coreProperties>
</file>