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7" r:id="rId4"/>
    <p:sldId id="275" r:id="rId5"/>
    <p:sldId id="284" r:id="rId6"/>
    <p:sldId id="276" r:id="rId7"/>
    <p:sldId id="277" r:id="rId8"/>
    <p:sldId id="257" r:id="rId9"/>
    <p:sldId id="288" r:id="rId10"/>
    <p:sldId id="289" r:id="rId11"/>
    <p:sldId id="290" r:id="rId12"/>
    <p:sldId id="259" r:id="rId13"/>
    <p:sldId id="269" r:id="rId14"/>
    <p:sldId id="274" r:id="rId15"/>
    <p:sldId id="291" r:id="rId16"/>
    <p:sldId id="263" r:id="rId17"/>
    <p:sldId id="272" r:id="rId18"/>
    <p:sldId id="270" r:id="rId19"/>
    <p:sldId id="273" r:id="rId20"/>
    <p:sldId id="292" r:id="rId21"/>
    <p:sldId id="258" r:id="rId22"/>
    <p:sldId id="286" r:id="rId23"/>
    <p:sldId id="28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94016" autoAdjust="0"/>
  </p:normalViewPr>
  <p:slideViewPr>
    <p:cSldViewPr snapToGrid="0">
      <p:cViewPr varScale="1">
        <p:scale>
          <a:sx n="101" d="100"/>
          <a:sy n="101" d="100"/>
        </p:scale>
        <p:origin x="120" y="2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5F534-D9AB-45F2-976D-1C62C76E1619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D4AD-15B8-483A-A18C-A935C7BEA3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49763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5F534-D9AB-45F2-976D-1C62C76E1619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D4AD-15B8-483A-A18C-A935C7BEA3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74171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5F534-D9AB-45F2-976D-1C62C76E1619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D4AD-15B8-483A-A18C-A935C7BEA3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45247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360" y="2132856"/>
            <a:ext cx="8160907" cy="950506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360" y="3342590"/>
            <a:ext cx="8534400" cy="129614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32031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392" y="6304237"/>
            <a:ext cx="1056117" cy="365125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FCF281C7-637C-418C-BF64-B3C95E98E383}" type="slidenum">
              <a:rPr lang="en-NZ" smtClean="0">
                <a:solidFill>
                  <a:srgbClr val="1F497D">
                    <a:lumMod val="50000"/>
                  </a:srgbClr>
                </a:solidFill>
              </a:rPr>
              <a:pPr/>
              <a:t>‹#›</a:t>
            </a:fld>
            <a:endParaRPr lang="en-NZ" dirty="0">
              <a:solidFill>
                <a:srgbClr val="1F497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649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392" y="6304237"/>
            <a:ext cx="1056117" cy="365125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FCF281C7-637C-418C-BF64-B3C95E98E383}" type="slidenum">
              <a:rPr lang="en-NZ" smtClean="0">
                <a:solidFill>
                  <a:srgbClr val="1F497D">
                    <a:lumMod val="50000"/>
                  </a:srgbClr>
                </a:solidFill>
              </a:rPr>
              <a:pPr/>
              <a:t>‹#›</a:t>
            </a:fld>
            <a:endParaRPr lang="en-NZ">
              <a:solidFill>
                <a:srgbClr val="1F497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747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NZ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392" y="6304237"/>
            <a:ext cx="1056117" cy="365125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FCF281C7-637C-418C-BF64-B3C95E98E383}" type="slidenum">
              <a:rPr lang="en-NZ" smtClean="0">
                <a:solidFill>
                  <a:srgbClr val="1F497D">
                    <a:lumMod val="50000"/>
                  </a:srgbClr>
                </a:solidFill>
              </a:rPr>
              <a:pPr/>
              <a:t>‹#›</a:t>
            </a:fld>
            <a:endParaRPr lang="en-NZ">
              <a:solidFill>
                <a:srgbClr val="1F497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165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392" y="6304237"/>
            <a:ext cx="1056117" cy="365125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FCF281C7-637C-418C-BF64-B3C95E98E383}" type="slidenum">
              <a:rPr lang="en-NZ" smtClean="0">
                <a:solidFill>
                  <a:srgbClr val="1F497D">
                    <a:lumMod val="50000"/>
                  </a:srgbClr>
                </a:solidFill>
              </a:rPr>
              <a:pPr/>
              <a:t>‹#›</a:t>
            </a:fld>
            <a:endParaRPr lang="en-NZ">
              <a:solidFill>
                <a:srgbClr val="1F497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708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157" y="274638"/>
            <a:ext cx="9145243" cy="114300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7157" y="1600202"/>
            <a:ext cx="9145243" cy="4493096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37158" y="6309321"/>
            <a:ext cx="874533" cy="365125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FCF281C7-637C-418C-BF64-B3C95E98E383}" type="slidenum">
              <a:rPr lang="en-NZ" smtClean="0">
                <a:solidFill>
                  <a:srgbClr val="1F497D">
                    <a:lumMod val="50000"/>
                  </a:srgbClr>
                </a:solidFill>
              </a:rPr>
              <a:pPr/>
              <a:t>‹#›</a:t>
            </a:fld>
            <a:endParaRPr lang="en-NZ" dirty="0">
              <a:solidFill>
                <a:srgbClr val="1F497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281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2475" y="274638"/>
            <a:ext cx="9129927" cy="114300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52472" y="1535114"/>
            <a:ext cx="441161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52472" y="2174875"/>
            <a:ext cx="4411613" cy="3951288"/>
          </a:xfrm>
        </p:spPr>
        <p:txBody>
          <a:bodyPr/>
          <a:lstStyle>
            <a:lvl1pPr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7152118" y="1535114"/>
            <a:ext cx="441161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4"/>
          </p:nvPr>
        </p:nvSpPr>
        <p:spPr>
          <a:xfrm>
            <a:off x="7152118" y="2214017"/>
            <a:ext cx="4411613" cy="3879280"/>
          </a:xfrm>
        </p:spPr>
        <p:txBody>
          <a:bodyPr/>
          <a:lstStyle>
            <a:lvl1pPr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5"/>
          </p:nvPr>
        </p:nvSpPr>
        <p:spPr>
          <a:xfrm>
            <a:off x="2456483" y="2171998"/>
            <a:ext cx="4411613" cy="3921299"/>
          </a:xfrm>
        </p:spPr>
        <p:txBody>
          <a:bodyPr/>
          <a:lstStyle>
            <a:lvl1pPr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37158" y="6309321"/>
            <a:ext cx="874533" cy="365125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FCF281C7-637C-418C-BF64-B3C95E98E383}" type="slidenum">
              <a:rPr lang="en-NZ" smtClean="0">
                <a:solidFill>
                  <a:srgbClr val="1F497D">
                    <a:lumMod val="50000"/>
                  </a:srgbClr>
                </a:solidFill>
              </a:rPr>
              <a:pPr/>
              <a:t>‹#›</a:t>
            </a:fld>
            <a:endParaRPr lang="en-NZ" dirty="0">
              <a:solidFill>
                <a:srgbClr val="1F497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79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2474" y="274638"/>
            <a:ext cx="9129927" cy="114300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37158" y="6309321"/>
            <a:ext cx="874533" cy="365125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FCF281C7-637C-418C-BF64-B3C95E98E383}" type="slidenum">
              <a:rPr lang="en-NZ" smtClean="0">
                <a:solidFill>
                  <a:srgbClr val="1F497D">
                    <a:lumMod val="50000"/>
                  </a:srgbClr>
                </a:solidFill>
              </a:rPr>
              <a:pPr/>
              <a:t>‹#›</a:t>
            </a:fld>
            <a:endParaRPr lang="en-NZ" dirty="0">
              <a:solidFill>
                <a:srgbClr val="1F497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898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5F534-D9AB-45F2-976D-1C62C76E1619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D4AD-15B8-483A-A18C-A935C7BEA3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446979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37158" y="6309321"/>
            <a:ext cx="874533" cy="365125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FCF281C7-637C-418C-BF64-B3C95E98E383}" type="slidenum">
              <a:rPr lang="en-NZ" smtClean="0">
                <a:solidFill>
                  <a:srgbClr val="1F497D">
                    <a:lumMod val="50000"/>
                  </a:srgbClr>
                </a:solidFill>
              </a:rPr>
              <a:pPr/>
              <a:t>‹#›</a:t>
            </a:fld>
            <a:endParaRPr lang="en-NZ" dirty="0">
              <a:solidFill>
                <a:srgbClr val="1F497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698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5F534-D9AB-45F2-976D-1C62C76E1619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D4AD-15B8-483A-A18C-A935C7BEA3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71619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5F534-D9AB-45F2-976D-1C62C76E1619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D4AD-15B8-483A-A18C-A935C7BEA3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89597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5F534-D9AB-45F2-976D-1C62C76E1619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D4AD-15B8-483A-A18C-A935C7BEA3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4101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5F534-D9AB-45F2-976D-1C62C76E1619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D4AD-15B8-483A-A18C-A935C7BEA3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73617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5F534-D9AB-45F2-976D-1C62C76E1619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D4AD-15B8-483A-A18C-A935C7BEA3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97315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5F534-D9AB-45F2-976D-1C62C76E1619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D4AD-15B8-483A-A18C-A935C7BEA3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2828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5F534-D9AB-45F2-976D-1C62C76E1619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D4AD-15B8-483A-A18C-A935C7BEA3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7107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5F534-D9AB-45F2-976D-1C62C76E1619}" type="datetimeFigureOut">
              <a:rPr lang="en-NZ" smtClean="0"/>
              <a:t>17/10/2016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5D4AD-15B8-483A-A18C-A935C7BEA3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8768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42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3392" y="6304237"/>
            <a:ext cx="1056117" cy="365125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FCF281C7-637C-418C-BF64-B3C95E98E383}" type="slidenum">
              <a:rPr lang="en-NZ" smtClean="0">
                <a:solidFill>
                  <a:srgbClr val="1F497D">
                    <a:lumMod val="50000"/>
                  </a:srgbClr>
                </a:solidFill>
              </a:rPr>
              <a:pPr/>
              <a:t>‹#›</a:t>
            </a:fld>
            <a:endParaRPr lang="en-NZ" dirty="0">
              <a:solidFill>
                <a:srgbClr val="1F497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iming>
    <p:tnLst>
      <p:par>
        <p:cTn id="1" dur="indefinite" restart="never" nodeType="tmRoot"/>
      </p:par>
    </p:tnLst>
  </p:timing>
  <p:txStyles>
    <p:titleStyle>
      <a:lvl1pPr algn="ctr" defTabSz="914364" rtl="0" eaLnBrk="1" latinLnBrk="0" hangingPunct="1">
        <a:spcBef>
          <a:spcPct val="0"/>
        </a:spcBef>
        <a:buNone/>
        <a:defRPr sz="4400" kern="1200">
          <a:solidFill>
            <a:schemeClr val="tx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887" indent="-342887" algn="l" defTabSz="91436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742920" indent="-285738" algn="l" defTabSz="91436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1142954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600136" indent="-228590" algn="l" defTabSz="91436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317" indent="-228590" algn="l" defTabSz="91436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499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06810" y="2618632"/>
            <a:ext cx="8160907" cy="950506"/>
          </a:xfrm>
        </p:spPr>
        <p:txBody>
          <a:bodyPr/>
          <a:lstStyle/>
          <a:p>
            <a:pPr lvl="0" algn="ctr" defTabSz="914400">
              <a:spcBef>
                <a:spcPts val="0"/>
              </a:spcBef>
            </a:pPr>
            <a:r>
              <a:rPr 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Observations and modelling combine to inform network developments.</a:t>
            </a:r>
            <a:r>
              <a:rPr lang="en-NZ" sz="3600" kern="100" dirty="0">
                <a:solidFill>
                  <a:prstClr val="black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/>
            </a:r>
            <a:br>
              <a:rPr lang="en-NZ" sz="3600" kern="100" dirty="0">
                <a:solidFill>
                  <a:prstClr val="black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endParaRPr lang="en-NZ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21085" y="3647390"/>
            <a:ext cx="8534400" cy="1296144"/>
          </a:xfrm>
        </p:spPr>
        <p:txBody>
          <a:bodyPr/>
          <a:lstStyle/>
          <a:p>
            <a:pPr lvl="0" algn="ctr" defTabSz="914400">
              <a:spcBef>
                <a:spcPts val="0"/>
              </a:spcBef>
            </a:pPr>
            <a:r>
              <a:rPr lang="en-US" sz="1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Gordon Brailsford</a:t>
            </a:r>
            <a:r>
              <a:rPr lang="en-US" sz="1600" kern="100" dirty="0">
                <a:solidFill>
                  <a:prstClr val="black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Sara </a:t>
            </a:r>
            <a:r>
              <a:rPr lang="en-US" sz="1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Mikaloff</a:t>
            </a:r>
            <a:r>
              <a:rPr lang="en-US" sz="1600" kern="100" dirty="0">
                <a:solidFill>
                  <a:prstClr val="black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Fletcher, Dan Smale, Zoë Buxton, Kay </a:t>
            </a:r>
            <a:r>
              <a:rPr lang="en-US" sz="1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Steinkamp</a:t>
            </a:r>
            <a:r>
              <a:rPr lang="en-US" sz="1600" kern="100" dirty="0">
                <a:solidFill>
                  <a:prstClr val="black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Sylvia Nichol, Tony Bromley, Sally Gray</a:t>
            </a:r>
          </a:p>
          <a:p>
            <a:pPr lvl="0" algn="ctr" defTabSz="914400">
              <a:spcBef>
                <a:spcPts val="0"/>
              </a:spcBef>
            </a:pPr>
            <a:r>
              <a:rPr lang="en-US" sz="1600" kern="100" dirty="0">
                <a:solidFill>
                  <a:prstClr val="black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National Institute of Water and Atmospheric Research (NIWA) New Zealand</a:t>
            </a:r>
          </a:p>
          <a:p>
            <a:pPr lvl="0" algn="ctr" defTabSz="914400">
              <a:spcBef>
                <a:spcPts val="0"/>
              </a:spcBef>
            </a:pPr>
            <a:r>
              <a:rPr lang="en-US" sz="1600" kern="1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Gordon.Brailsford@niwa.co.nz</a:t>
            </a:r>
            <a:endParaRPr lang="en-NZ" sz="1600" kern="100" dirty="0">
              <a:solidFill>
                <a:schemeClr val="tx2">
                  <a:lumMod val="60000"/>
                  <a:lumOff val="40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8538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3013" y="1427180"/>
            <a:ext cx="515995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NZ" sz="2400" dirty="0" smtClean="0">
              <a:latin typeface="+mj-lt"/>
            </a:endParaRPr>
          </a:p>
          <a:p>
            <a:r>
              <a:rPr lang="en-NZ" sz="2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Baring Head (BHD)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Lower North Island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Most observes oceanic signals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Baseline to the south</a:t>
            </a:r>
          </a:p>
          <a:p>
            <a:r>
              <a:rPr lang="en-NZ" sz="2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Lauder (LAU)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Lower South Island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Inland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Observes both lower South Island interior and clean oceanic</a:t>
            </a:r>
          </a:p>
          <a:p>
            <a:r>
              <a:rPr lang="en-NZ" sz="2400" dirty="0" smtClean="0">
                <a:latin typeface="+mj-lt"/>
              </a:rPr>
              <a:t>Rainbow Mountain (RBM)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 dirty="0" smtClean="0">
                <a:latin typeface="+mj-lt"/>
              </a:rPr>
              <a:t>Central North Island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 dirty="0" smtClean="0">
                <a:latin typeface="+mj-lt"/>
              </a:rPr>
              <a:t>Observes large forested and farmed regions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3853" y="345233"/>
            <a:ext cx="107874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400" dirty="0">
                <a:latin typeface="+mj-lt"/>
              </a:rPr>
              <a:t>Currently the </a:t>
            </a:r>
            <a:r>
              <a:rPr lang="en-NZ" sz="4400" dirty="0" smtClean="0">
                <a:latin typeface="+mj-lt"/>
              </a:rPr>
              <a:t>GHG observation network consists </a:t>
            </a:r>
            <a:r>
              <a:rPr lang="en-NZ" sz="4400" dirty="0">
                <a:latin typeface="+mj-lt"/>
              </a:rPr>
              <a:t>of 3 </a:t>
            </a:r>
            <a:r>
              <a:rPr lang="en-NZ" sz="4400" dirty="0" smtClean="0">
                <a:latin typeface="+mj-lt"/>
              </a:rPr>
              <a:t>stations:</a:t>
            </a:r>
            <a:endParaRPr lang="en-NZ" sz="44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599" y="1791783"/>
            <a:ext cx="5964476" cy="398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4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NAME model for network sites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5226698" cy="4351338"/>
          </a:xfrm>
        </p:spPr>
        <p:txBody>
          <a:bodyPr>
            <a:normAutofit lnSpcReduction="10000"/>
          </a:bodyPr>
          <a:lstStyle/>
          <a:p>
            <a:r>
              <a:rPr lang="en-NZ" sz="2400" dirty="0" smtClean="0">
                <a:latin typeface="+mj-lt"/>
              </a:rPr>
              <a:t>Model indicates the areas contributing to the observed CO</a:t>
            </a:r>
            <a:r>
              <a:rPr lang="en-NZ" sz="2400" baseline="-25000" dirty="0" smtClean="0">
                <a:latin typeface="+mj-lt"/>
              </a:rPr>
              <a:t>2</a:t>
            </a:r>
          </a:p>
          <a:p>
            <a:r>
              <a:rPr lang="en-NZ" sz="2400" dirty="0" smtClean="0">
                <a:latin typeface="+mj-lt"/>
              </a:rPr>
              <a:t>Capture background air to the south  and west (BHD)</a:t>
            </a:r>
          </a:p>
          <a:p>
            <a:r>
              <a:rPr lang="en-NZ" sz="2400" dirty="0" smtClean="0">
                <a:latin typeface="+mj-lt"/>
              </a:rPr>
              <a:t>Central North Island (RBM) and large parts of the South Island (LAU)</a:t>
            </a:r>
          </a:p>
          <a:p>
            <a:r>
              <a:rPr lang="en-NZ" sz="2400" dirty="0" smtClean="0">
                <a:latin typeface="+mj-lt"/>
              </a:rPr>
              <a:t>Indications of areas (yellows) with minimal coverage from existing network</a:t>
            </a:r>
          </a:p>
          <a:p>
            <a:endParaRPr lang="en-NZ" sz="2400" dirty="0" smtClean="0">
              <a:latin typeface="+mj-lt"/>
            </a:endParaRPr>
          </a:p>
          <a:p>
            <a:pPr marL="0" indent="0">
              <a:buNone/>
            </a:pPr>
            <a:r>
              <a:rPr lang="en-NZ" dirty="0" smtClean="0">
                <a:latin typeface="+mj-lt"/>
              </a:rPr>
              <a:t>  </a:t>
            </a:r>
            <a:endParaRPr lang="en-NZ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993" y="1260000"/>
            <a:ext cx="5055739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3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New stations needed</a:t>
            </a:r>
            <a:endParaRPr lang="en-N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511" y="1260000"/>
            <a:ext cx="5055738" cy="5400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242148" y="2128676"/>
            <a:ext cx="669701" cy="66326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236" y="3836986"/>
            <a:ext cx="682811" cy="676715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75870" y="4805255"/>
            <a:ext cx="682811" cy="6767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22568" y="208136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1</a:t>
            </a:r>
            <a:endParaRPr lang="en-NZ" dirty="0"/>
          </a:p>
        </p:txBody>
      </p:sp>
      <p:sp>
        <p:nvSpPr>
          <p:cNvPr id="12" name="TextBox 11"/>
          <p:cNvSpPr txBox="1"/>
          <p:nvPr/>
        </p:nvSpPr>
        <p:spPr>
          <a:xfrm>
            <a:off x="8934048" y="383698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2</a:t>
            </a:r>
            <a:endParaRPr lang="en-NZ" dirty="0"/>
          </a:p>
        </p:txBody>
      </p:sp>
      <p:sp>
        <p:nvSpPr>
          <p:cNvPr id="13" name="TextBox 12"/>
          <p:cNvSpPr txBox="1"/>
          <p:nvPr/>
        </p:nvSpPr>
        <p:spPr>
          <a:xfrm>
            <a:off x="7743070" y="51126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3</a:t>
            </a:r>
            <a:endParaRPr lang="en-NZ" dirty="0"/>
          </a:p>
        </p:txBody>
      </p:sp>
      <p:sp>
        <p:nvSpPr>
          <p:cNvPr id="15" name="Rectangle 14"/>
          <p:cNvSpPr/>
          <p:nvPr/>
        </p:nvSpPr>
        <p:spPr>
          <a:xfrm>
            <a:off x="640452" y="1397021"/>
            <a:ext cx="566645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NZ" sz="2400" dirty="0">
                <a:latin typeface="+mj-lt"/>
              </a:rPr>
              <a:t>Upper North </a:t>
            </a:r>
            <a:r>
              <a:rPr lang="en-NZ" sz="2400" dirty="0" smtClean="0">
                <a:latin typeface="+mj-lt"/>
              </a:rPr>
              <a:t>Island - Auckland </a:t>
            </a:r>
            <a:endParaRPr lang="en-NZ" sz="2400" dirty="0"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latin typeface="+mj-lt"/>
              </a:rPr>
              <a:t>Tasman sea input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latin typeface="+mj-lt"/>
              </a:rPr>
              <a:t>Outflow from Auckland (biggest city 1.4 </a:t>
            </a:r>
            <a:r>
              <a:rPr lang="en-NZ" sz="2400" dirty="0" smtClean="0">
                <a:latin typeface="+mj-lt"/>
              </a:rPr>
              <a:t>m </a:t>
            </a:r>
            <a:r>
              <a:rPr lang="en-NZ" sz="2400" dirty="0">
                <a:latin typeface="+mj-lt"/>
              </a:rPr>
              <a:t>people)</a:t>
            </a:r>
          </a:p>
          <a:p>
            <a:pPr marL="514350" indent="-514350">
              <a:buFont typeface="+mj-lt"/>
              <a:buAutoNum type="arabicPeriod"/>
            </a:pPr>
            <a:r>
              <a:rPr lang="en-NZ" sz="2400" dirty="0">
                <a:latin typeface="+mj-lt"/>
              </a:rPr>
              <a:t>Canterbury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latin typeface="+mj-lt"/>
              </a:rPr>
              <a:t>Large arable farming </a:t>
            </a:r>
            <a:r>
              <a:rPr lang="en-NZ" sz="2400" dirty="0" smtClean="0">
                <a:latin typeface="+mj-lt"/>
              </a:rPr>
              <a:t>region</a:t>
            </a:r>
            <a:endParaRPr lang="en-NZ" sz="2400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NZ" sz="2400" dirty="0">
                <a:latin typeface="+mj-lt"/>
              </a:rPr>
              <a:t>Southland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 smtClean="0">
                <a:latin typeface="+mj-lt"/>
              </a:rPr>
              <a:t>Intensive </a:t>
            </a:r>
            <a:r>
              <a:rPr lang="en-NZ" sz="2400" dirty="0">
                <a:latin typeface="+mj-lt"/>
              </a:rPr>
              <a:t>farming area with farming practice changes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latin typeface="+mj-lt"/>
              </a:rPr>
              <a:t>Large native forested area to west in </a:t>
            </a:r>
            <a:r>
              <a:rPr lang="en-NZ" sz="2400" dirty="0" smtClean="0">
                <a:latin typeface="+mj-lt"/>
              </a:rPr>
              <a:t>Fiordland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 smtClean="0">
                <a:latin typeface="+mj-lt"/>
              </a:rPr>
              <a:t>Inverse modelling indicates a sink process not captured in the inventories </a:t>
            </a:r>
            <a:endParaRPr lang="en-NZ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241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NZ" dirty="0" smtClean="0"/>
              <a:t>Criteria for selecting new stations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93903" y="1690688"/>
            <a:ext cx="10515600" cy="4351338"/>
          </a:xfrm>
        </p:spPr>
        <p:txBody>
          <a:bodyPr/>
          <a:lstStyle/>
          <a:p>
            <a:r>
              <a:rPr lang="en-NZ" sz="2200" dirty="0" smtClean="0">
                <a:latin typeface="Calibri Light" panose="020F0302020204030204" pitchFamily="34" charset="0"/>
              </a:rPr>
              <a:t>Logistics</a:t>
            </a:r>
          </a:p>
          <a:p>
            <a:pPr lvl="1"/>
            <a:r>
              <a:rPr lang="en-NZ" sz="2200" dirty="0" smtClean="0">
                <a:latin typeface="Calibri Light" panose="020F0302020204030204" pitchFamily="34" charset="0"/>
              </a:rPr>
              <a:t>Accessible</a:t>
            </a:r>
          </a:p>
          <a:p>
            <a:pPr lvl="1"/>
            <a:r>
              <a:rPr lang="en-NZ" sz="2200" dirty="0" smtClean="0">
                <a:latin typeface="Calibri Light" panose="020F0302020204030204" pitchFamily="34" charset="0"/>
              </a:rPr>
              <a:t>Existing facilities preferable</a:t>
            </a:r>
          </a:p>
          <a:p>
            <a:r>
              <a:rPr lang="en-NZ" sz="2200" dirty="0" smtClean="0">
                <a:latin typeface="Calibri Light" panose="020F0302020204030204" pitchFamily="34" charset="0"/>
              </a:rPr>
              <a:t>Topography and Meteorology</a:t>
            </a:r>
          </a:p>
          <a:p>
            <a:pPr lvl="1"/>
            <a:r>
              <a:rPr lang="en-NZ" sz="2200" dirty="0">
                <a:latin typeface="Calibri Light" panose="020F0302020204030204" pitchFamily="34" charset="0"/>
              </a:rPr>
              <a:t>Wind Speed: Air arriving at the site will come from a large </a:t>
            </a:r>
            <a:r>
              <a:rPr lang="en-NZ" sz="2200" dirty="0" smtClean="0">
                <a:latin typeface="Calibri Light" panose="020F0302020204030204" pitchFamily="34" charset="0"/>
              </a:rPr>
              <a:t>area</a:t>
            </a:r>
          </a:p>
          <a:p>
            <a:pPr lvl="1"/>
            <a:r>
              <a:rPr lang="en-NZ" sz="2200" dirty="0" smtClean="0">
                <a:latin typeface="Calibri Light" panose="020F0302020204030204" pitchFamily="34" charset="0"/>
              </a:rPr>
              <a:t>Local terrain not over complicating analysis</a:t>
            </a:r>
            <a:endParaRPr lang="en-NZ" sz="2200" dirty="0">
              <a:latin typeface="Calibri Light" panose="020F0302020204030204" pitchFamily="34" charset="0"/>
            </a:endParaRPr>
          </a:p>
          <a:p>
            <a:r>
              <a:rPr lang="en-NZ" sz="2200" dirty="0" smtClean="0">
                <a:latin typeface="Calibri Light" panose="020F0302020204030204" pitchFamily="34" charset="0"/>
              </a:rPr>
              <a:t>Modelling</a:t>
            </a:r>
          </a:p>
          <a:p>
            <a:pPr lvl="1"/>
            <a:r>
              <a:rPr lang="en-NZ" sz="2200" dirty="0">
                <a:latin typeface="Calibri Light" panose="020F0302020204030204" pitchFamily="34" charset="0"/>
              </a:rPr>
              <a:t>Areas missing from the current network are observed </a:t>
            </a:r>
            <a:endParaRPr lang="en-NZ" sz="2200" dirty="0" smtClean="0">
              <a:latin typeface="Calibri Light" panose="020F0302020204030204" pitchFamily="34" charset="0"/>
            </a:endParaRPr>
          </a:p>
          <a:p>
            <a:pPr lvl="1"/>
            <a:r>
              <a:rPr lang="en-NZ" sz="2200" dirty="0" smtClean="0">
                <a:latin typeface="Calibri Light" panose="020F0302020204030204" pitchFamily="34" charset="0"/>
              </a:rPr>
              <a:t>Inverse modelling capable of identifying source/sink components</a:t>
            </a:r>
          </a:p>
          <a:p>
            <a:pPr lvl="1"/>
            <a:endParaRPr lang="en-NZ" dirty="0"/>
          </a:p>
          <a:p>
            <a:endParaRPr lang="en-NZ" dirty="0"/>
          </a:p>
          <a:p>
            <a:endParaRPr lang="en-NZ" dirty="0" smtClean="0"/>
          </a:p>
          <a:p>
            <a:endParaRPr lang="en-NZ" dirty="0" smtClean="0"/>
          </a:p>
        </p:txBody>
      </p:sp>
    </p:spTree>
    <p:extLst>
      <p:ext uri="{BB962C8B-B14F-4D97-AF65-F5344CB8AC3E}">
        <p14:creationId xmlns:p14="http://schemas.microsoft.com/office/powerpoint/2010/main" val="148220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Auckland case study</a:t>
            </a:r>
            <a:endParaRPr lang="en-N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126" y="1335289"/>
            <a:ext cx="6334293" cy="39261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5192" y="1558212"/>
            <a:ext cx="456266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200" dirty="0" smtClean="0">
                <a:latin typeface="Calibri Light" panose="020F0302020204030204" pitchFamily="34" charset="0"/>
              </a:rPr>
              <a:t>Within the Auckland area we select 4 potential sites</a:t>
            </a:r>
          </a:p>
          <a:p>
            <a:endParaRPr lang="en-NZ" sz="2200" dirty="0">
              <a:latin typeface="Calibri Light" panose="020F0302020204030204" pitchFamily="34" charset="0"/>
            </a:endParaRPr>
          </a:p>
          <a:p>
            <a:r>
              <a:rPr lang="en-NZ" sz="2200" dirty="0" smtClean="0">
                <a:latin typeface="Calibri Light" panose="020F0302020204030204" pitchFamily="34" charset="0"/>
              </a:rPr>
              <a:t>Each has existing infrastructure and is accessible</a:t>
            </a:r>
          </a:p>
          <a:p>
            <a:endParaRPr lang="en-NZ" sz="2200" dirty="0">
              <a:latin typeface="Calibri Light" panose="020F0302020204030204" pitchFamily="34" charset="0"/>
            </a:endParaRPr>
          </a:p>
          <a:p>
            <a:r>
              <a:rPr lang="en-NZ" sz="2200" dirty="0" smtClean="0">
                <a:latin typeface="Calibri Light" panose="020F0302020204030204" pitchFamily="34" charset="0"/>
              </a:rPr>
              <a:t>They all appear to have good exposure to broader areas.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2541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Auckland Meteorology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950" y="1646238"/>
            <a:ext cx="3067050" cy="43815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301" y="1629460"/>
            <a:ext cx="3088924" cy="44139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1365" y="2598234"/>
            <a:ext cx="279228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200" dirty="0" smtClean="0">
                <a:latin typeface="Calibri Light" panose="020F0302020204030204" pitchFamily="34" charset="0"/>
              </a:rPr>
              <a:t>Highest wind speeds on the west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200" dirty="0">
              <a:latin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200" dirty="0" smtClean="0">
                <a:latin typeface="Calibri Light" panose="020F0302020204030204" pitchFamily="34" charset="0"/>
              </a:rPr>
              <a:t>Low wind speeds to the east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200" dirty="0">
              <a:latin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200" dirty="0" smtClean="0">
                <a:latin typeface="Calibri Light" panose="020F0302020204030204" pitchFamily="34" charset="0"/>
              </a:rPr>
              <a:t>Topography indicated by rainfall</a:t>
            </a:r>
            <a:endParaRPr lang="en-NZ" sz="2200" dirty="0">
              <a:latin typeface="Calibri Light" panose="020F03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1248" y="5990653"/>
            <a:ext cx="11909503" cy="1054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TextBox 5"/>
          <p:cNvSpPr txBox="1"/>
          <p:nvPr/>
        </p:nvSpPr>
        <p:spPr>
          <a:xfrm>
            <a:off x="2800011" y="1363813"/>
            <a:ext cx="2127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Average Wind Speed</a:t>
            </a:r>
            <a:endParaRPr lang="en-NZ" dirty="0"/>
          </a:p>
        </p:txBody>
      </p:sp>
      <p:sp>
        <p:nvSpPr>
          <p:cNvPr id="8" name="TextBox 7"/>
          <p:cNvSpPr txBox="1"/>
          <p:nvPr/>
        </p:nvSpPr>
        <p:spPr>
          <a:xfrm>
            <a:off x="9597928" y="1363813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Average total rainfall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7197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Auckland winds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8164513" y="3114675"/>
            <a:ext cx="4027487" cy="4351338"/>
          </a:xfrm>
        </p:spPr>
        <p:txBody>
          <a:bodyPr>
            <a:normAutofit/>
          </a:bodyPr>
          <a:lstStyle/>
          <a:p>
            <a:r>
              <a:rPr lang="en-NZ" sz="2200" dirty="0" smtClean="0">
                <a:latin typeface="Calibri Light" panose="020F0302020204030204" pitchFamily="34" charset="0"/>
              </a:rPr>
              <a:t>Winds are generally from SW</a:t>
            </a:r>
          </a:p>
          <a:p>
            <a:r>
              <a:rPr lang="en-NZ" sz="2200" dirty="0" smtClean="0">
                <a:latin typeface="Calibri Light" panose="020F0302020204030204" pitchFamily="34" charset="0"/>
              </a:rPr>
              <a:t>Stronger winds are from the SW</a:t>
            </a:r>
          </a:p>
          <a:p>
            <a:r>
              <a:rPr lang="en-NZ" sz="2200" dirty="0" smtClean="0">
                <a:latin typeface="Calibri Light" panose="020F0302020204030204" pitchFamily="34" charset="0"/>
              </a:rPr>
              <a:t>Western coast has greatest exposure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301" y="1629460"/>
            <a:ext cx="3088924" cy="44139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44" y="4167577"/>
            <a:ext cx="2112788" cy="21937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43" y="403578"/>
            <a:ext cx="2045048" cy="211826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1715911" y="2393244"/>
            <a:ext cx="1761067" cy="14431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144889" y="4515556"/>
            <a:ext cx="1106311" cy="3612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671793" y="4323644"/>
            <a:ext cx="2166562" cy="9405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1135" y="4022044"/>
            <a:ext cx="1987208" cy="21942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6968" y="319970"/>
            <a:ext cx="2658489" cy="2543859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>
            <a:off x="4572000" y="1641300"/>
            <a:ext cx="3256384" cy="6073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46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80" y="271819"/>
            <a:ext cx="10515600" cy="1325563"/>
          </a:xfrm>
        </p:spPr>
        <p:txBody>
          <a:bodyPr/>
          <a:lstStyle/>
          <a:p>
            <a:r>
              <a:rPr lang="en-NZ" dirty="0" smtClean="0"/>
              <a:t>Auckland back trajectories</a:t>
            </a:r>
            <a:endParaRPr lang="en-NZ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680" y="91145"/>
            <a:ext cx="5987498" cy="3712996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76204" y="3501300"/>
            <a:ext cx="5776974" cy="3356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8558" y="5928209"/>
            <a:ext cx="2114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Southwest condition</a:t>
            </a:r>
            <a:endParaRPr lang="en-NZ" dirty="0"/>
          </a:p>
        </p:txBody>
      </p:sp>
      <p:sp>
        <p:nvSpPr>
          <p:cNvPr id="4" name="TextBox 3"/>
          <p:cNvSpPr txBox="1"/>
          <p:nvPr/>
        </p:nvSpPr>
        <p:spPr>
          <a:xfrm>
            <a:off x="8388558" y="2518054"/>
            <a:ext cx="2116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Northwest condition</a:t>
            </a:r>
            <a:endParaRPr lang="en-NZ" dirty="0"/>
          </a:p>
        </p:txBody>
      </p:sp>
      <p:sp>
        <p:nvSpPr>
          <p:cNvPr id="6" name="TextBox 5"/>
          <p:cNvSpPr txBox="1"/>
          <p:nvPr/>
        </p:nvSpPr>
        <p:spPr>
          <a:xfrm>
            <a:off x="466531" y="1430269"/>
            <a:ext cx="6009673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200" dirty="0" smtClean="0">
                <a:latin typeface="+mj-lt"/>
              </a:rPr>
              <a:t>For each of the prospective site we ran </a:t>
            </a:r>
            <a:r>
              <a:rPr lang="en-NZ" sz="2200" dirty="0" err="1" smtClean="0">
                <a:latin typeface="+mj-lt"/>
              </a:rPr>
              <a:t>Hysplit</a:t>
            </a:r>
            <a:r>
              <a:rPr lang="en-NZ" sz="2200" dirty="0" smtClean="0">
                <a:latin typeface="+mj-lt"/>
              </a:rPr>
              <a:t> back trajectories</a:t>
            </a:r>
          </a:p>
          <a:p>
            <a:pPr marL="342900" indent="-342900">
              <a:buFont typeface="+mj-lt"/>
              <a:buAutoNum type="arabicPeriod"/>
            </a:pPr>
            <a:r>
              <a:rPr lang="en-NZ" sz="2200" dirty="0" smtClean="0">
                <a:latin typeface="+mj-lt"/>
              </a:rPr>
              <a:t>A day with a general North-westerly flow into the area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200" dirty="0" smtClean="0">
                <a:latin typeface="+mj-lt"/>
              </a:rPr>
              <a:t>This air originates to the south of Australia (4 days)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200" dirty="0" smtClean="0">
                <a:latin typeface="+mj-lt"/>
              </a:rPr>
              <a:t>A larger scale westerly flow.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200" dirty="0" smtClean="0">
                <a:latin typeface="+mj-lt"/>
              </a:rPr>
              <a:t>Local signals to the north of the sites would be observed</a:t>
            </a:r>
          </a:p>
          <a:p>
            <a:pPr marL="342900" indent="-342900">
              <a:buFont typeface="+mj-lt"/>
              <a:buAutoNum type="arabicPeriod"/>
            </a:pPr>
            <a:r>
              <a:rPr lang="en-NZ" sz="2200" dirty="0" smtClean="0">
                <a:latin typeface="+mj-lt"/>
              </a:rPr>
              <a:t>A strong south-west flow into the area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200" dirty="0" smtClean="0">
                <a:latin typeface="+mj-lt"/>
              </a:rPr>
              <a:t>Flow is across the upper South Island and the western portion of the North Island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200" dirty="0" smtClean="0">
                <a:latin typeface="+mj-lt"/>
              </a:rPr>
              <a:t>Capture two areas not well observed in current network.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9866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57650" y="0"/>
            <a:ext cx="4448176" cy="2638425"/>
          </a:xfrm>
        </p:spPr>
        <p:txBody>
          <a:bodyPr/>
          <a:lstStyle/>
          <a:p>
            <a:pPr algn="ctr"/>
            <a:r>
              <a:rPr lang="en-NZ" dirty="0" smtClean="0"/>
              <a:t>Auckland Area Inverse models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638" y="0"/>
            <a:ext cx="4041438" cy="36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562" y="-103894"/>
            <a:ext cx="4041438" cy="36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562" y="3280400"/>
            <a:ext cx="4041438" cy="360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638" y="3280400"/>
            <a:ext cx="4041438" cy="3600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114801" y="2314877"/>
            <a:ext cx="4391025" cy="300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87" lvl="0" indent="-342887" defTabSz="914364">
              <a:spcBef>
                <a:spcPct val="20000"/>
              </a:spcBef>
              <a:buFont typeface="Arial" pitchFamily="34" charset="0"/>
              <a:buChar char="•"/>
            </a:pPr>
            <a:r>
              <a:rPr lang="en-NZ" sz="2200" dirty="0" smtClean="0">
                <a:solidFill>
                  <a:srgbClr val="1F497D">
                    <a:lumMod val="50000"/>
                  </a:srgbClr>
                </a:solidFill>
                <a:latin typeface="Calibri Light" panose="020F0302020204030204" pitchFamily="34" charset="0"/>
              </a:rPr>
              <a:t>Daily simulations for a 1 year period</a:t>
            </a:r>
          </a:p>
          <a:p>
            <a:pPr marL="342887" lvl="0" indent="-342887" defTabSz="914364">
              <a:spcBef>
                <a:spcPct val="20000"/>
              </a:spcBef>
              <a:buFont typeface="Arial" pitchFamily="34" charset="0"/>
              <a:buChar char="•"/>
            </a:pPr>
            <a:r>
              <a:rPr lang="en-NZ" sz="2200" dirty="0" smtClean="0">
                <a:solidFill>
                  <a:srgbClr val="1F497D">
                    <a:lumMod val="50000"/>
                  </a:srgbClr>
                </a:solidFill>
                <a:latin typeface="Calibri Light" panose="020F0302020204030204" pitchFamily="34" charset="0"/>
              </a:rPr>
              <a:t>Each potential site has a south west component due to the prevailing winds</a:t>
            </a:r>
          </a:p>
          <a:p>
            <a:pPr marL="342887" lvl="0" indent="-342887" defTabSz="914364">
              <a:spcBef>
                <a:spcPct val="20000"/>
              </a:spcBef>
              <a:buFont typeface="Arial" pitchFamily="34" charset="0"/>
              <a:buChar char="•"/>
            </a:pPr>
            <a:r>
              <a:rPr lang="en-NZ" sz="2200" dirty="0" smtClean="0">
                <a:solidFill>
                  <a:srgbClr val="1F497D">
                    <a:lumMod val="50000"/>
                  </a:srgbClr>
                </a:solidFill>
                <a:latin typeface="Calibri Light" panose="020F0302020204030204" pitchFamily="34" charset="0"/>
              </a:rPr>
              <a:t>Local topography shadows some sites</a:t>
            </a:r>
          </a:p>
          <a:p>
            <a:pPr marL="342887" lvl="0" indent="-342887" defTabSz="914364">
              <a:spcBef>
                <a:spcPct val="20000"/>
              </a:spcBef>
              <a:buFont typeface="Arial" pitchFamily="34" charset="0"/>
              <a:buChar char="•"/>
            </a:pPr>
            <a:endParaRPr lang="en-NZ" sz="2200" dirty="0">
              <a:solidFill>
                <a:srgbClr val="1F497D">
                  <a:lumMod val="50000"/>
                </a:srgb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94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Auckland Area Inverse models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226098" y="2008653"/>
            <a:ext cx="5965902" cy="4351338"/>
          </a:xfrm>
        </p:spPr>
        <p:txBody>
          <a:bodyPr/>
          <a:lstStyle/>
          <a:p>
            <a:r>
              <a:rPr lang="en-NZ" sz="2200" dirty="0" smtClean="0">
                <a:latin typeface="Calibri Light" panose="020F0302020204030204" pitchFamily="34" charset="0"/>
              </a:rPr>
              <a:t>Indications are that of the potential sites the </a:t>
            </a:r>
            <a:r>
              <a:rPr lang="en-NZ" sz="2200" dirty="0" err="1" smtClean="0">
                <a:latin typeface="Calibri Light" panose="020F0302020204030204" pitchFamily="34" charset="0"/>
              </a:rPr>
              <a:t>Manukau</a:t>
            </a:r>
            <a:r>
              <a:rPr lang="en-NZ" sz="2200" dirty="0" smtClean="0">
                <a:latin typeface="Calibri Light" panose="020F0302020204030204" pitchFamily="34" charset="0"/>
              </a:rPr>
              <a:t> Heads site on the west coast and to the west of Auckland city will be most ideal. It would observe </a:t>
            </a:r>
          </a:p>
          <a:p>
            <a:pPr lvl="1"/>
            <a:r>
              <a:rPr lang="en-NZ" sz="2200" dirty="0" smtClean="0">
                <a:latin typeface="Calibri Light" panose="020F0302020204030204" pitchFamily="34" charset="0"/>
              </a:rPr>
              <a:t>Background air off the Tasman sea</a:t>
            </a:r>
          </a:p>
          <a:p>
            <a:pPr lvl="1"/>
            <a:r>
              <a:rPr lang="en-NZ" sz="2200" dirty="0" smtClean="0">
                <a:latin typeface="Calibri Light" panose="020F0302020204030204" pitchFamily="34" charset="0"/>
              </a:rPr>
              <a:t>Some Auckland outflow </a:t>
            </a:r>
          </a:p>
          <a:p>
            <a:pPr lvl="1"/>
            <a:r>
              <a:rPr lang="en-NZ" sz="2200" dirty="0" smtClean="0">
                <a:latin typeface="Calibri Light" panose="020F0302020204030204" pitchFamily="34" charset="0"/>
              </a:rPr>
              <a:t>Some greater regional footprints</a:t>
            </a:r>
          </a:p>
          <a:p>
            <a:pPr lvl="1"/>
            <a:r>
              <a:rPr lang="en-NZ" sz="2200" dirty="0" smtClean="0">
                <a:latin typeface="Calibri Light" panose="020F0302020204030204" pitchFamily="34" charset="0"/>
              </a:rPr>
              <a:t>Is remote direct local effects</a:t>
            </a:r>
          </a:p>
          <a:p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78" y="1517999"/>
            <a:ext cx="5352585" cy="40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8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14475" y="365125"/>
            <a:ext cx="903922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NZ" dirty="0" smtClean="0"/>
              <a:t>Regional goals for the New Zealand GHG network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714499" y="1880491"/>
            <a:ext cx="8639175" cy="4351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 smtClean="0">
                <a:latin typeface="Calibri Light" panose="020F0302020204030204" pitchFamily="34" charset="0"/>
              </a:rPr>
              <a:t>Establish </a:t>
            </a:r>
            <a:r>
              <a:rPr lang="en-GB" sz="2200" b="1" dirty="0">
                <a:latin typeface="Calibri Light" panose="020F0302020204030204" pitchFamily="34" charset="0"/>
              </a:rPr>
              <a:t>a </a:t>
            </a:r>
            <a:r>
              <a:rPr lang="en-GB" sz="2200" b="1" dirty="0" smtClean="0">
                <a:latin typeface="Calibri Light" panose="020F0302020204030204" pitchFamily="34" charset="0"/>
              </a:rPr>
              <a:t>CO</a:t>
            </a:r>
            <a:r>
              <a:rPr lang="en-GB" sz="2200" b="1" baseline="-25000" dirty="0" smtClean="0">
                <a:latin typeface="Calibri Light" panose="020F0302020204030204" pitchFamily="34" charset="0"/>
              </a:rPr>
              <a:t>2</a:t>
            </a:r>
            <a:r>
              <a:rPr lang="en-GB" sz="2200" b="1" dirty="0" smtClean="0">
                <a:latin typeface="Calibri Light" panose="020F0302020204030204" pitchFamily="34" charset="0"/>
              </a:rPr>
              <a:t> </a:t>
            </a:r>
            <a:r>
              <a:rPr lang="en-GB" sz="2200" b="1" dirty="0">
                <a:latin typeface="Calibri Light" panose="020F0302020204030204" pitchFamily="34" charset="0"/>
              </a:rPr>
              <a:t>and CH</a:t>
            </a:r>
            <a:r>
              <a:rPr lang="en-GB" sz="2200" b="1" baseline="-25000" dirty="0">
                <a:latin typeface="Calibri Light" panose="020F0302020204030204" pitchFamily="34" charset="0"/>
              </a:rPr>
              <a:t>4</a:t>
            </a:r>
            <a:r>
              <a:rPr lang="en-GB" sz="2200" b="1" dirty="0">
                <a:latin typeface="Calibri Light" panose="020F0302020204030204" pitchFamily="34" charset="0"/>
              </a:rPr>
              <a:t> emissions and uptake verification system, underpinned by high precision GHG data from a network of atmospheric observing stations and </a:t>
            </a:r>
            <a:r>
              <a:rPr lang="en-GB" sz="2200" b="1" dirty="0" smtClean="0">
                <a:latin typeface="Calibri Light" panose="020F0302020204030204" pitchFamily="34" charset="0"/>
              </a:rPr>
              <a:t>an atmospheric </a:t>
            </a:r>
            <a:r>
              <a:rPr lang="en-GB" sz="2200" b="1" dirty="0">
                <a:latin typeface="Calibri Light" panose="020F0302020204030204" pitchFamily="34" charset="0"/>
              </a:rPr>
              <a:t>transport model</a:t>
            </a:r>
            <a:endParaRPr lang="en-NZ" sz="2200" b="1" dirty="0">
              <a:latin typeface="Calibri Light" panose="020F0302020204030204" pitchFamily="34" charset="0"/>
            </a:endParaRPr>
          </a:p>
          <a:p>
            <a:pPr lvl="1"/>
            <a:r>
              <a:rPr lang="en-US" sz="2200" dirty="0" smtClean="0">
                <a:latin typeface="Calibri Light" panose="020F0302020204030204" pitchFamily="34" charset="0"/>
              </a:rPr>
              <a:t>National </a:t>
            </a:r>
            <a:r>
              <a:rPr lang="en-US" sz="2200" dirty="0">
                <a:latin typeface="Calibri Light" panose="020F0302020204030204" pitchFamily="34" charset="0"/>
              </a:rPr>
              <a:t>emissions inventory is currently calculated from national emission activity data and emissions factors.</a:t>
            </a:r>
            <a:endParaRPr lang="en-NZ" sz="2200" dirty="0">
              <a:latin typeface="Calibri Light" panose="020F0302020204030204" pitchFamily="34" charset="0"/>
            </a:endParaRPr>
          </a:p>
          <a:p>
            <a:pPr lvl="1"/>
            <a:r>
              <a:rPr lang="en-US" sz="2200" dirty="0" smtClean="0">
                <a:latin typeface="Calibri Light" panose="020F0302020204030204" pitchFamily="34" charset="0"/>
              </a:rPr>
              <a:t>These </a:t>
            </a:r>
            <a:r>
              <a:rPr lang="en-US" sz="2200" dirty="0">
                <a:latin typeface="Calibri Light" panose="020F0302020204030204" pitchFamily="34" charset="0"/>
              </a:rPr>
              <a:t>provide little capability to </a:t>
            </a:r>
            <a:r>
              <a:rPr lang="en-US" sz="2200" dirty="0" smtClean="0">
                <a:latin typeface="Calibri Light" panose="020F0302020204030204" pitchFamily="34" charset="0"/>
              </a:rPr>
              <a:t>assess </a:t>
            </a:r>
            <a:r>
              <a:rPr lang="en-US" sz="2200" dirty="0">
                <a:latin typeface="Calibri Light" panose="020F0302020204030204" pitchFamily="34" charset="0"/>
              </a:rPr>
              <a:t>the impact of GHG emission reduction </a:t>
            </a:r>
            <a:r>
              <a:rPr lang="en-US" sz="2200" dirty="0" err="1">
                <a:latin typeface="Calibri Light" panose="020F0302020204030204" pitchFamily="34" charset="0"/>
              </a:rPr>
              <a:t>programmes</a:t>
            </a:r>
            <a:r>
              <a:rPr lang="en-US" sz="2200" dirty="0">
                <a:latin typeface="Calibri Light" panose="020F0302020204030204" pitchFamily="34" charset="0"/>
              </a:rPr>
              <a:t> on city-wide to regional scales</a:t>
            </a:r>
            <a:endParaRPr lang="en-NZ" sz="2200" dirty="0">
              <a:latin typeface="Calibri Light" panose="020F0302020204030204" pitchFamily="34" charset="0"/>
            </a:endParaRPr>
          </a:p>
          <a:p>
            <a:pPr lvl="1"/>
            <a:r>
              <a:rPr lang="en-US" sz="2200" dirty="0">
                <a:latin typeface="Calibri Light" panose="020F0302020204030204" pitchFamily="34" charset="0"/>
              </a:rPr>
              <a:t>A prototype study, based on CO</a:t>
            </a:r>
            <a:r>
              <a:rPr lang="en-US" sz="2200" baseline="-25000" dirty="0">
                <a:latin typeface="Calibri Light" panose="020F0302020204030204" pitchFamily="34" charset="0"/>
              </a:rPr>
              <a:t>2</a:t>
            </a:r>
            <a:r>
              <a:rPr lang="en-US" sz="2200" dirty="0">
                <a:latin typeface="Calibri Light" panose="020F0302020204030204" pitchFamily="34" charset="0"/>
              </a:rPr>
              <a:t> measurements in the atmosphere, suggests that NZ’s land biosphere absorbs much more carbon than predicted from current approaches, especially forested lands.</a:t>
            </a:r>
            <a:endParaRPr lang="en-NZ" sz="2200" dirty="0">
              <a:latin typeface="Calibri Light" panose="020F0302020204030204" pitchFamily="34" charset="0"/>
            </a:endParaRP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8063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CO2 – source/sink modelled daily for BHD and LAU</a:t>
            </a:r>
            <a:endParaRPr lang="en-NZ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71" y="1690688"/>
            <a:ext cx="12078679" cy="479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6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Summary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sz="2400" dirty="0" smtClean="0">
                <a:latin typeface="Calibri Light" panose="020F0302020204030204" pitchFamily="34" charset="0"/>
              </a:rPr>
              <a:t>Observation station additions have been assessed to enhance the New Zealand GHG network.</a:t>
            </a:r>
          </a:p>
          <a:p>
            <a:r>
              <a:rPr lang="en-NZ" sz="2400" dirty="0" smtClean="0">
                <a:latin typeface="Calibri Light" panose="020F0302020204030204" pitchFamily="34" charset="0"/>
              </a:rPr>
              <a:t>The inclusion of inverse modelling improves the selection process by indicating areas not yet observed, (and simulating what would be observed)</a:t>
            </a:r>
          </a:p>
          <a:p>
            <a:r>
              <a:rPr lang="en-NZ" sz="2400" dirty="0" smtClean="0">
                <a:latin typeface="Calibri Light" panose="020F0302020204030204" pitchFamily="34" charset="0"/>
              </a:rPr>
              <a:t>The potential of an enhanced network to verify inventories from the top-down will provide active feedback on reductions and compliment bottom-up methods</a:t>
            </a:r>
            <a:endParaRPr lang="en-NZ" dirty="0" smtClean="0"/>
          </a:p>
          <a:p>
            <a:r>
              <a:rPr lang="en-NZ" sz="2400" dirty="0" smtClean="0">
                <a:latin typeface="Calibri Light" panose="020F0302020204030204" pitchFamily="34" charset="0"/>
              </a:rPr>
              <a:t>Methane is a significant GHG for New Zealand, by adding CH</a:t>
            </a:r>
            <a:r>
              <a:rPr lang="en-NZ" sz="2400" baseline="-25000" dirty="0" smtClean="0">
                <a:latin typeface="Calibri Light" panose="020F0302020204030204" pitchFamily="34" charset="0"/>
              </a:rPr>
              <a:t>4</a:t>
            </a:r>
            <a:r>
              <a:rPr lang="en-NZ" sz="2400" dirty="0" smtClean="0">
                <a:latin typeface="Calibri Light" panose="020F0302020204030204" pitchFamily="34" charset="0"/>
              </a:rPr>
              <a:t> to these verification methods will speed up mitigation processes.</a:t>
            </a:r>
          </a:p>
        </p:txBody>
      </p:sp>
    </p:spTree>
    <p:extLst>
      <p:ext uri="{BB962C8B-B14F-4D97-AF65-F5344CB8AC3E}">
        <p14:creationId xmlns:p14="http://schemas.microsoft.com/office/powerpoint/2010/main" val="63258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0401" y="232767"/>
            <a:ext cx="9539689" cy="63578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7441" y="1690688"/>
            <a:ext cx="3128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400" dirty="0" smtClean="0"/>
              <a:t>Thankyou</a:t>
            </a:r>
            <a:endParaRPr lang="en-NZ" sz="4400" dirty="0"/>
          </a:p>
        </p:txBody>
      </p:sp>
    </p:spTree>
    <p:extLst>
      <p:ext uri="{BB962C8B-B14F-4D97-AF65-F5344CB8AC3E}">
        <p14:creationId xmlns:p14="http://schemas.microsoft.com/office/powerpoint/2010/main" val="84926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240" y="212170"/>
            <a:ext cx="9875520" cy="11430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Calibri Light" panose="020F0302020204030204" pitchFamily="34" charset="0"/>
              </a:rPr>
              <a:t>An Independent Approach to Estimate CO</a:t>
            </a:r>
            <a:r>
              <a:rPr lang="en-US" sz="3600" baseline="-25000" dirty="0">
                <a:latin typeface="Calibri Light" panose="020F0302020204030204" pitchFamily="34" charset="0"/>
              </a:rPr>
              <a:t>2</a:t>
            </a:r>
            <a:r>
              <a:rPr lang="en-US" sz="3600" dirty="0">
                <a:latin typeface="Calibri Light" panose="020F0302020204030204" pitchFamily="34" charset="0"/>
              </a:rPr>
              <a:t> Uptake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646142" y="1614398"/>
            <a:ext cx="5461615" cy="3974842"/>
          </a:xfrm>
          <a:prstGeom prst="rect">
            <a:avLst/>
          </a:prstGeom>
        </p:spPr>
        <p:txBody>
          <a:bodyPr vert="horz" lIns="109728" tIns="54864" rIns="109728" bIns="54864" rtlCol="0" anchor="t">
            <a:noAutofit/>
          </a:bodyPr>
          <a:lstStyle>
            <a:lvl1pPr algn="ctr" defTabSz="761970" rtl="0" eaLnBrk="1" latinLnBrk="0" hangingPunct="1">
              <a:spcBef>
                <a:spcPct val="0"/>
              </a:spcBef>
              <a:buNone/>
              <a:defRPr sz="3667" kern="120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2200" b="1" dirty="0">
                <a:solidFill>
                  <a:srgbClr val="1F497D">
                    <a:lumMod val="50000"/>
                  </a:srgbClr>
                </a:solidFill>
                <a:latin typeface="Calibri Light" panose="020F0302020204030204" pitchFamily="34" charset="0"/>
              </a:rPr>
              <a:t>Bottom-up: </a:t>
            </a:r>
            <a:r>
              <a:rPr lang="en-NZ" sz="2200" dirty="0">
                <a:solidFill>
                  <a:srgbClr val="1F497D">
                    <a:lumMod val="50000"/>
                  </a:srgbClr>
                </a:solidFill>
                <a:latin typeface="Calibri Light" panose="020F0302020204030204" pitchFamily="34" charset="0"/>
              </a:rPr>
              <a:t>involves determining carbon uptake at a network of land study sites, which are then upscaled to larger areas.</a:t>
            </a:r>
            <a:br>
              <a:rPr lang="en-NZ" sz="2200" dirty="0">
                <a:solidFill>
                  <a:srgbClr val="1F497D">
                    <a:lumMod val="50000"/>
                  </a:srgbClr>
                </a:solidFill>
                <a:latin typeface="Calibri Light" panose="020F0302020204030204" pitchFamily="34" charset="0"/>
              </a:rPr>
            </a:br>
            <a:r>
              <a:rPr lang="en-NZ" sz="2200" dirty="0">
                <a:solidFill>
                  <a:srgbClr val="1F497D">
                    <a:lumMod val="50000"/>
                  </a:srgbClr>
                </a:solidFill>
                <a:latin typeface="Calibri Light" panose="020F0302020204030204" pitchFamily="34" charset="0"/>
              </a:rPr>
              <a:t/>
            </a:r>
            <a:br>
              <a:rPr lang="en-NZ" sz="2200" dirty="0">
                <a:solidFill>
                  <a:srgbClr val="1F497D">
                    <a:lumMod val="50000"/>
                  </a:srgbClr>
                </a:solidFill>
                <a:latin typeface="Calibri Light" panose="020F0302020204030204" pitchFamily="34" charset="0"/>
              </a:rPr>
            </a:br>
            <a:r>
              <a:rPr lang="en-NZ" sz="2200" b="1" dirty="0">
                <a:solidFill>
                  <a:srgbClr val="1F497D">
                    <a:lumMod val="50000"/>
                  </a:srgbClr>
                </a:solidFill>
                <a:latin typeface="Calibri Light" panose="020F0302020204030204" pitchFamily="34" charset="0"/>
              </a:rPr>
              <a:t>Top-down: </a:t>
            </a:r>
            <a:r>
              <a:rPr lang="en-NZ" sz="2200" dirty="0">
                <a:solidFill>
                  <a:srgbClr val="1F497D">
                    <a:lumMod val="50000"/>
                  </a:srgbClr>
                </a:solidFill>
                <a:latin typeface="Calibri Light" panose="020F0302020204030204" pitchFamily="34" charset="0"/>
              </a:rPr>
              <a:t>involves measuring CO</a:t>
            </a:r>
            <a:r>
              <a:rPr lang="en-NZ" sz="2200" baseline="-25000" dirty="0">
                <a:solidFill>
                  <a:srgbClr val="1F497D">
                    <a:lumMod val="50000"/>
                  </a:srgbClr>
                </a:solidFill>
                <a:latin typeface="Calibri Light" panose="020F0302020204030204" pitchFamily="34" charset="0"/>
              </a:rPr>
              <a:t>2</a:t>
            </a:r>
            <a:r>
              <a:rPr lang="en-NZ" sz="2200" dirty="0">
                <a:solidFill>
                  <a:srgbClr val="1F497D">
                    <a:lumMod val="50000"/>
                  </a:srgbClr>
                </a:solidFill>
                <a:latin typeface="Calibri Light" panose="020F0302020204030204" pitchFamily="34" charset="0"/>
              </a:rPr>
              <a:t> concentrations at surface stations and linking changes in CO</a:t>
            </a:r>
            <a:r>
              <a:rPr lang="en-NZ" sz="2200" baseline="-25000" dirty="0">
                <a:solidFill>
                  <a:srgbClr val="1F497D">
                    <a:lumMod val="50000"/>
                  </a:srgbClr>
                </a:solidFill>
                <a:latin typeface="Calibri Light" panose="020F0302020204030204" pitchFamily="34" charset="0"/>
              </a:rPr>
              <a:t>2</a:t>
            </a:r>
            <a:r>
              <a:rPr lang="en-NZ" sz="2200" dirty="0">
                <a:solidFill>
                  <a:srgbClr val="1F497D">
                    <a:lumMod val="50000"/>
                  </a:srgbClr>
                </a:solidFill>
                <a:latin typeface="Calibri Light" panose="020F0302020204030204" pitchFamily="34" charset="0"/>
              </a:rPr>
              <a:t> to sources and sinks. </a:t>
            </a:r>
            <a:br>
              <a:rPr lang="en-NZ" sz="2200" dirty="0">
                <a:solidFill>
                  <a:srgbClr val="1F497D">
                    <a:lumMod val="50000"/>
                  </a:srgbClr>
                </a:solidFill>
                <a:latin typeface="Calibri Light" panose="020F0302020204030204" pitchFamily="34" charset="0"/>
              </a:rPr>
            </a:br>
            <a:r>
              <a:rPr lang="en-NZ" sz="2200" dirty="0">
                <a:solidFill>
                  <a:srgbClr val="1F497D">
                    <a:lumMod val="50000"/>
                  </a:srgbClr>
                </a:solidFill>
                <a:latin typeface="Calibri Light" panose="020F0302020204030204" pitchFamily="34" charset="0"/>
              </a:rPr>
              <a:t/>
            </a:r>
            <a:br>
              <a:rPr lang="en-NZ" sz="2200" dirty="0">
                <a:solidFill>
                  <a:srgbClr val="1F497D">
                    <a:lumMod val="50000"/>
                  </a:srgbClr>
                </a:solidFill>
                <a:latin typeface="Calibri Light" panose="020F0302020204030204" pitchFamily="34" charset="0"/>
              </a:rPr>
            </a:br>
            <a:r>
              <a:rPr lang="en-NZ" sz="2200" dirty="0" smtClean="0">
                <a:solidFill>
                  <a:srgbClr val="1F497D">
                    <a:lumMod val="50000"/>
                  </a:srgb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For Top-down we n</a:t>
            </a:r>
            <a:r>
              <a:rPr lang="en-NZ" sz="2200" dirty="0" smtClean="0">
                <a:solidFill>
                  <a:srgbClr val="1F497D">
                    <a:lumMod val="50000"/>
                  </a:srgbClr>
                </a:solidFill>
                <a:latin typeface="Calibri Light" panose="020F0302020204030204" pitchFamily="34" charset="0"/>
              </a:rPr>
              <a:t>eed </a:t>
            </a:r>
            <a:r>
              <a:rPr lang="en-NZ" sz="2200" dirty="0">
                <a:solidFill>
                  <a:srgbClr val="1F497D">
                    <a:lumMod val="50000"/>
                  </a:srgbClr>
                </a:solidFill>
                <a:latin typeface="Calibri Light" panose="020F0302020204030204" pitchFamily="34" charset="0"/>
              </a:rPr>
              <a:t>knowledge about transport/dispersion history of CO</a:t>
            </a:r>
            <a:r>
              <a:rPr lang="en-NZ" sz="2200" baseline="-25000" dirty="0">
                <a:solidFill>
                  <a:srgbClr val="1F497D">
                    <a:lumMod val="50000"/>
                  </a:srgbClr>
                </a:solidFill>
                <a:latin typeface="Calibri Light" panose="020F0302020204030204" pitchFamily="34" charset="0"/>
              </a:rPr>
              <a:t>2</a:t>
            </a:r>
            <a:r>
              <a:rPr lang="en-NZ" sz="2200" dirty="0">
                <a:solidFill>
                  <a:srgbClr val="1F497D">
                    <a:lumMod val="50000"/>
                  </a:srgbClr>
                </a:solidFill>
                <a:latin typeface="Calibri Light" panose="020F0302020204030204" pitchFamily="34" charset="0"/>
              </a:rPr>
              <a:t> in the  atmosphere to establish that link </a:t>
            </a:r>
            <a:br>
              <a:rPr lang="en-NZ" sz="2200" dirty="0">
                <a:solidFill>
                  <a:srgbClr val="1F497D">
                    <a:lumMod val="50000"/>
                  </a:srgbClr>
                </a:solidFill>
                <a:latin typeface="Calibri Light" panose="020F0302020204030204" pitchFamily="34" charset="0"/>
              </a:rPr>
            </a:br>
            <a:endParaRPr lang="en-NZ" sz="2200" dirty="0">
              <a:solidFill>
                <a:srgbClr val="1F497D">
                  <a:lumMod val="50000"/>
                </a:srgbClr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70654" y="1102555"/>
            <a:ext cx="4526644" cy="4745914"/>
            <a:chOff x="-279699" y="310181"/>
            <a:chExt cx="4330315" cy="420066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54" t="27035" r="9554" b="18493"/>
            <a:stretch/>
          </p:blipFill>
          <p:spPr>
            <a:xfrm>
              <a:off x="-279699" y="310181"/>
              <a:ext cx="3794146" cy="420066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473798" y="2850776"/>
              <a:ext cx="143576" cy="1508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2160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560320" y="1807284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2160">
                <a:solidFill>
                  <a:prstClr val="white"/>
                </a:solidFill>
              </a:endParaRPr>
            </a:p>
          </p:txBody>
        </p:sp>
        <p:cxnSp>
          <p:nvCxnSpPr>
            <p:cNvPr id="13" name="Straight Arrow Connector 12"/>
            <p:cNvCxnSpPr>
              <a:stCxn id="11" idx="3"/>
              <a:endCxn id="12" idx="3"/>
            </p:cNvCxnSpPr>
            <p:nvPr/>
          </p:nvCxnSpPr>
          <p:spPr>
            <a:xfrm flipV="1">
              <a:off x="1617374" y="1846308"/>
              <a:ext cx="949641" cy="107988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1749168" y="2850776"/>
              <a:ext cx="1653702" cy="3759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NZ" sz="2160" dirty="0">
                  <a:solidFill>
                    <a:srgbClr val="0070C0"/>
                  </a:solidFill>
                </a:rPr>
                <a:t>Source region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560321" y="1329813"/>
              <a:ext cx="1490295" cy="3759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NZ" sz="2160" dirty="0">
                  <a:solidFill>
                    <a:srgbClr val="0070C0"/>
                  </a:solidFill>
                </a:rPr>
                <a:t>Observation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669873" y="1613934"/>
              <a:ext cx="756077" cy="6454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822273" y="1766334"/>
              <a:ext cx="756077" cy="6454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974673" y="1918734"/>
              <a:ext cx="756077" cy="6454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344758" y="1657868"/>
              <a:ext cx="753244" cy="3759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NZ" sz="2160" dirty="0">
                  <a:solidFill>
                    <a:prstClr val="black"/>
                  </a:solidFill>
                </a:rPr>
                <a:t>Wind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849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02" y="441395"/>
            <a:ext cx="10208746" cy="11430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New Zealand: A special case for atmospheric measurements and models to verify inventories 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8715" y="2100858"/>
            <a:ext cx="8995410" cy="3376017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Calibri Light" panose="020F0302020204030204" pitchFamily="34" charset="0"/>
              </a:rPr>
              <a:t>The stakes are high.  During the Kyoto period, forestry offset 20% of </a:t>
            </a:r>
            <a:r>
              <a:rPr lang="en-US" sz="2200" dirty="0" smtClean="0">
                <a:latin typeface="Calibri Light" panose="020F0302020204030204" pitchFamily="34" charset="0"/>
              </a:rPr>
              <a:t>NZ </a:t>
            </a:r>
            <a:r>
              <a:rPr lang="en-US" sz="2200" dirty="0">
                <a:latin typeface="Calibri Light" panose="020F0302020204030204" pitchFamily="34" charset="0"/>
              </a:rPr>
              <a:t>total emissions. </a:t>
            </a:r>
            <a:endParaRPr lang="en-US" sz="2200" dirty="0" smtClean="0">
              <a:latin typeface="Calibri Light" panose="020F0302020204030204" pitchFamily="34" charset="0"/>
            </a:endParaRPr>
          </a:p>
          <a:p>
            <a:r>
              <a:rPr lang="en-US" sz="2200" dirty="0">
                <a:latin typeface="Calibri Light" panose="020F0302020204030204" pitchFamily="34" charset="0"/>
              </a:rPr>
              <a:t>COP21: Land carbon uptake included, but specific accounting and transparency rules to be negotiated </a:t>
            </a:r>
          </a:p>
          <a:p>
            <a:r>
              <a:rPr lang="en-US" sz="2200" dirty="0">
                <a:latin typeface="Calibri Light" panose="020F0302020204030204" pitchFamily="34" charset="0"/>
              </a:rPr>
              <a:t>“All land use” accounting system allows direct comparisons</a:t>
            </a:r>
          </a:p>
          <a:p>
            <a:r>
              <a:rPr lang="en-US" sz="2200" dirty="0">
                <a:latin typeface="Calibri Light" panose="020F0302020204030204" pitchFamily="34" charset="0"/>
              </a:rPr>
              <a:t>Island far from other terrestrial sources</a:t>
            </a:r>
          </a:p>
          <a:p>
            <a:r>
              <a:rPr lang="en-US" sz="2200" dirty="0">
                <a:latin typeface="Calibri Light" panose="020F0302020204030204" pitchFamily="34" charset="0"/>
              </a:rPr>
              <a:t>The carbon community is small and keen to work closely to improve both methods </a:t>
            </a:r>
          </a:p>
          <a:p>
            <a:endParaRPr lang="en-US" sz="2200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5651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240" y="-47059"/>
            <a:ext cx="9875520" cy="1143000"/>
          </a:xfrm>
        </p:spPr>
        <p:txBody>
          <a:bodyPr/>
          <a:lstStyle/>
          <a:p>
            <a:r>
              <a:rPr lang="en-US" dirty="0" smtClean="0"/>
              <a:t>The Model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9590" y="1268760"/>
            <a:ext cx="5184576" cy="4752528"/>
          </a:xfrm>
        </p:spPr>
        <p:txBody>
          <a:bodyPr>
            <a:normAutofit/>
          </a:bodyPr>
          <a:lstStyle/>
          <a:p>
            <a:r>
              <a:rPr lang="en-US" sz="2200" dirty="0" smtClean="0">
                <a:latin typeface="Calibri Light" panose="020F0302020204030204" pitchFamily="34" charset="0"/>
              </a:rPr>
              <a:t>NAME </a:t>
            </a:r>
            <a:r>
              <a:rPr lang="en-US" sz="2200" dirty="0" err="1" smtClean="0">
                <a:latin typeface="Calibri Light" panose="020F0302020204030204" pitchFamily="34" charset="0"/>
              </a:rPr>
              <a:t>Lagrangian</a:t>
            </a:r>
            <a:r>
              <a:rPr lang="en-US" sz="2200" dirty="0" smtClean="0">
                <a:latin typeface="Calibri Light" panose="020F0302020204030204" pitchFamily="34" charset="0"/>
              </a:rPr>
              <a:t> model (UK Met Office) </a:t>
            </a:r>
          </a:p>
          <a:p>
            <a:r>
              <a:rPr lang="en-US" sz="2200" dirty="0" smtClean="0">
                <a:latin typeface="Calibri Light" panose="020F0302020204030204" pitchFamily="34" charset="0"/>
              </a:rPr>
              <a:t>Winds from NZLAM (12 km resolution, 70 vertical levels) </a:t>
            </a:r>
          </a:p>
          <a:p>
            <a:r>
              <a:rPr lang="en-US" sz="2200" dirty="0" smtClean="0">
                <a:latin typeface="Calibri Light" panose="020F0302020204030204" pitchFamily="34" charset="0"/>
              </a:rPr>
              <a:t>10,000 particles released from the station over the course of an hour, and allowed to run backwards in time for four days </a:t>
            </a:r>
            <a:endParaRPr lang="en-US" sz="2200" dirty="0">
              <a:latin typeface="Calibri Light" panose="020F0302020204030204" pitchFamily="34" charset="0"/>
            </a:endParaRPr>
          </a:p>
        </p:txBody>
      </p:sp>
      <p:pic>
        <p:nvPicPr>
          <p:cNvPr id="4" name="Picture 3" descr="C:\Users\steinkampk\Documents\NZinvPaper\figures\Plot_meanFootprint_BHD_1days_BL_13mar12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t="17999" r="6883" b="33361"/>
          <a:stretch/>
        </p:blipFill>
        <p:spPr bwMode="auto">
          <a:xfrm>
            <a:off x="825015" y="1355170"/>
            <a:ext cx="4925347" cy="41476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2334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062" y="-219878"/>
            <a:ext cx="9875520" cy="1488638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Two Years of </a:t>
            </a:r>
            <a:r>
              <a:rPr lang="en-US" dirty="0" err="1" smtClean="0">
                <a:latin typeface="Calibri Light" panose="020F0302020204030204" pitchFamily="34" charset="0"/>
              </a:rPr>
              <a:t>Lagrangian</a:t>
            </a:r>
            <a:r>
              <a:rPr lang="en-US" dirty="0" smtClean="0">
                <a:latin typeface="Calibri Light" panose="020F0302020204030204" pitchFamily="34" charset="0"/>
              </a:rPr>
              <a:t> Simulations </a:t>
            </a: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34" name="Picture 33" descr="C:\Users\steinkampk\Documents\NZinvPaper\figures\Plot_BHD_731dayFootprint_cluster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"/>
          <a:stretch>
            <a:fillRect/>
          </a:stretch>
        </p:blipFill>
        <p:spPr bwMode="auto">
          <a:xfrm>
            <a:off x="1170653" y="1527989"/>
            <a:ext cx="4995336" cy="412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6651177" y="15239677"/>
            <a:ext cx="3880544" cy="3193486"/>
            <a:chOff x="1239033" y="27205583"/>
            <a:chExt cx="3578140" cy="294462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6800" y="27205583"/>
              <a:ext cx="3560373" cy="2944623"/>
            </a:xfrm>
            <a:prstGeom prst="rect">
              <a:avLst/>
            </a:prstGeom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1239033" y="29442965"/>
              <a:ext cx="3578139" cy="513239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8000" tIns="56160" rIns="108000" bIns="5616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2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2100"/>
                </a:spcBef>
              </a:pPr>
              <a:r>
                <a:rPr lang="en-NZ" sz="2880" b="1" dirty="0">
                  <a:solidFill>
                    <a:schemeClr val="tx1"/>
                  </a:solidFill>
                </a:rPr>
                <a:t>Lauder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6834057" y="15422557"/>
            <a:ext cx="3880544" cy="3193486"/>
            <a:chOff x="1239033" y="27205583"/>
            <a:chExt cx="3578140" cy="294462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6800" y="27205583"/>
              <a:ext cx="3560373" cy="2944623"/>
            </a:xfrm>
            <a:prstGeom prst="rect">
              <a:avLst/>
            </a:prstGeom>
          </p:spPr>
        </p:pic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1239033" y="29442965"/>
              <a:ext cx="3578139" cy="513239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8000" tIns="56160" rIns="108000" bIns="5616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2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2100"/>
                </a:spcBef>
              </a:pPr>
              <a:r>
                <a:rPr lang="en-NZ" sz="2880" b="1" dirty="0">
                  <a:solidFill>
                    <a:schemeClr val="tx1"/>
                  </a:solidFill>
                </a:rPr>
                <a:t>Lauder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6206" y="15605437"/>
            <a:ext cx="3861276" cy="31934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9086" y="15788317"/>
            <a:ext cx="3861276" cy="31934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5254" y="1009531"/>
            <a:ext cx="181460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dirty="0"/>
              <a:t>Baring Head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87277" y="1614398"/>
            <a:ext cx="4320480" cy="347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>
                <a:latin typeface="Calibri Light" panose="020F0302020204030204" pitchFamily="34" charset="0"/>
              </a:rPr>
              <a:t>Rapidly changing meteorology means a single site is able to receive information from a large cross section of New Zealand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latin typeface="Calibri Light" panose="020F0302020204030204" pitchFamily="34" charset="0"/>
              </a:rPr>
              <a:t>Overlapping footprints give greater confidence to our ability to separate regions.  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latin typeface="Calibri Light" panose="020F0302020204030204" pitchFamily="34" charset="0"/>
              </a:rPr>
              <a:t>Gaps remain in our observing network </a:t>
            </a:r>
          </a:p>
          <a:p>
            <a:endParaRPr lang="en-US" sz="2160" dirty="0"/>
          </a:p>
        </p:txBody>
      </p:sp>
    </p:spTree>
    <p:extLst>
      <p:ext uri="{BB962C8B-B14F-4D97-AF65-F5344CB8AC3E}">
        <p14:creationId xmlns:p14="http://schemas.microsoft.com/office/powerpoint/2010/main" val="360265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5531004" y="1516566"/>
            <a:ext cx="6415249" cy="5173593"/>
            <a:chOff x="5599547" y="1335145"/>
            <a:chExt cx="6383285" cy="470187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9547" y="1335145"/>
              <a:ext cx="6383285" cy="4701871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10916462" y="3817945"/>
              <a:ext cx="60571" cy="5978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32635" y="4689310"/>
              <a:ext cx="73158" cy="731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54767" y="3140173"/>
              <a:ext cx="73158" cy="7315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0157578" y="3724728"/>
              <a:ext cx="8194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000" dirty="0" smtClean="0">
                  <a:solidFill>
                    <a:srgbClr val="FFFF00"/>
                  </a:solidFill>
                </a:rPr>
                <a:t>Baring Head</a:t>
              </a:r>
              <a:endParaRPr lang="en-NZ" sz="1000" dirty="0">
                <a:solidFill>
                  <a:srgbClr val="FFFF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114421" y="3053641"/>
              <a:ext cx="117692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000" dirty="0" smtClean="0">
                  <a:solidFill>
                    <a:srgbClr val="FFFF00"/>
                  </a:solidFill>
                </a:rPr>
                <a:t>Rainbow Mountain</a:t>
              </a:r>
              <a:endParaRPr lang="en-NZ" sz="1000" dirty="0">
                <a:solidFill>
                  <a:srgbClr val="FFFF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325475" y="4602778"/>
              <a:ext cx="54373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000" dirty="0" smtClean="0">
                  <a:solidFill>
                    <a:srgbClr val="FFFF00"/>
                  </a:solidFill>
                </a:rPr>
                <a:t>Lauder</a:t>
              </a:r>
              <a:endParaRPr lang="en-NZ" sz="1000" dirty="0">
                <a:solidFill>
                  <a:srgbClr val="FFFF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03853" y="345233"/>
            <a:ext cx="107874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400" dirty="0">
                <a:latin typeface="+mj-lt"/>
              </a:rPr>
              <a:t>Currently the </a:t>
            </a:r>
            <a:r>
              <a:rPr lang="en-NZ" sz="4400" dirty="0" smtClean="0">
                <a:latin typeface="Calibri Light" panose="020F0302020204030204" pitchFamily="34" charset="0"/>
              </a:rPr>
              <a:t>GHG </a:t>
            </a:r>
            <a:r>
              <a:rPr lang="en-NZ" sz="4400" dirty="0">
                <a:latin typeface="Calibri Light" panose="020F0302020204030204" pitchFamily="34" charset="0"/>
              </a:rPr>
              <a:t>in situ </a:t>
            </a:r>
            <a:r>
              <a:rPr lang="en-NZ" sz="4400" dirty="0" smtClean="0">
                <a:latin typeface="+mj-lt"/>
              </a:rPr>
              <a:t>observation network consists </a:t>
            </a:r>
            <a:r>
              <a:rPr lang="en-NZ" sz="4400" dirty="0">
                <a:latin typeface="+mj-lt"/>
              </a:rPr>
              <a:t>of 3 </a:t>
            </a:r>
            <a:r>
              <a:rPr lang="en-NZ" sz="4400" dirty="0" smtClean="0">
                <a:latin typeface="+mj-lt"/>
              </a:rPr>
              <a:t>stations:</a:t>
            </a:r>
            <a:endParaRPr lang="en-NZ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539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3013" y="1427180"/>
            <a:ext cx="515995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NZ" sz="2400" dirty="0" smtClean="0">
              <a:latin typeface="+mj-lt"/>
            </a:endParaRPr>
          </a:p>
          <a:p>
            <a:r>
              <a:rPr lang="en-NZ" sz="2400" dirty="0" smtClean="0">
                <a:latin typeface="+mj-lt"/>
              </a:rPr>
              <a:t>Baring Head (BHD)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 dirty="0" smtClean="0">
                <a:latin typeface="+mj-lt"/>
              </a:rPr>
              <a:t>Lower North Island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 dirty="0" smtClean="0">
                <a:latin typeface="+mj-lt"/>
              </a:rPr>
              <a:t>Most observes oceanic signals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 dirty="0" smtClean="0">
                <a:latin typeface="+mj-lt"/>
              </a:rPr>
              <a:t>Baseline to the south</a:t>
            </a:r>
          </a:p>
          <a:p>
            <a:r>
              <a:rPr lang="en-NZ" sz="2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Lauder (LAU)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Lower South Island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Inland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Observes both lower South Island interior and clean oceanic</a:t>
            </a:r>
          </a:p>
          <a:p>
            <a:r>
              <a:rPr lang="en-NZ" sz="2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Rainbow Mountain (RBM)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Central North Island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Observes large forested and farmed regions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3853" y="345233"/>
            <a:ext cx="107874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400" dirty="0">
                <a:latin typeface="+mj-lt"/>
              </a:rPr>
              <a:t>Currently the </a:t>
            </a:r>
            <a:r>
              <a:rPr lang="en-NZ" sz="4400" dirty="0" smtClean="0">
                <a:latin typeface="+mj-lt"/>
              </a:rPr>
              <a:t>GHG observation network consists </a:t>
            </a:r>
            <a:r>
              <a:rPr lang="en-NZ" sz="4400" dirty="0">
                <a:latin typeface="+mj-lt"/>
              </a:rPr>
              <a:t>of 3 </a:t>
            </a:r>
            <a:r>
              <a:rPr lang="en-NZ" sz="4400" dirty="0" smtClean="0">
                <a:latin typeface="+mj-lt"/>
              </a:rPr>
              <a:t>stations:</a:t>
            </a:r>
            <a:endParaRPr lang="en-NZ" sz="44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774" y="2041071"/>
            <a:ext cx="5042037" cy="378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2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3013" y="1427180"/>
            <a:ext cx="515995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NZ" sz="2400" dirty="0" smtClean="0">
              <a:latin typeface="+mj-lt"/>
            </a:endParaRPr>
          </a:p>
          <a:p>
            <a:r>
              <a:rPr lang="en-NZ" sz="2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Baring Head (BHD)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Lower North Island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Most observes oceanic signals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Baseline to the south</a:t>
            </a:r>
          </a:p>
          <a:p>
            <a:r>
              <a:rPr lang="en-NZ" sz="2400" dirty="0" smtClean="0">
                <a:latin typeface="+mj-lt"/>
              </a:rPr>
              <a:t>Lauder (LAU)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 dirty="0" smtClean="0">
                <a:latin typeface="+mj-lt"/>
              </a:rPr>
              <a:t>Lower South Island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 dirty="0" smtClean="0">
                <a:latin typeface="+mj-lt"/>
              </a:rPr>
              <a:t>Inland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 dirty="0" smtClean="0">
                <a:latin typeface="+mj-lt"/>
              </a:rPr>
              <a:t>Observes both lower South Island interior and clean oceanic</a:t>
            </a:r>
          </a:p>
          <a:p>
            <a:r>
              <a:rPr lang="en-NZ" sz="2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Rainbow Mountain (RBM)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Central North Island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Observes large forested and farmed regions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3853" y="345233"/>
            <a:ext cx="107874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400" dirty="0">
                <a:latin typeface="+mj-lt"/>
              </a:rPr>
              <a:t>Currently the </a:t>
            </a:r>
            <a:r>
              <a:rPr lang="en-NZ" sz="4400" dirty="0" smtClean="0">
                <a:latin typeface="+mj-lt"/>
              </a:rPr>
              <a:t>GHG observation network consists </a:t>
            </a:r>
            <a:r>
              <a:rPr lang="en-NZ" sz="4400" dirty="0">
                <a:latin typeface="+mj-lt"/>
              </a:rPr>
              <a:t>of 3 </a:t>
            </a:r>
            <a:r>
              <a:rPr lang="en-NZ" sz="4400" dirty="0" smtClean="0">
                <a:latin typeface="+mj-lt"/>
              </a:rPr>
              <a:t>stations:</a:t>
            </a:r>
            <a:endParaRPr lang="en-NZ" sz="44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437" y="1791782"/>
            <a:ext cx="5914750" cy="443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1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IWA Template (AD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33509</TotalTime>
  <Words>1033</Words>
  <Application>Microsoft Office PowerPoint</Application>
  <PresentationFormat>Widescreen</PresentationFormat>
  <Paragraphs>152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Malgun Gothic</vt:lpstr>
      <vt:lpstr>ＭＳ Ｐゴシック</vt:lpstr>
      <vt:lpstr>Arial</vt:lpstr>
      <vt:lpstr>Calibri</vt:lpstr>
      <vt:lpstr>Calibri Light</vt:lpstr>
      <vt:lpstr>Times New Roman</vt:lpstr>
      <vt:lpstr>Wingdings</vt:lpstr>
      <vt:lpstr>Office Theme</vt:lpstr>
      <vt:lpstr>NIWA Template (AD)</vt:lpstr>
      <vt:lpstr>Observations and modelling combine to inform network developments. </vt:lpstr>
      <vt:lpstr>Regional goals for the New Zealand GHG network</vt:lpstr>
      <vt:lpstr>An Independent Approach to Estimate CO2 Uptake</vt:lpstr>
      <vt:lpstr>New Zealand: A special case for atmospheric measurements and models to verify inventories </vt:lpstr>
      <vt:lpstr>The Model </vt:lpstr>
      <vt:lpstr>Two Years of Lagrangian Simulations </vt:lpstr>
      <vt:lpstr>PowerPoint Presentation</vt:lpstr>
      <vt:lpstr>PowerPoint Presentation</vt:lpstr>
      <vt:lpstr>PowerPoint Presentation</vt:lpstr>
      <vt:lpstr>PowerPoint Presentation</vt:lpstr>
      <vt:lpstr>NAME model for network sites</vt:lpstr>
      <vt:lpstr>New stations needed</vt:lpstr>
      <vt:lpstr>Criteria for selecting new stations</vt:lpstr>
      <vt:lpstr>Auckland case study</vt:lpstr>
      <vt:lpstr>Auckland Meteorology</vt:lpstr>
      <vt:lpstr>Auckland winds</vt:lpstr>
      <vt:lpstr>Auckland back trajectories</vt:lpstr>
      <vt:lpstr>Auckland Area Inverse models</vt:lpstr>
      <vt:lpstr>Auckland Area Inverse models</vt:lpstr>
      <vt:lpstr>CO2 – source/sink modelled daily for BHD and LAU</vt:lpstr>
      <vt:lpstr>Summary</vt:lpstr>
      <vt:lpstr>PowerPoint Presentation</vt:lpstr>
    </vt:vector>
  </TitlesOfParts>
  <Company>NIWA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Gordon Brailsford</dc:creator>
  <cp:lastModifiedBy>Gordon Brailsford</cp:lastModifiedBy>
  <cp:revision>67</cp:revision>
  <dcterms:created xsi:type="dcterms:W3CDTF">2016-09-29T21:39:45Z</dcterms:created>
  <dcterms:modified xsi:type="dcterms:W3CDTF">2016-11-01T04:28:23Z</dcterms:modified>
</cp:coreProperties>
</file>