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32" r:id="rId3"/>
  </p:sldMasterIdLst>
  <p:notesMasterIdLst>
    <p:notesMasterId r:id="rId28"/>
  </p:notesMasterIdLst>
  <p:handoutMasterIdLst>
    <p:handoutMasterId r:id="rId29"/>
  </p:handoutMasterIdLst>
  <p:sldIdLst>
    <p:sldId id="336" r:id="rId4"/>
    <p:sldId id="388" r:id="rId5"/>
    <p:sldId id="392" r:id="rId6"/>
    <p:sldId id="393" r:id="rId7"/>
    <p:sldId id="258" r:id="rId8"/>
    <p:sldId id="309" r:id="rId9"/>
    <p:sldId id="259" r:id="rId10"/>
    <p:sldId id="310" r:id="rId11"/>
    <p:sldId id="257" r:id="rId12"/>
    <p:sldId id="282" r:id="rId13"/>
    <p:sldId id="371" r:id="rId14"/>
    <p:sldId id="377" r:id="rId15"/>
    <p:sldId id="261" r:id="rId16"/>
    <p:sldId id="381" r:id="rId17"/>
    <p:sldId id="382" r:id="rId18"/>
    <p:sldId id="286" r:id="rId19"/>
    <p:sldId id="368" r:id="rId20"/>
    <p:sldId id="364" r:id="rId21"/>
    <p:sldId id="334" r:id="rId22"/>
    <p:sldId id="387" r:id="rId23"/>
    <p:sldId id="278" r:id="rId24"/>
    <p:sldId id="365" r:id="rId25"/>
    <p:sldId id="366" r:id="rId26"/>
    <p:sldId id="276" r:id="rId27"/>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00066"/>
    <a:srgbClr val="003399"/>
    <a:srgbClr val="FF00FF"/>
    <a:srgbClr val="008000"/>
    <a:srgbClr val="3366CC"/>
    <a:srgbClr val="3333CC"/>
    <a:srgbClr val="0066FF"/>
    <a:srgbClr val="3399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053" autoAdjust="0"/>
  </p:normalViewPr>
  <p:slideViewPr>
    <p:cSldViewPr>
      <p:cViewPr varScale="1">
        <p:scale>
          <a:sx n="59" d="100"/>
          <a:sy n="59" d="100"/>
        </p:scale>
        <p:origin x="1498" y="67"/>
      </p:cViewPr>
      <p:guideLst>
        <p:guide orient="horz" pos="2160"/>
        <p:guide pos="2880"/>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CCA5826-0EE3-4C31-87E5-6AA77FC27F4D}" type="datetimeFigureOut">
              <a:rPr lang="ko-KR" altLang="en-US" smtClean="0"/>
              <a:t>2016-10-17</a:t>
            </a:fld>
            <a:endParaRPr lang="ko-KR" altLang="en-US"/>
          </a:p>
        </p:txBody>
      </p:sp>
      <p:sp>
        <p:nvSpPr>
          <p:cNvPr id="4" name="바닥글 개체 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3228ED3-407A-40B4-8E88-82E4B2A6DC4B}" type="slidenum">
              <a:rPr lang="ko-KR" altLang="en-US" smtClean="0"/>
              <a:t>‹#›</a:t>
            </a:fld>
            <a:endParaRPr lang="ko-KR" altLang="en-US"/>
          </a:p>
        </p:txBody>
      </p:sp>
    </p:spTree>
    <p:extLst>
      <p:ext uri="{BB962C8B-B14F-4D97-AF65-F5344CB8AC3E}">
        <p14:creationId xmlns:p14="http://schemas.microsoft.com/office/powerpoint/2010/main" val="37805225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04ED83-338D-44AA-BB36-91FEC528A793}" type="datetimeFigureOut">
              <a:rPr lang="ko-KR" altLang="en-US" smtClean="0"/>
              <a:pPr/>
              <a:t>2016-10-17</a:t>
            </a:fld>
            <a:endParaRPr lang="ko-KR" altLang="en-US"/>
          </a:p>
        </p:txBody>
      </p:sp>
      <p:sp>
        <p:nvSpPr>
          <p:cNvPr id="4" name="슬라이드 이미지 개체 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9EFE0E-5E25-4C75-B920-15D996FB8247}" type="slidenum">
              <a:rPr lang="ko-KR" altLang="en-US" smtClean="0"/>
              <a:pPr/>
              <a:t>‹#›</a:t>
            </a:fld>
            <a:endParaRPr lang="ko-KR" altLang="en-US"/>
          </a:p>
        </p:txBody>
      </p:sp>
    </p:spTree>
    <p:extLst>
      <p:ext uri="{BB962C8B-B14F-4D97-AF65-F5344CB8AC3E}">
        <p14:creationId xmlns:p14="http://schemas.microsoft.com/office/powerpoint/2010/main" val="1222189493"/>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eaLnBrk="1" hangingPunct="1"/>
            <a:endParaRPr lang="en-US" altLang="ko-KR" dirty="0" smtClean="0"/>
          </a:p>
        </p:txBody>
      </p:sp>
      <p:sp>
        <p:nvSpPr>
          <p:cNvPr id="4" name="슬라이드 번호 개체 틀 3"/>
          <p:cNvSpPr>
            <a:spLocks noGrp="1"/>
          </p:cNvSpPr>
          <p:nvPr>
            <p:ph type="sldNum" sz="quarter" idx="10"/>
          </p:nvPr>
        </p:nvSpPr>
        <p:spPr/>
        <p:txBody>
          <a:bodyPr/>
          <a:lstStyle/>
          <a:p>
            <a:fld id="{E0194D5F-269A-44A9-A095-EBCCE759B396}" type="slidenum">
              <a:rPr lang="ko-KR" altLang="en-US" smtClean="0">
                <a:solidFill>
                  <a:prstClr val="black"/>
                </a:solidFill>
                <a:latin typeface="Calibri"/>
              </a:rPr>
              <a:pPr/>
              <a:t>1</a:t>
            </a:fld>
            <a:endParaRPr lang="ko-KR" altLang="en-US">
              <a:solidFill>
                <a:prstClr val="black"/>
              </a:solidFill>
              <a:latin typeface="Calibri"/>
            </a:endParaRPr>
          </a:p>
        </p:txBody>
      </p:sp>
    </p:spTree>
    <p:extLst>
      <p:ext uri="{BB962C8B-B14F-4D97-AF65-F5344CB8AC3E}">
        <p14:creationId xmlns:p14="http://schemas.microsoft.com/office/powerpoint/2010/main" val="1820730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74BE1E87-E08A-4F94-880A-7C482D963627}" type="slidenum">
              <a:rPr lang="en-US" altLang="ko-KR" smtClean="0"/>
              <a:pPr/>
              <a:t>11</a:t>
            </a:fld>
            <a:endParaRPr lang="en-US" altLang="ko-KR"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800" dirty="0" smtClean="0">
                <a:solidFill>
                  <a:prstClr val="black">
                    <a:lumMod val="65000"/>
                    <a:lumOff val="35000"/>
                  </a:prstClr>
                </a:solidFill>
                <a:latin typeface="Arial Narrow" panose="020B0606020202030204" pitchFamily="34" charset="0"/>
                <a:cs typeface="Arial" pitchFamily="34" charset="0"/>
              </a:rPr>
              <a:t>Compute </a:t>
            </a:r>
            <a:r>
              <a:rPr lang="en-US" altLang="ko-KR" sz="1800" dirty="0" smtClean="0">
                <a:solidFill>
                  <a:srgbClr val="0000CC"/>
                </a:solidFill>
                <a:latin typeface="Arial Narrow" panose="020B0606020202030204" pitchFamily="34" charset="0"/>
                <a:cs typeface="Arial" pitchFamily="34" charset="0"/>
              </a:rPr>
              <a:t>a residence-time-weighted mean concentration on all the grid cells</a:t>
            </a:r>
            <a:r>
              <a:rPr lang="en-US" altLang="ko-KR" sz="1800" dirty="0" smtClean="0">
                <a:solidFill>
                  <a:prstClr val="black">
                    <a:lumMod val="65000"/>
                    <a:lumOff val="35000"/>
                  </a:prstClr>
                </a:solidFill>
                <a:latin typeface="Arial Narrow" panose="020B0606020202030204" pitchFamily="34" charset="0"/>
                <a:cs typeface="Arial" pitchFamily="34" charset="0"/>
              </a:rPr>
              <a:t> where trajectories have been passing over</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800" dirty="0" smtClean="0">
                <a:solidFill>
                  <a:prstClr val="black">
                    <a:lumMod val="65000"/>
                    <a:lumOff val="35000"/>
                  </a:prstClr>
                </a:solidFill>
                <a:latin typeface="Arial Narrow" panose="020B0606020202030204" pitchFamily="34" charset="0"/>
                <a:cs typeface="Arial" pitchFamily="34" charset="0"/>
              </a:rPr>
              <a:t>Assume that </a:t>
            </a:r>
            <a:r>
              <a:rPr lang="en-US" altLang="ko-KR" sz="1800" dirty="0" smtClean="0">
                <a:solidFill>
                  <a:srgbClr val="006600"/>
                </a:solidFill>
                <a:latin typeface="Arial Narrow" panose="020B0606020202030204" pitchFamily="34" charset="0"/>
                <a:cs typeface="Arial" pitchFamily="34" charset="0"/>
              </a:rPr>
              <a:t>the elevated concentrations at an observation site are proportional to the mean concentration on the grid cells</a:t>
            </a:r>
            <a:r>
              <a:rPr lang="en-US" altLang="ko-KR" sz="1800" dirty="0" smtClean="0">
                <a:solidFill>
                  <a:srgbClr val="FF00FF"/>
                </a:solidFill>
                <a:latin typeface="Arial Narrow" panose="020B0606020202030204" pitchFamily="34" charset="0"/>
                <a:cs typeface="Arial" pitchFamily="34" charset="0"/>
              </a:rPr>
              <a:t> </a:t>
            </a:r>
            <a:r>
              <a:rPr lang="en-US" altLang="ko-KR" sz="1800" dirty="0" smtClean="0">
                <a:solidFill>
                  <a:prstClr val="black">
                    <a:lumMod val="65000"/>
                    <a:lumOff val="35000"/>
                  </a:prstClr>
                </a:solidFill>
                <a:latin typeface="Arial Narrow" panose="020B0606020202030204" pitchFamily="34" charset="0"/>
                <a:cs typeface="Arial" pitchFamily="34" charset="0"/>
              </a:rPr>
              <a:t>that air masses have travelled over.</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800" dirty="0" smtClean="0">
                <a:solidFill>
                  <a:schemeClr val="tx1">
                    <a:lumMod val="75000"/>
                    <a:lumOff val="25000"/>
                  </a:schemeClr>
                </a:solidFill>
                <a:latin typeface="Arial Narrow" panose="020B0606020202030204" pitchFamily="34" charset="0"/>
                <a:cs typeface="Arial" pitchFamily="34" charset="0"/>
              </a:rPr>
              <a:t> Potential source regions investigated by enhanced pollution concentration at </a:t>
            </a:r>
            <a:r>
              <a:rPr lang="en-US" altLang="ko-KR" sz="1800" dirty="0" err="1" smtClean="0">
                <a:solidFill>
                  <a:schemeClr val="tx1">
                    <a:lumMod val="75000"/>
                    <a:lumOff val="25000"/>
                  </a:schemeClr>
                </a:solidFill>
                <a:latin typeface="Arial Narrow" panose="020B0606020202030204" pitchFamily="34" charset="0"/>
                <a:cs typeface="Arial" pitchFamily="34" charset="0"/>
              </a:rPr>
              <a:t>Gosan</a:t>
            </a:r>
            <a:r>
              <a:rPr lang="en-US" altLang="ko-KR" sz="1800" dirty="0" smtClean="0">
                <a:solidFill>
                  <a:schemeClr val="tx1">
                    <a:lumMod val="75000"/>
                    <a:lumOff val="25000"/>
                  </a:schemeClr>
                </a:solidFill>
                <a:latin typeface="Arial Narrow" panose="020B0606020202030204" pitchFamily="34" charset="0"/>
                <a:cs typeface="Arial" pitchFamily="34" charset="0"/>
              </a:rPr>
              <a:t> with statistical trajectory model, using HYSPLIT model.</a:t>
            </a:r>
            <a:endParaRPr lang="ko-KR" altLang="en-US" sz="1800" dirty="0" smtClean="0">
              <a:solidFill>
                <a:prstClr val="black">
                  <a:lumMod val="65000"/>
                  <a:lumOff val="35000"/>
                </a:prstClr>
              </a:solidFill>
              <a:latin typeface="Arial Narrow" panose="020B0606020202030204" pitchFamily="34" charset="0"/>
              <a:cs typeface="Arial" pitchFamily="34" charset="0"/>
            </a:endParaRPr>
          </a:p>
          <a:p>
            <a:endParaRPr lang="en-US" altLang="ko-KR" sz="1700" dirty="0"/>
          </a:p>
        </p:txBody>
      </p:sp>
    </p:spTree>
    <p:extLst>
      <p:ext uri="{BB962C8B-B14F-4D97-AF65-F5344CB8AC3E}">
        <p14:creationId xmlns:p14="http://schemas.microsoft.com/office/powerpoint/2010/main" val="944453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74BE1E87-E08A-4F94-880A-7C482D963627}" type="slidenum">
              <a:rPr lang="en-US" altLang="ko-KR" smtClean="0"/>
              <a:pPr/>
              <a:t>12</a:t>
            </a:fld>
            <a:endParaRPr lang="en-US" altLang="ko-KR"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800" dirty="0" smtClean="0">
                <a:solidFill>
                  <a:prstClr val="black">
                    <a:lumMod val="65000"/>
                    <a:lumOff val="35000"/>
                  </a:prstClr>
                </a:solidFill>
                <a:latin typeface="Arial Narrow" panose="020B0606020202030204" pitchFamily="34" charset="0"/>
                <a:cs typeface="Arial" pitchFamily="34" charset="0"/>
              </a:rPr>
              <a:t>Compute </a:t>
            </a:r>
            <a:r>
              <a:rPr lang="en-US" altLang="ko-KR" sz="1800" dirty="0" smtClean="0">
                <a:solidFill>
                  <a:srgbClr val="0000CC"/>
                </a:solidFill>
                <a:latin typeface="Arial Narrow" panose="020B0606020202030204" pitchFamily="34" charset="0"/>
                <a:cs typeface="Arial" pitchFamily="34" charset="0"/>
              </a:rPr>
              <a:t>a residence-time-weighted mean concentration on all the grid cells</a:t>
            </a:r>
            <a:r>
              <a:rPr lang="en-US" altLang="ko-KR" sz="1800" dirty="0" smtClean="0">
                <a:solidFill>
                  <a:prstClr val="black">
                    <a:lumMod val="65000"/>
                    <a:lumOff val="35000"/>
                  </a:prstClr>
                </a:solidFill>
                <a:latin typeface="Arial Narrow" panose="020B0606020202030204" pitchFamily="34" charset="0"/>
                <a:cs typeface="Arial" pitchFamily="34" charset="0"/>
              </a:rPr>
              <a:t> where trajectories have been passing over</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800" dirty="0" smtClean="0">
                <a:solidFill>
                  <a:prstClr val="black">
                    <a:lumMod val="65000"/>
                    <a:lumOff val="35000"/>
                  </a:prstClr>
                </a:solidFill>
                <a:latin typeface="Arial Narrow" panose="020B0606020202030204" pitchFamily="34" charset="0"/>
                <a:cs typeface="Arial" pitchFamily="34" charset="0"/>
              </a:rPr>
              <a:t>Assume that </a:t>
            </a:r>
            <a:r>
              <a:rPr lang="en-US" altLang="ko-KR" sz="1800" dirty="0" smtClean="0">
                <a:solidFill>
                  <a:srgbClr val="006600"/>
                </a:solidFill>
                <a:latin typeface="Arial Narrow" panose="020B0606020202030204" pitchFamily="34" charset="0"/>
                <a:cs typeface="Arial" pitchFamily="34" charset="0"/>
              </a:rPr>
              <a:t>the elevated concentrations at an observation site are proportional to the mean concentration on the grid cells</a:t>
            </a:r>
            <a:r>
              <a:rPr lang="en-US" altLang="ko-KR" sz="1800" dirty="0" smtClean="0">
                <a:solidFill>
                  <a:srgbClr val="FF00FF"/>
                </a:solidFill>
                <a:latin typeface="Arial Narrow" panose="020B0606020202030204" pitchFamily="34" charset="0"/>
                <a:cs typeface="Arial" pitchFamily="34" charset="0"/>
              </a:rPr>
              <a:t> </a:t>
            </a:r>
            <a:r>
              <a:rPr lang="en-US" altLang="ko-KR" sz="1800" dirty="0" smtClean="0">
                <a:solidFill>
                  <a:prstClr val="black">
                    <a:lumMod val="65000"/>
                    <a:lumOff val="35000"/>
                  </a:prstClr>
                </a:solidFill>
                <a:latin typeface="Arial Narrow" panose="020B0606020202030204" pitchFamily="34" charset="0"/>
                <a:cs typeface="Arial" pitchFamily="34" charset="0"/>
              </a:rPr>
              <a:t>that air masses have travelled over.</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800" dirty="0" smtClean="0">
                <a:solidFill>
                  <a:schemeClr val="tx1">
                    <a:lumMod val="75000"/>
                    <a:lumOff val="25000"/>
                  </a:schemeClr>
                </a:solidFill>
                <a:latin typeface="Arial Narrow" panose="020B0606020202030204" pitchFamily="34" charset="0"/>
                <a:cs typeface="Arial" pitchFamily="34" charset="0"/>
              </a:rPr>
              <a:t> Potential source regions investigated by enhanced pollution concentration at </a:t>
            </a:r>
            <a:r>
              <a:rPr lang="en-US" altLang="ko-KR" sz="1800" dirty="0" err="1" smtClean="0">
                <a:solidFill>
                  <a:schemeClr val="tx1">
                    <a:lumMod val="75000"/>
                    <a:lumOff val="25000"/>
                  </a:schemeClr>
                </a:solidFill>
                <a:latin typeface="Arial Narrow" panose="020B0606020202030204" pitchFamily="34" charset="0"/>
                <a:cs typeface="Arial" pitchFamily="34" charset="0"/>
              </a:rPr>
              <a:t>Gosan</a:t>
            </a:r>
            <a:r>
              <a:rPr lang="en-US" altLang="ko-KR" sz="1800" dirty="0" smtClean="0">
                <a:solidFill>
                  <a:schemeClr val="tx1">
                    <a:lumMod val="75000"/>
                    <a:lumOff val="25000"/>
                  </a:schemeClr>
                </a:solidFill>
                <a:latin typeface="Arial Narrow" panose="020B0606020202030204" pitchFamily="34" charset="0"/>
                <a:cs typeface="Arial" pitchFamily="34" charset="0"/>
              </a:rPr>
              <a:t> with statistical trajectory model, using HYSPLIT model.</a:t>
            </a:r>
            <a:endParaRPr lang="ko-KR" altLang="en-US" sz="1800" dirty="0" smtClean="0">
              <a:solidFill>
                <a:prstClr val="black">
                  <a:lumMod val="65000"/>
                  <a:lumOff val="35000"/>
                </a:prstClr>
              </a:solidFill>
              <a:latin typeface="Arial Narrow" panose="020B0606020202030204" pitchFamily="34" charset="0"/>
              <a:cs typeface="Arial" pitchFamily="34" charset="0"/>
            </a:endParaRPr>
          </a:p>
          <a:p>
            <a:endParaRPr lang="en-US" altLang="ko-KR" sz="1700" dirty="0"/>
          </a:p>
        </p:txBody>
      </p:sp>
    </p:spTree>
    <p:extLst>
      <p:ext uri="{BB962C8B-B14F-4D97-AF65-F5344CB8AC3E}">
        <p14:creationId xmlns:p14="http://schemas.microsoft.com/office/powerpoint/2010/main" val="2276717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슬라이드 이미지 개체 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슬라이드 노트 개체 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ko-KR" dirty="0" smtClean="0"/>
              <a:t>In</a:t>
            </a:r>
            <a:r>
              <a:rPr lang="en-US" altLang="ko-KR" baseline="0" dirty="0" smtClean="0"/>
              <a:t> order to calculate the emissions for each country, we need to classify the measurement data by the regional influence. Look at the figure, we defined regional grid boxes representing each country, and if a trajectory stayed below the planetary boundary layer for more than 1 hour in one of the four regional grid boxes, the air mass were retained in analysis. Periods with mixed air events were excluded from further analysis.</a:t>
            </a:r>
            <a:endParaRPr lang="en-US" altLang="ko-KR" dirty="0" smtClean="0"/>
          </a:p>
          <a:p>
            <a:pPr eaLnBrk="1" hangingPunct="1">
              <a:spcBef>
                <a:spcPct val="0"/>
              </a:spcBef>
            </a:pPr>
            <a:r>
              <a:rPr lang="en-US" altLang="ko-KR" dirty="0" smtClean="0"/>
              <a:t>This figure shows an example of our trajectory-based origin separation, SF6.</a:t>
            </a:r>
          </a:p>
          <a:p>
            <a:pPr eaLnBrk="1" hangingPunct="1">
              <a:spcBef>
                <a:spcPct val="0"/>
              </a:spcBef>
            </a:pPr>
            <a:r>
              <a:rPr lang="en-US" altLang="ko-KR" dirty="0" smtClean="0"/>
              <a:t>Most pollution events were monitored when air mass originated from China mainland. The</a:t>
            </a:r>
            <a:r>
              <a:rPr lang="en-US" altLang="ko-KR" baseline="0" dirty="0" smtClean="0"/>
              <a:t> </a:t>
            </a:r>
            <a:r>
              <a:rPr lang="en-US" altLang="ko-KR" dirty="0" smtClean="0"/>
              <a:t>important consideration is the seasonal distribution of measurement data by region. Transport from China mainland and Korea was distributed over all throughout the year. Transport from the Taiwan region is restricted to summer.</a:t>
            </a:r>
          </a:p>
        </p:txBody>
      </p:sp>
      <p:sp>
        <p:nvSpPr>
          <p:cNvPr id="141316" name="슬라이드 번호 개체 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300">
                <a:solidFill>
                  <a:srgbClr val="000000"/>
                </a:solidFill>
                <a:latin typeface="Helvetica Neue Light" charset="0"/>
                <a:sym typeface="Helvetica Neue Light" charset="0"/>
              </a:defRPr>
            </a:lvl1pPr>
            <a:lvl2pPr marL="753648" indent="-289865" eaLnBrk="0" hangingPunct="0">
              <a:defRPr sz="4300">
                <a:solidFill>
                  <a:srgbClr val="000000"/>
                </a:solidFill>
                <a:latin typeface="Helvetica Neue Light" charset="0"/>
                <a:sym typeface="Helvetica Neue Light" charset="0"/>
              </a:defRPr>
            </a:lvl2pPr>
            <a:lvl3pPr marL="1159459" indent="-231892" eaLnBrk="0" hangingPunct="0">
              <a:defRPr sz="4300">
                <a:solidFill>
                  <a:srgbClr val="000000"/>
                </a:solidFill>
                <a:latin typeface="Helvetica Neue Light" charset="0"/>
                <a:sym typeface="Helvetica Neue Light" charset="0"/>
              </a:defRPr>
            </a:lvl3pPr>
            <a:lvl4pPr marL="1623243" indent="-231892" eaLnBrk="0" hangingPunct="0">
              <a:defRPr sz="4300">
                <a:solidFill>
                  <a:srgbClr val="000000"/>
                </a:solidFill>
                <a:latin typeface="Helvetica Neue Light" charset="0"/>
                <a:sym typeface="Helvetica Neue Light" charset="0"/>
              </a:defRPr>
            </a:lvl4pPr>
            <a:lvl5pPr marL="2087027" indent="-231892" eaLnBrk="0" hangingPunct="0">
              <a:defRPr sz="4300">
                <a:solidFill>
                  <a:srgbClr val="000000"/>
                </a:solidFill>
                <a:latin typeface="Helvetica Neue Light" charset="0"/>
                <a:sym typeface="Helvetica Neue Light" charset="0"/>
              </a:defRPr>
            </a:lvl5pPr>
            <a:lvl6pPr marL="2550810" indent="-231892" algn="ctr" eaLnBrk="0" fontAlgn="base" hangingPunct="0">
              <a:spcBef>
                <a:spcPct val="0"/>
              </a:spcBef>
              <a:spcAft>
                <a:spcPct val="0"/>
              </a:spcAft>
              <a:defRPr sz="4300">
                <a:solidFill>
                  <a:srgbClr val="000000"/>
                </a:solidFill>
                <a:latin typeface="Helvetica Neue Light" charset="0"/>
                <a:sym typeface="Helvetica Neue Light" charset="0"/>
              </a:defRPr>
            </a:lvl6pPr>
            <a:lvl7pPr marL="3014594" indent="-231892" algn="ctr" eaLnBrk="0" fontAlgn="base" hangingPunct="0">
              <a:spcBef>
                <a:spcPct val="0"/>
              </a:spcBef>
              <a:spcAft>
                <a:spcPct val="0"/>
              </a:spcAft>
              <a:defRPr sz="4300">
                <a:solidFill>
                  <a:srgbClr val="000000"/>
                </a:solidFill>
                <a:latin typeface="Helvetica Neue Light" charset="0"/>
                <a:sym typeface="Helvetica Neue Light" charset="0"/>
              </a:defRPr>
            </a:lvl7pPr>
            <a:lvl8pPr marL="3478378" indent="-231892" algn="ctr" eaLnBrk="0" fontAlgn="base" hangingPunct="0">
              <a:spcBef>
                <a:spcPct val="0"/>
              </a:spcBef>
              <a:spcAft>
                <a:spcPct val="0"/>
              </a:spcAft>
              <a:defRPr sz="4300">
                <a:solidFill>
                  <a:srgbClr val="000000"/>
                </a:solidFill>
                <a:latin typeface="Helvetica Neue Light" charset="0"/>
                <a:sym typeface="Helvetica Neue Light" charset="0"/>
              </a:defRPr>
            </a:lvl8pPr>
            <a:lvl9pPr marL="3942161" indent="-231892" algn="ctr" eaLnBrk="0" fontAlgn="base" hangingPunct="0">
              <a:spcBef>
                <a:spcPct val="0"/>
              </a:spcBef>
              <a:spcAft>
                <a:spcPct val="0"/>
              </a:spcAft>
              <a:defRPr sz="4300">
                <a:solidFill>
                  <a:srgbClr val="000000"/>
                </a:solidFill>
                <a:latin typeface="Helvetica Neue Light" charset="0"/>
                <a:sym typeface="Helvetica Neue Light" charset="0"/>
              </a:defRPr>
            </a:lvl9pPr>
          </a:lstStyle>
          <a:p>
            <a:pPr eaLnBrk="1" hangingPunct="1"/>
            <a:fld id="{DB027819-189E-4ECC-9F0C-8D6CE889A788}" type="slidenum">
              <a:rPr lang="en-US" altLang="ko-KR" sz="1200" smtClean="0"/>
              <a:pPr eaLnBrk="1" hangingPunct="1"/>
              <a:t>13</a:t>
            </a:fld>
            <a:endParaRPr lang="en-US" altLang="ko-KR" sz="1200" dirty="0" smtClean="0"/>
          </a:p>
        </p:txBody>
      </p:sp>
    </p:spTree>
    <p:extLst>
      <p:ext uri="{BB962C8B-B14F-4D97-AF65-F5344CB8AC3E}">
        <p14:creationId xmlns:p14="http://schemas.microsoft.com/office/powerpoint/2010/main" val="340945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smtClean="0"/>
              <a:t>위 그림은 </a:t>
            </a:r>
            <a:r>
              <a:rPr lang="en-US" altLang="ko-KR" dirty="0" smtClean="0"/>
              <a:t>6</a:t>
            </a:r>
            <a:r>
              <a:rPr lang="ko-KR" altLang="en-US" dirty="0" smtClean="0"/>
              <a:t>년 반의 모든 자료가 들어있나요</a:t>
            </a:r>
            <a:r>
              <a:rPr lang="en-US" altLang="ko-KR" dirty="0" smtClean="0"/>
              <a:t>? </a:t>
            </a:r>
            <a:r>
              <a:rPr lang="ko-KR" altLang="en-US" dirty="0" smtClean="0"/>
              <a:t>다음 슬라이드의 </a:t>
            </a:r>
            <a:r>
              <a:rPr lang="en-US" altLang="ko-KR" dirty="0" smtClean="0"/>
              <a:t>2014</a:t>
            </a:r>
            <a:r>
              <a:rPr lang="ko-KR" altLang="en-US" dirty="0" smtClean="0"/>
              <a:t>자료를 보면 위 그림에는 없는 듯 한데</a:t>
            </a:r>
            <a:r>
              <a:rPr lang="en-US" altLang="ko-KR" dirty="0" smtClean="0"/>
              <a:t>…</a:t>
            </a:r>
          </a:p>
          <a:p>
            <a:r>
              <a:rPr lang="ko-KR" altLang="en-US" dirty="0" smtClean="0"/>
              <a:t>일단 </a:t>
            </a:r>
            <a:r>
              <a:rPr lang="en-US" altLang="ko-KR" dirty="0" smtClean="0"/>
              <a:t>compact</a:t>
            </a:r>
            <a:r>
              <a:rPr lang="ko-KR" altLang="en-US" dirty="0" smtClean="0"/>
              <a:t>하다는 인상을 주기에는 좀 부족함</a:t>
            </a:r>
            <a:r>
              <a:rPr lang="en-US" altLang="ko-KR" dirty="0" smtClean="0"/>
              <a:t>. X</a:t>
            </a:r>
            <a:r>
              <a:rPr lang="ko-KR" altLang="en-US" dirty="0" smtClean="0"/>
              <a:t>축의 </a:t>
            </a:r>
            <a:r>
              <a:rPr lang="en-US" altLang="ko-KR" dirty="0" smtClean="0"/>
              <a:t>scale</a:t>
            </a:r>
            <a:r>
              <a:rPr lang="ko-KR" altLang="en-US" dirty="0" smtClean="0"/>
              <a:t>을 </a:t>
            </a:r>
            <a:r>
              <a:rPr lang="en-US" altLang="ko-KR" dirty="0" smtClean="0"/>
              <a:t>300</a:t>
            </a:r>
            <a:r>
              <a:rPr lang="ko-KR" altLang="en-US" dirty="0" smtClean="0"/>
              <a:t>까지 하고</a:t>
            </a:r>
            <a:r>
              <a:rPr lang="en-US" altLang="ko-KR" dirty="0" smtClean="0"/>
              <a:t>, y</a:t>
            </a:r>
            <a:r>
              <a:rPr lang="ko-KR" altLang="en-US" dirty="0" smtClean="0"/>
              <a:t>축도 </a:t>
            </a:r>
            <a:r>
              <a:rPr lang="en-US" altLang="ko-KR" dirty="0" smtClean="0"/>
              <a:t>-10</a:t>
            </a:r>
            <a:r>
              <a:rPr lang="ko-KR" altLang="en-US" dirty="0" smtClean="0"/>
              <a:t>에서 </a:t>
            </a:r>
            <a:r>
              <a:rPr lang="en-US" altLang="ko-KR" dirty="0" smtClean="0"/>
              <a:t>45</a:t>
            </a:r>
            <a:r>
              <a:rPr lang="ko-KR" altLang="en-US" dirty="0" smtClean="0"/>
              <a:t>정도까지 올리는 것</a:t>
            </a:r>
            <a:r>
              <a:rPr lang="ko-KR" altLang="en-US" baseline="0" dirty="0" smtClean="0"/>
              <a:t> 나을 듯</a:t>
            </a:r>
            <a:r>
              <a:rPr lang="en-US" altLang="ko-KR" baseline="0" dirty="0" smtClean="0"/>
              <a:t>.</a:t>
            </a:r>
          </a:p>
          <a:p>
            <a:r>
              <a:rPr lang="ko-KR" altLang="en-US" baseline="0" dirty="0" smtClean="0"/>
              <a:t>그리고 </a:t>
            </a:r>
            <a:r>
              <a:rPr lang="en-US" altLang="ko-KR" baseline="0" dirty="0" smtClean="0"/>
              <a:t>p&lt; ???? </a:t>
            </a:r>
            <a:r>
              <a:rPr lang="ko-KR" altLang="en-US" baseline="0" dirty="0" smtClean="0"/>
              <a:t>이런 것도 넣어주면 좋겠음</a:t>
            </a:r>
            <a:r>
              <a:rPr lang="en-US" altLang="ko-KR" baseline="0" dirty="0" smtClean="0"/>
              <a:t>.</a:t>
            </a:r>
          </a:p>
          <a:p>
            <a:r>
              <a:rPr lang="ko-KR" altLang="en-US" baseline="0" dirty="0" smtClean="0"/>
              <a:t>전체 그림이 가능한 정사각형이 되도록 조정 바람</a:t>
            </a:r>
            <a:r>
              <a:rPr lang="en-US" altLang="ko-KR" baseline="0" dirty="0" smtClean="0"/>
              <a:t>.</a:t>
            </a:r>
          </a:p>
          <a:p>
            <a:r>
              <a:rPr lang="en-US" altLang="ko-KR" baseline="0" dirty="0" smtClean="0"/>
              <a:t>* </a:t>
            </a:r>
            <a:r>
              <a:rPr lang="ko-KR" altLang="en-US" baseline="0" dirty="0" smtClean="0"/>
              <a:t>사용한 </a:t>
            </a:r>
            <a:r>
              <a:rPr lang="en-US" altLang="ko-KR" baseline="0" dirty="0" smtClean="0"/>
              <a:t>HCFC22</a:t>
            </a:r>
            <a:r>
              <a:rPr lang="ko-KR" altLang="en-US" baseline="0" dirty="0" smtClean="0"/>
              <a:t>의값은</a:t>
            </a:r>
            <a:r>
              <a:rPr lang="en-US" altLang="ko-KR" baseline="0" dirty="0" smtClean="0"/>
              <a:t>???</a:t>
            </a:r>
          </a:p>
          <a:p>
            <a:r>
              <a:rPr lang="ko-KR" altLang="en-US" baseline="0" dirty="0" smtClean="0"/>
              <a:t>포인트들의 색을 좀 흐린 쪽으로 선택하고 </a:t>
            </a:r>
            <a:r>
              <a:rPr lang="en-US" altLang="ko-KR" baseline="0" dirty="0" smtClean="0"/>
              <a:t>circle </a:t>
            </a:r>
            <a:r>
              <a:rPr lang="ko-KR" altLang="en-US" baseline="0" dirty="0" smtClean="0"/>
              <a:t>사이즈도 줄일 것</a:t>
            </a:r>
            <a:r>
              <a:rPr lang="en-US" altLang="ko-KR" baseline="0" dirty="0" smtClean="0"/>
              <a:t>, </a:t>
            </a:r>
            <a:r>
              <a:rPr lang="ko-KR" altLang="en-US" baseline="0" dirty="0" smtClean="0"/>
              <a:t>대신 라인은 좀 더 굵고</a:t>
            </a:r>
            <a:r>
              <a:rPr lang="en-US" altLang="ko-KR" baseline="0" dirty="0" smtClean="0"/>
              <a:t>, </a:t>
            </a:r>
            <a:r>
              <a:rPr lang="ko-KR" altLang="en-US" baseline="0" dirty="0" smtClean="0"/>
              <a:t>진하게 바꿀 것</a:t>
            </a:r>
            <a:r>
              <a:rPr lang="en-US" altLang="ko-KR" baseline="0" dirty="0" smtClean="0"/>
              <a:t>.</a:t>
            </a:r>
            <a:endParaRPr lang="ko-KR" altLang="en-US" dirty="0"/>
          </a:p>
        </p:txBody>
      </p:sp>
      <p:sp>
        <p:nvSpPr>
          <p:cNvPr id="4" name="슬라이드 번호 개체 틀 3"/>
          <p:cNvSpPr>
            <a:spLocks noGrp="1"/>
          </p:cNvSpPr>
          <p:nvPr>
            <p:ph type="sldNum" sz="quarter" idx="10"/>
          </p:nvPr>
        </p:nvSpPr>
        <p:spPr/>
        <p:txBody>
          <a:bodyPr/>
          <a:lstStyle/>
          <a:p>
            <a:fld id="{E0194D5F-269A-44A9-A095-EBCCE759B396}" type="slidenum">
              <a:rPr lang="ko-KR" altLang="en-US" smtClean="0"/>
              <a:pPr/>
              <a:t>14</a:t>
            </a:fld>
            <a:endParaRPr lang="ko-KR" altLang="en-US"/>
          </a:p>
        </p:txBody>
      </p:sp>
    </p:spTree>
    <p:extLst>
      <p:ext uri="{BB962C8B-B14F-4D97-AF65-F5344CB8AC3E}">
        <p14:creationId xmlns:p14="http://schemas.microsoft.com/office/powerpoint/2010/main" val="3230753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E0194D5F-269A-44A9-A095-EBCCE759B396}" type="slidenum">
              <a:rPr lang="ko-KR" altLang="en-US" smtClean="0">
                <a:solidFill>
                  <a:prstClr val="black"/>
                </a:solidFill>
              </a:rPr>
              <a:pPr/>
              <a:t>15</a:t>
            </a:fld>
            <a:endParaRPr lang="ko-KR" altLang="en-US">
              <a:solidFill>
                <a:prstClr val="black"/>
              </a:solidFill>
            </a:endParaRPr>
          </a:p>
        </p:txBody>
      </p:sp>
    </p:spTree>
    <p:extLst>
      <p:ext uri="{BB962C8B-B14F-4D97-AF65-F5344CB8AC3E}">
        <p14:creationId xmlns:p14="http://schemas.microsoft.com/office/powerpoint/2010/main" val="2782782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ko-KR" altLang="en-US" dirty="0" smtClean="0"/>
              <a:t>마찬가지로</a:t>
            </a:r>
            <a:r>
              <a:rPr lang="ko-KR" altLang="en-US" baseline="0" dirty="0" smtClean="0"/>
              <a:t> 포인트들의 색을 좀 흐린 쪽으로 선택하고 </a:t>
            </a:r>
            <a:r>
              <a:rPr lang="en-US" altLang="ko-KR" baseline="0" dirty="0" smtClean="0"/>
              <a:t>circle </a:t>
            </a:r>
            <a:r>
              <a:rPr lang="ko-KR" altLang="en-US" baseline="0" dirty="0" smtClean="0"/>
              <a:t>사이즈도 줄일 것</a:t>
            </a:r>
            <a:r>
              <a:rPr lang="en-US" altLang="ko-KR" baseline="0" dirty="0" smtClean="0"/>
              <a:t>, </a:t>
            </a:r>
            <a:r>
              <a:rPr lang="ko-KR" altLang="en-US" baseline="0" dirty="0" smtClean="0"/>
              <a:t>대신 라인은 좀 더 굵고</a:t>
            </a:r>
            <a:r>
              <a:rPr lang="en-US" altLang="ko-KR" baseline="0" dirty="0" smtClean="0"/>
              <a:t>, </a:t>
            </a:r>
            <a:r>
              <a:rPr lang="ko-KR" altLang="en-US" baseline="0" dirty="0" smtClean="0"/>
              <a:t>진하게 바꿀 것</a:t>
            </a:r>
            <a:r>
              <a:rPr lang="en-US" altLang="ko-KR" baseline="0" dirty="0" smtClean="0"/>
              <a:t>.</a:t>
            </a:r>
            <a:endParaRPr lang="ko-KR" altLang="en-US" dirty="0" smtClean="0"/>
          </a:p>
          <a:p>
            <a:pPr marL="171450" indent="-171450">
              <a:buFont typeface="Arial" charset="0"/>
              <a:buChar char="•"/>
            </a:pPr>
            <a:r>
              <a:rPr lang="ko-KR" altLang="en-US" baseline="0" dirty="0" smtClean="0"/>
              <a:t>중요</a:t>
            </a:r>
            <a:r>
              <a:rPr lang="en-US" altLang="ko-KR" baseline="0" dirty="0" smtClean="0"/>
              <a:t>: slope</a:t>
            </a:r>
            <a:r>
              <a:rPr lang="ko-KR" altLang="en-US" baseline="0" dirty="0" smtClean="0"/>
              <a:t>값의 변화가 결국 </a:t>
            </a:r>
            <a:r>
              <a:rPr lang="en-US" altLang="ko-KR" baseline="0" dirty="0" smtClean="0"/>
              <a:t>ccl4 emission</a:t>
            </a:r>
            <a:r>
              <a:rPr lang="ko-KR" altLang="en-US" baseline="0" dirty="0" smtClean="0"/>
              <a:t>의 연 변동으로 연결되려면 결국</a:t>
            </a:r>
            <a:r>
              <a:rPr lang="en-US" altLang="ko-KR" baseline="0" dirty="0" smtClean="0"/>
              <a:t>, HCFC22</a:t>
            </a:r>
            <a:r>
              <a:rPr lang="ko-KR" altLang="en-US" baseline="0" dirty="0" smtClean="0"/>
              <a:t>의 연배출량이 </a:t>
            </a:r>
            <a:r>
              <a:rPr lang="en-US" altLang="ko-KR" baseline="0" dirty="0" smtClean="0"/>
              <a:t>2008</a:t>
            </a:r>
            <a:r>
              <a:rPr lang="ko-KR" altLang="en-US" baseline="0" dirty="0" smtClean="0"/>
              <a:t>년부터 </a:t>
            </a:r>
            <a:r>
              <a:rPr lang="en-US" altLang="ko-KR" baseline="0" dirty="0" smtClean="0"/>
              <a:t>2013</a:t>
            </a:r>
            <a:r>
              <a:rPr lang="ko-KR" altLang="en-US" baseline="0" dirty="0" smtClean="0"/>
              <a:t>년까지 거의 변화가 없다는 가정 혹은 근거 자료가 필요함</a:t>
            </a:r>
            <a:endParaRPr lang="en-US" altLang="ko-KR" baseline="0" dirty="0" smtClean="0"/>
          </a:p>
          <a:p>
            <a:pPr marL="171450" indent="-171450">
              <a:buFont typeface="Arial" charset="0"/>
              <a:buChar char="•"/>
            </a:pPr>
            <a:r>
              <a:rPr lang="ko-KR" altLang="en-US" baseline="0" dirty="0" smtClean="0"/>
              <a:t>아니면</a:t>
            </a:r>
            <a:r>
              <a:rPr lang="en-US" altLang="ko-KR" baseline="0" dirty="0" smtClean="0"/>
              <a:t>, Fang</a:t>
            </a:r>
            <a:r>
              <a:rPr lang="ko-KR" altLang="en-US" baseline="0" dirty="0" smtClean="0"/>
              <a:t>의 </a:t>
            </a:r>
            <a:r>
              <a:rPr lang="en-US" altLang="ko-KR" baseline="0" dirty="0" smtClean="0"/>
              <a:t>FLEXPART </a:t>
            </a:r>
            <a:r>
              <a:rPr lang="ko-KR" altLang="en-US" baseline="0" dirty="0" smtClean="0"/>
              <a:t>연 산출값을 사용했는지</a:t>
            </a:r>
            <a:r>
              <a:rPr lang="en-US" altLang="ko-KR" baseline="0" dirty="0" smtClean="0"/>
              <a:t>…??</a:t>
            </a:r>
          </a:p>
          <a:p>
            <a:pPr marL="171450" indent="-171450">
              <a:buFont typeface="Arial" charset="0"/>
              <a:buChar char="•"/>
            </a:pPr>
            <a:r>
              <a:rPr lang="en-US" altLang="ko-KR" baseline="0" dirty="0" smtClean="0"/>
              <a:t>Slope</a:t>
            </a:r>
            <a:r>
              <a:rPr lang="ko-KR" altLang="en-US" baseline="0" dirty="0" smtClean="0"/>
              <a:t>과 함께 배출량을 적어두는 것이 좋겠음</a:t>
            </a:r>
            <a:r>
              <a:rPr lang="en-US" altLang="ko-KR" baseline="0" dirty="0" smtClean="0"/>
              <a:t>.</a:t>
            </a:r>
          </a:p>
          <a:p>
            <a:pPr marL="171450" indent="-171450">
              <a:buFont typeface="Arial" charset="0"/>
              <a:buChar char="•"/>
            </a:pPr>
            <a:r>
              <a:rPr lang="ko-KR" altLang="en-US" baseline="0" dirty="0" smtClean="0"/>
              <a:t>슬라이드의 </a:t>
            </a:r>
            <a:r>
              <a:rPr lang="en-US" altLang="ko-KR" baseline="0" dirty="0" smtClean="0"/>
              <a:t>wording</a:t>
            </a:r>
            <a:r>
              <a:rPr lang="ko-KR" altLang="en-US" baseline="0" dirty="0" smtClean="0"/>
              <a:t>들은 그래프 완성후 다시 정리할 것임</a:t>
            </a:r>
            <a:r>
              <a:rPr lang="en-US" altLang="ko-KR" baseline="0" dirty="0" smtClean="0"/>
              <a:t>.</a:t>
            </a:r>
          </a:p>
        </p:txBody>
      </p:sp>
      <p:sp>
        <p:nvSpPr>
          <p:cNvPr id="4" name="슬라이드 번호 개체 틀 3"/>
          <p:cNvSpPr>
            <a:spLocks noGrp="1"/>
          </p:cNvSpPr>
          <p:nvPr>
            <p:ph type="sldNum" sz="quarter" idx="10"/>
          </p:nvPr>
        </p:nvSpPr>
        <p:spPr/>
        <p:txBody>
          <a:bodyPr/>
          <a:lstStyle/>
          <a:p>
            <a:fld id="{E0194D5F-269A-44A9-A095-EBCCE759B396}" type="slidenum">
              <a:rPr lang="ko-KR" altLang="en-US" smtClean="0"/>
              <a:pPr/>
              <a:t>16</a:t>
            </a:fld>
            <a:endParaRPr lang="ko-KR" altLang="en-US"/>
          </a:p>
        </p:txBody>
      </p:sp>
    </p:spTree>
    <p:extLst>
      <p:ext uri="{BB962C8B-B14F-4D97-AF65-F5344CB8AC3E}">
        <p14:creationId xmlns:p14="http://schemas.microsoft.com/office/powerpoint/2010/main" val="3230753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smtClean="0"/>
              <a:t>위 그림은 </a:t>
            </a:r>
            <a:r>
              <a:rPr lang="en-US" altLang="ko-KR" dirty="0" smtClean="0"/>
              <a:t>6</a:t>
            </a:r>
            <a:r>
              <a:rPr lang="ko-KR" altLang="en-US" dirty="0" smtClean="0"/>
              <a:t>년 반의 모든 자료가 들어있나요</a:t>
            </a:r>
            <a:r>
              <a:rPr lang="en-US" altLang="ko-KR" dirty="0" smtClean="0"/>
              <a:t>? </a:t>
            </a:r>
            <a:r>
              <a:rPr lang="ko-KR" altLang="en-US" dirty="0" smtClean="0"/>
              <a:t>다음 슬라이드의 </a:t>
            </a:r>
            <a:r>
              <a:rPr lang="en-US" altLang="ko-KR" dirty="0" smtClean="0"/>
              <a:t>2014</a:t>
            </a:r>
            <a:r>
              <a:rPr lang="ko-KR" altLang="en-US" dirty="0" smtClean="0"/>
              <a:t>자료를 보면 위 그림에는 없는 듯 한데</a:t>
            </a:r>
            <a:r>
              <a:rPr lang="en-US" altLang="ko-KR" dirty="0" smtClean="0"/>
              <a:t>…</a:t>
            </a:r>
          </a:p>
          <a:p>
            <a:r>
              <a:rPr lang="ko-KR" altLang="en-US" dirty="0" smtClean="0"/>
              <a:t>일단 </a:t>
            </a:r>
            <a:r>
              <a:rPr lang="en-US" altLang="ko-KR" dirty="0" smtClean="0"/>
              <a:t>compact</a:t>
            </a:r>
            <a:r>
              <a:rPr lang="ko-KR" altLang="en-US" dirty="0" smtClean="0"/>
              <a:t>하다는 인상을 주기에는 좀 부족함</a:t>
            </a:r>
            <a:r>
              <a:rPr lang="en-US" altLang="ko-KR" dirty="0" smtClean="0"/>
              <a:t>. X</a:t>
            </a:r>
            <a:r>
              <a:rPr lang="ko-KR" altLang="en-US" dirty="0" smtClean="0"/>
              <a:t>축의 </a:t>
            </a:r>
            <a:r>
              <a:rPr lang="en-US" altLang="ko-KR" dirty="0" smtClean="0"/>
              <a:t>scale</a:t>
            </a:r>
            <a:r>
              <a:rPr lang="ko-KR" altLang="en-US" dirty="0" smtClean="0"/>
              <a:t>을 </a:t>
            </a:r>
            <a:r>
              <a:rPr lang="en-US" altLang="ko-KR" dirty="0" smtClean="0"/>
              <a:t>300</a:t>
            </a:r>
            <a:r>
              <a:rPr lang="ko-KR" altLang="en-US" dirty="0" smtClean="0"/>
              <a:t>까지 하고</a:t>
            </a:r>
            <a:r>
              <a:rPr lang="en-US" altLang="ko-KR" dirty="0" smtClean="0"/>
              <a:t>, y</a:t>
            </a:r>
            <a:r>
              <a:rPr lang="ko-KR" altLang="en-US" dirty="0" smtClean="0"/>
              <a:t>축도 </a:t>
            </a:r>
            <a:r>
              <a:rPr lang="en-US" altLang="ko-KR" dirty="0" smtClean="0"/>
              <a:t>-10</a:t>
            </a:r>
            <a:r>
              <a:rPr lang="ko-KR" altLang="en-US" dirty="0" smtClean="0"/>
              <a:t>에서 </a:t>
            </a:r>
            <a:r>
              <a:rPr lang="en-US" altLang="ko-KR" dirty="0" smtClean="0"/>
              <a:t>45</a:t>
            </a:r>
            <a:r>
              <a:rPr lang="ko-KR" altLang="en-US" dirty="0" smtClean="0"/>
              <a:t>정도까지 올리는 것</a:t>
            </a:r>
            <a:r>
              <a:rPr lang="ko-KR" altLang="en-US" baseline="0" dirty="0" smtClean="0"/>
              <a:t> 나을 듯</a:t>
            </a:r>
            <a:r>
              <a:rPr lang="en-US" altLang="ko-KR" baseline="0" dirty="0" smtClean="0"/>
              <a:t>.</a:t>
            </a:r>
          </a:p>
          <a:p>
            <a:r>
              <a:rPr lang="ko-KR" altLang="en-US" baseline="0" dirty="0" smtClean="0"/>
              <a:t>그리고 </a:t>
            </a:r>
            <a:r>
              <a:rPr lang="en-US" altLang="ko-KR" baseline="0" dirty="0" smtClean="0"/>
              <a:t>p&lt; ???? </a:t>
            </a:r>
            <a:r>
              <a:rPr lang="ko-KR" altLang="en-US" baseline="0" dirty="0" smtClean="0"/>
              <a:t>이런 것도 넣어주면 좋겠음</a:t>
            </a:r>
            <a:r>
              <a:rPr lang="en-US" altLang="ko-KR" baseline="0" dirty="0" smtClean="0"/>
              <a:t>.</a:t>
            </a:r>
          </a:p>
          <a:p>
            <a:r>
              <a:rPr lang="ko-KR" altLang="en-US" baseline="0" dirty="0" smtClean="0"/>
              <a:t>전체 그림이 가능한 정사각형이 되도록 조정 바람</a:t>
            </a:r>
            <a:r>
              <a:rPr lang="en-US" altLang="ko-KR" baseline="0" dirty="0" smtClean="0"/>
              <a:t>.</a:t>
            </a:r>
          </a:p>
          <a:p>
            <a:r>
              <a:rPr lang="en-US" altLang="ko-KR" baseline="0" dirty="0" smtClean="0"/>
              <a:t>* </a:t>
            </a:r>
            <a:r>
              <a:rPr lang="ko-KR" altLang="en-US" baseline="0" dirty="0" smtClean="0"/>
              <a:t>사용한 </a:t>
            </a:r>
            <a:r>
              <a:rPr lang="en-US" altLang="ko-KR" baseline="0" dirty="0" smtClean="0"/>
              <a:t>HCFC22</a:t>
            </a:r>
            <a:r>
              <a:rPr lang="ko-KR" altLang="en-US" baseline="0" dirty="0" smtClean="0"/>
              <a:t>의값은</a:t>
            </a:r>
            <a:r>
              <a:rPr lang="en-US" altLang="ko-KR" baseline="0" dirty="0" smtClean="0"/>
              <a:t>???</a:t>
            </a:r>
          </a:p>
          <a:p>
            <a:r>
              <a:rPr lang="ko-KR" altLang="en-US" baseline="0" dirty="0" smtClean="0"/>
              <a:t>포인트들의 색을 좀 흐린 쪽으로 선택하고 </a:t>
            </a:r>
            <a:r>
              <a:rPr lang="en-US" altLang="ko-KR" baseline="0" dirty="0" smtClean="0"/>
              <a:t>circle </a:t>
            </a:r>
            <a:r>
              <a:rPr lang="ko-KR" altLang="en-US" baseline="0" dirty="0" smtClean="0"/>
              <a:t>사이즈도 줄일 것</a:t>
            </a:r>
            <a:r>
              <a:rPr lang="en-US" altLang="ko-KR" baseline="0" dirty="0" smtClean="0"/>
              <a:t>, </a:t>
            </a:r>
            <a:r>
              <a:rPr lang="ko-KR" altLang="en-US" baseline="0" dirty="0" smtClean="0"/>
              <a:t>대신 라인은 좀 더 굵고</a:t>
            </a:r>
            <a:r>
              <a:rPr lang="en-US" altLang="ko-KR" baseline="0" dirty="0" smtClean="0"/>
              <a:t>, </a:t>
            </a:r>
            <a:r>
              <a:rPr lang="ko-KR" altLang="en-US" baseline="0" dirty="0" smtClean="0"/>
              <a:t>진하게 바꿀 것</a:t>
            </a:r>
            <a:r>
              <a:rPr lang="en-US" altLang="ko-KR" baseline="0" dirty="0" smtClean="0"/>
              <a:t>.</a:t>
            </a:r>
            <a:endParaRPr lang="ko-KR" altLang="en-US" dirty="0"/>
          </a:p>
        </p:txBody>
      </p:sp>
      <p:sp>
        <p:nvSpPr>
          <p:cNvPr id="4" name="슬라이드 번호 개체 틀 3"/>
          <p:cNvSpPr>
            <a:spLocks noGrp="1"/>
          </p:cNvSpPr>
          <p:nvPr>
            <p:ph type="sldNum" sz="quarter" idx="10"/>
          </p:nvPr>
        </p:nvSpPr>
        <p:spPr/>
        <p:txBody>
          <a:bodyPr/>
          <a:lstStyle/>
          <a:p>
            <a:fld id="{E0194D5F-269A-44A9-A095-EBCCE759B396}" type="slidenum">
              <a:rPr lang="ko-KR" altLang="en-US" smtClean="0"/>
              <a:pPr/>
              <a:t>17</a:t>
            </a:fld>
            <a:endParaRPr lang="ko-KR" altLang="en-US"/>
          </a:p>
        </p:txBody>
      </p:sp>
    </p:spTree>
    <p:extLst>
      <p:ext uri="{BB962C8B-B14F-4D97-AF65-F5344CB8AC3E}">
        <p14:creationId xmlns:p14="http://schemas.microsoft.com/office/powerpoint/2010/main" val="1555169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7C9EFE0E-5E25-4C75-B920-15D996FB8247}" type="slidenum">
              <a:rPr lang="ko-KR" altLang="en-US" smtClean="0"/>
              <a:pPr/>
              <a:t>18</a:t>
            </a:fld>
            <a:endParaRPr lang="ko-KR" altLang="en-US"/>
          </a:p>
        </p:txBody>
      </p:sp>
    </p:spTree>
    <p:extLst>
      <p:ext uri="{BB962C8B-B14F-4D97-AF65-F5344CB8AC3E}">
        <p14:creationId xmlns:p14="http://schemas.microsoft.com/office/powerpoint/2010/main" val="25526496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ko-KR" b="1" baseline="0" dirty="0" smtClean="0">
              <a:solidFill>
                <a:srgbClr val="FF0000"/>
              </a:solidFill>
              <a:latin typeface="Arial Unicode MS" panose="020B0604020202020204" pitchFamily="50" charset="-127"/>
              <a:ea typeface="Arial Unicode MS" panose="020B0604020202020204" pitchFamily="50" charset="-127"/>
              <a:cs typeface="Arial Unicode MS" panose="020B0604020202020204" pitchFamily="50" charset="-127"/>
            </a:endParaRPr>
          </a:p>
        </p:txBody>
      </p:sp>
      <p:sp>
        <p:nvSpPr>
          <p:cNvPr id="4" name="Slide Number Placeholder 3"/>
          <p:cNvSpPr>
            <a:spLocks noGrp="1"/>
          </p:cNvSpPr>
          <p:nvPr>
            <p:ph type="sldNum" sz="quarter" idx="10"/>
          </p:nvPr>
        </p:nvSpPr>
        <p:spPr/>
        <p:txBody>
          <a:bodyPr/>
          <a:lstStyle/>
          <a:p>
            <a:fld id="{7C9EFE0E-5E25-4C75-B920-15D996FB8247}" type="slidenum">
              <a:rPr lang="ko-KR" altLang="en-US" smtClean="0"/>
              <a:t>19</a:t>
            </a:fld>
            <a:endParaRPr lang="ko-KR" altLang="en-US"/>
          </a:p>
        </p:txBody>
      </p:sp>
    </p:spTree>
    <p:extLst>
      <p:ext uri="{BB962C8B-B14F-4D97-AF65-F5344CB8AC3E}">
        <p14:creationId xmlns:p14="http://schemas.microsoft.com/office/powerpoint/2010/main" val="3675429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ko-KR" b="1" baseline="0" dirty="0" smtClean="0">
              <a:solidFill>
                <a:srgbClr val="FF0000"/>
              </a:solidFill>
              <a:latin typeface="Arial Unicode MS" panose="020B0604020202020204" pitchFamily="50" charset="-127"/>
              <a:ea typeface="Arial Unicode MS" panose="020B0604020202020204" pitchFamily="50" charset="-127"/>
              <a:cs typeface="Arial Unicode MS" panose="020B0604020202020204" pitchFamily="50" charset="-127"/>
            </a:endParaRPr>
          </a:p>
        </p:txBody>
      </p:sp>
      <p:sp>
        <p:nvSpPr>
          <p:cNvPr id="4" name="Slide Number Placeholder 3"/>
          <p:cNvSpPr>
            <a:spLocks noGrp="1"/>
          </p:cNvSpPr>
          <p:nvPr>
            <p:ph type="sldNum" sz="quarter" idx="10"/>
          </p:nvPr>
        </p:nvSpPr>
        <p:spPr/>
        <p:txBody>
          <a:bodyPr/>
          <a:lstStyle/>
          <a:p>
            <a:fld id="{7C9EFE0E-5E25-4C75-B920-15D996FB8247}" type="slidenum">
              <a:rPr lang="ko-KR" altLang="en-US" smtClean="0"/>
              <a:t>20</a:t>
            </a:fld>
            <a:endParaRPr lang="ko-KR" altLang="en-US"/>
          </a:p>
        </p:txBody>
      </p:sp>
    </p:spTree>
    <p:extLst>
      <p:ext uri="{BB962C8B-B14F-4D97-AF65-F5344CB8AC3E}">
        <p14:creationId xmlns:p14="http://schemas.microsoft.com/office/powerpoint/2010/main" val="3675429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E0194D5F-269A-44A9-A095-EBCCE759B396}" type="slidenum">
              <a:rPr lang="ko-KR" altLang="en-US" smtClean="0"/>
              <a:pPr/>
              <a:t>2</a:t>
            </a:fld>
            <a:endParaRPr lang="ko-KR" altLang="en-US"/>
          </a:p>
        </p:txBody>
      </p:sp>
    </p:spTree>
    <p:extLst>
      <p:ext uri="{BB962C8B-B14F-4D97-AF65-F5344CB8AC3E}">
        <p14:creationId xmlns:p14="http://schemas.microsoft.com/office/powerpoint/2010/main" val="32307539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dirty="0" smtClean="0"/>
              <a:t>For this</a:t>
            </a:r>
            <a:r>
              <a:rPr lang="en-US" altLang="ko-KR" baseline="0" dirty="0" smtClean="0"/>
              <a:t> we applied the Positive Matrix Factorization model. This method is optimizing a weighted least square to obtain a best fit to the measurement data following this mathematical equation. In the PMF analysis, we should resolve the number of factors (p). The optimal value of p is determined when Q is minimized following equations. </a:t>
            </a:r>
            <a:endParaRPr lang="ko-KR" altLang="en-US" dirty="0"/>
          </a:p>
        </p:txBody>
      </p:sp>
      <p:sp>
        <p:nvSpPr>
          <p:cNvPr id="4" name="슬라이드 번호 개체 틀 3"/>
          <p:cNvSpPr>
            <a:spLocks noGrp="1"/>
          </p:cNvSpPr>
          <p:nvPr>
            <p:ph type="sldNum" sz="quarter" idx="10"/>
          </p:nvPr>
        </p:nvSpPr>
        <p:spPr/>
        <p:txBody>
          <a:bodyPr/>
          <a:lstStyle/>
          <a:p>
            <a:fld id="{E0194D5F-269A-44A9-A095-EBCCE759B396}" type="slidenum">
              <a:rPr lang="ko-KR" altLang="en-US" smtClean="0"/>
              <a:pPr/>
              <a:t>21</a:t>
            </a:fld>
            <a:endParaRPr lang="ko-KR" altLang="en-US"/>
          </a:p>
        </p:txBody>
      </p:sp>
    </p:spTree>
    <p:extLst>
      <p:ext uri="{BB962C8B-B14F-4D97-AF65-F5344CB8AC3E}">
        <p14:creationId xmlns:p14="http://schemas.microsoft.com/office/powerpoint/2010/main" val="1179748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en-US" altLang="ko-KR" dirty="0" smtClean="0"/>
          </a:p>
          <a:p>
            <a:r>
              <a:rPr lang="en-US" altLang="ko-KR" dirty="0" smtClean="0"/>
              <a:t>The seven</a:t>
            </a:r>
            <a:r>
              <a:rPr lang="en-US" altLang="ko-KR" baseline="0" dirty="0" smtClean="0"/>
              <a:t> factors were statistically resolved in measurement data after operating this model. And We should identify the seven industrial sources of halocarbons combined with the bottom up emissions information of each species. We choose the relative higher contributions  as tracer to identifying these factors. For example, the first factor is characterized by relatively high contribution to HCFC-22 and HFC-134a. HCFC-22 and HFC-134a most widely employed for refrigeration and air conditioning systems as replacement of CFCs. Thus indication that the first source factor must be more related to refrigeration replacement. Other source factors were identified in the same way, </a:t>
            </a:r>
            <a:endParaRPr lang="ko-KR" altLang="en-US" dirty="0"/>
          </a:p>
        </p:txBody>
      </p:sp>
      <p:sp>
        <p:nvSpPr>
          <p:cNvPr id="4" name="슬라이드 번호 개체 틀 3"/>
          <p:cNvSpPr>
            <a:spLocks noGrp="1"/>
          </p:cNvSpPr>
          <p:nvPr>
            <p:ph type="sldNum" sz="quarter" idx="10"/>
          </p:nvPr>
        </p:nvSpPr>
        <p:spPr/>
        <p:txBody>
          <a:bodyPr/>
          <a:lstStyle/>
          <a:p>
            <a:fld id="{E0194D5F-269A-44A9-A095-EBCCE759B396}" type="slidenum">
              <a:rPr lang="ko-KR" altLang="en-US" smtClean="0"/>
              <a:pPr/>
              <a:t>22</a:t>
            </a:fld>
            <a:endParaRPr lang="ko-KR" altLang="en-US"/>
          </a:p>
        </p:txBody>
      </p:sp>
    </p:spTree>
    <p:extLst>
      <p:ext uri="{BB962C8B-B14F-4D97-AF65-F5344CB8AC3E}">
        <p14:creationId xmlns:p14="http://schemas.microsoft.com/office/powerpoint/2010/main" val="18465984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en-US" altLang="ko-KR" dirty="0" smtClean="0"/>
          </a:p>
          <a:p>
            <a:r>
              <a:rPr lang="en-US" altLang="ko-KR" dirty="0" smtClean="0"/>
              <a:t>The seven</a:t>
            </a:r>
            <a:r>
              <a:rPr lang="en-US" altLang="ko-KR" baseline="0" dirty="0" smtClean="0"/>
              <a:t> factors were statistically resolved in measurement data after operating this model. And We should identify the seven industrial sources of halocarbons combined with the bottom up emissions information of each species. We choose the relative higher contributions  as tracer to identifying these factors. For example, the first factor is characterized by relatively high contribution to HCFC-22 and HFC-134a. HCFC-22 and HFC-134a most widely employed for refrigeration and air conditioning systems as replacement of CFCs. Thus indication that the first source factor must be more related to refrigeration replacement. Other source factors were identified in the same way, </a:t>
            </a:r>
            <a:endParaRPr lang="ko-KR" altLang="en-US" dirty="0"/>
          </a:p>
        </p:txBody>
      </p:sp>
      <p:sp>
        <p:nvSpPr>
          <p:cNvPr id="4" name="슬라이드 번호 개체 틀 3"/>
          <p:cNvSpPr>
            <a:spLocks noGrp="1"/>
          </p:cNvSpPr>
          <p:nvPr>
            <p:ph type="sldNum" sz="quarter" idx="10"/>
          </p:nvPr>
        </p:nvSpPr>
        <p:spPr/>
        <p:txBody>
          <a:bodyPr/>
          <a:lstStyle/>
          <a:p>
            <a:fld id="{E0194D5F-269A-44A9-A095-EBCCE759B396}" type="slidenum">
              <a:rPr lang="ko-KR" altLang="en-US" smtClean="0"/>
              <a:pPr/>
              <a:t>23</a:t>
            </a:fld>
            <a:endParaRPr lang="ko-KR" altLang="en-US"/>
          </a:p>
        </p:txBody>
      </p:sp>
    </p:spTree>
    <p:extLst>
      <p:ext uri="{BB962C8B-B14F-4D97-AF65-F5344CB8AC3E}">
        <p14:creationId xmlns:p14="http://schemas.microsoft.com/office/powerpoint/2010/main" val="12443466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E0194D5F-269A-44A9-A095-EBCCE759B396}" type="slidenum">
              <a:rPr lang="ko-KR" altLang="en-US" smtClean="0"/>
              <a:pPr/>
              <a:t>24</a:t>
            </a:fld>
            <a:endParaRPr lang="ko-KR" altLang="en-US"/>
          </a:p>
        </p:txBody>
      </p:sp>
    </p:spTree>
    <p:extLst>
      <p:ext uri="{BB962C8B-B14F-4D97-AF65-F5344CB8AC3E}">
        <p14:creationId xmlns:p14="http://schemas.microsoft.com/office/powerpoint/2010/main" val="867415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E0194D5F-269A-44A9-A095-EBCCE759B396}" type="slidenum">
              <a:rPr lang="ko-KR" altLang="en-US" smtClean="0"/>
              <a:pPr/>
              <a:t>3</a:t>
            </a:fld>
            <a:endParaRPr lang="ko-KR" altLang="en-US"/>
          </a:p>
        </p:txBody>
      </p:sp>
    </p:spTree>
    <p:extLst>
      <p:ext uri="{BB962C8B-B14F-4D97-AF65-F5344CB8AC3E}">
        <p14:creationId xmlns:p14="http://schemas.microsoft.com/office/powerpoint/2010/main" val="3230753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0" i="0" u="none" strike="noStrike" kern="1200" baseline="0" dirty="0" smtClean="0">
                <a:solidFill>
                  <a:schemeClr val="tx1"/>
                </a:solidFill>
                <a:latin typeface="+mn-lt"/>
                <a:ea typeface="+mn-ea"/>
                <a:cs typeface="+mn-cs"/>
              </a:rPr>
              <a:t>With zero CCl4 emissions reported between 20072012, atmospheric concentrations of the compound should have declined at an expected rate of 4</a:t>
            </a:r>
          </a:p>
          <a:p>
            <a:r>
              <a:rPr lang="en-US" altLang="ko-KR" sz="1200" b="0" i="0" u="none" strike="noStrike" kern="1200" baseline="0" dirty="0" smtClean="0">
                <a:solidFill>
                  <a:schemeClr val="tx1"/>
                </a:solidFill>
                <a:latin typeface="+mn-lt"/>
                <a:ea typeface="+mn-ea"/>
                <a:cs typeface="+mn-cs"/>
              </a:rPr>
              <a:t>percent per year. Observations from the ground showed atmospheric concentrations were only declining by 1 percent per year.</a:t>
            </a:r>
            <a:endParaRPr lang="en-US" altLang="ko-KR" sz="1200" dirty="0" smtClean="0"/>
          </a:p>
        </p:txBody>
      </p:sp>
      <p:sp>
        <p:nvSpPr>
          <p:cNvPr id="4" name="슬라이드 번호 개체 틀 3"/>
          <p:cNvSpPr>
            <a:spLocks noGrp="1"/>
          </p:cNvSpPr>
          <p:nvPr>
            <p:ph type="sldNum" sz="quarter" idx="10"/>
          </p:nvPr>
        </p:nvSpPr>
        <p:spPr/>
        <p:txBody>
          <a:bodyPr/>
          <a:lstStyle/>
          <a:p>
            <a:fld id="{E0194D5F-269A-44A9-A095-EBCCE759B396}" type="slidenum">
              <a:rPr lang="ko-KR" altLang="en-US" smtClean="0"/>
              <a:pPr/>
              <a:t>4</a:t>
            </a:fld>
            <a:endParaRPr lang="ko-KR" altLang="en-US"/>
          </a:p>
        </p:txBody>
      </p:sp>
    </p:spTree>
    <p:extLst>
      <p:ext uri="{BB962C8B-B14F-4D97-AF65-F5344CB8AC3E}">
        <p14:creationId xmlns:p14="http://schemas.microsoft.com/office/powerpoint/2010/main" val="3230753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E0194D5F-269A-44A9-A095-EBCCE759B396}" type="slidenum">
              <a:rPr lang="ko-KR" altLang="en-US" smtClean="0"/>
              <a:pPr/>
              <a:t>5</a:t>
            </a:fld>
            <a:endParaRPr lang="ko-KR" altLang="en-US"/>
          </a:p>
        </p:txBody>
      </p:sp>
    </p:spTree>
    <p:extLst>
      <p:ext uri="{BB962C8B-B14F-4D97-AF65-F5344CB8AC3E}">
        <p14:creationId xmlns:p14="http://schemas.microsoft.com/office/powerpoint/2010/main" val="3230753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E0194D5F-269A-44A9-A095-EBCCE759B396}" type="slidenum">
              <a:rPr lang="ko-KR" altLang="en-US" smtClean="0">
                <a:solidFill>
                  <a:prstClr val="black"/>
                </a:solidFill>
                <a:latin typeface="Calibri"/>
              </a:rPr>
              <a:pPr/>
              <a:t>6</a:t>
            </a:fld>
            <a:endParaRPr lang="ko-KR" altLang="en-US">
              <a:solidFill>
                <a:prstClr val="black"/>
              </a:solidFill>
              <a:latin typeface="Calibri"/>
            </a:endParaRPr>
          </a:p>
        </p:txBody>
      </p:sp>
    </p:spTree>
    <p:extLst>
      <p:ext uri="{BB962C8B-B14F-4D97-AF65-F5344CB8AC3E}">
        <p14:creationId xmlns:p14="http://schemas.microsoft.com/office/powerpoint/2010/main" val="2122899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E0194D5F-269A-44A9-A095-EBCCE759B396}" type="slidenum">
              <a:rPr lang="ko-KR" altLang="en-US" smtClean="0"/>
              <a:pPr/>
              <a:t>7</a:t>
            </a:fld>
            <a:endParaRPr lang="ko-KR" altLang="en-US"/>
          </a:p>
        </p:txBody>
      </p:sp>
    </p:spTree>
    <p:extLst>
      <p:ext uri="{BB962C8B-B14F-4D97-AF65-F5344CB8AC3E}">
        <p14:creationId xmlns:p14="http://schemas.microsoft.com/office/powerpoint/2010/main" val="3230753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E0194D5F-269A-44A9-A095-EBCCE759B396}" type="slidenum">
              <a:rPr lang="ko-KR" altLang="en-US" smtClean="0">
                <a:solidFill>
                  <a:prstClr val="black"/>
                </a:solidFill>
                <a:latin typeface="Calibri"/>
              </a:rPr>
              <a:pPr/>
              <a:t>8</a:t>
            </a:fld>
            <a:endParaRPr lang="ko-KR" altLang="en-US">
              <a:solidFill>
                <a:prstClr val="black"/>
              </a:solidFill>
              <a:latin typeface="Calibri"/>
            </a:endParaRPr>
          </a:p>
        </p:txBody>
      </p:sp>
    </p:spTree>
    <p:extLst>
      <p:ext uri="{BB962C8B-B14F-4D97-AF65-F5344CB8AC3E}">
        <p14:creationId xmlns:p14="http://schemas.microsoft.com/office/powerpoint/2010/main" val="971394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2012</a:t>
            </a:r>
            <a:r>
              <a:rPr lang="ko-KR" altLang="en-US" dirty="0" smtClean="0"/>
              <a:t>년의 </a:t>
            </a:r>
            <a:r>
              <a:rPr lang="en-US" dirty="0" smtClean="0"/>
              <a:t>AGAGE</a:t>
            </a:r>
            <a:r>
              <a:rPr lang="en-US" baseline="0" dirty="0" smtClean="0"/>
              <a:t> baselines</a:t>
            </a:r>
            <a:r>
              <a:rPr lang="ko-KR" altLang="en-US" baseline="0" dirty="0" smtClean="0"/>
              <a:t>의 포인트는 거의 없음 </a:t>
            </a:r>
            <a:r>
              <a:rPr lang="en-US" altLang="ko-KR" baseline="0" dirty="0" smtClean="0">
                <a:sym typeface="Wingdings" panose="05000000000000000000" pitchFamily="2" charset="2"/>
              </a:rPr>
              <a:t> </a:t>
            </a:r>
            <a:r>
              <a:rPr lang="ko-KR" altLang="en-US" baseline="0" dirty="0" smtClean="0">
                <a:sym typeface="Wingdings" panose="05000000000000000000" pitchFamily="2" charset="2"/>
              </a:rPr>
              <a:t>확인요망</a:t>
            </a:r>
            <a:r>
              <a:rPr lang="en-US" altLang="ko-KR" baseline="0" dirty="0" smtClean="0">
                <a:sym typeface="Wingdings" panose="05000000000000000000" pitchFamily="2" charset="2"/>
              </a:rPr>
              <a:t>, </a:t>
            </a:r>
            <a:r>
              <a:rPr lang="ko-KR" altLang="en-US" baseline="0" dirty="0" smtClean="0">
                <a:sym typeface="Wingdings" panose="05000000000000000000" pitchFamily="2" charset="2"/>
              </a:rPr>
              <a:t>알고리즘의 오류가 있는 듯 함</a:t>
            </a:r>
            <a:r>
              <a:rPr lang="en-US" altLang="ko-KR" baseline="0" dirty="0" smtClean="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fld id="{7C9EFE0E-5E25-4C75-B920-15D996FB8247}" type="slidenum">
              <a:rPr lang="ko-KR" altLang="en-US" smtClean="0"/>
              <a:pPr/>
              <a:t>10</a:t>
            </a:fld>
            <a:endParaRPr lang="ko-KR" altLang="en-US"/>
          </a:p>
        </p:txBody>
      </p:sp>
    </p:spTree>
    <p:extLst>
      <p:ext uri="{BB962C8B-B14F-4D97-AF65-F5344CB8AC3E}">
        <p14:creationId xmlns:p14="http://schemas.microsoft.com/office/powerpoint/2010/main" val="4222396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409B0622-CC91-4F7C-A5BF-E630369E6784}" type="datetimeFigureOut">
              <a:rPr lang="ko-KR" altLang="en-US" smtClean="0"/>
              <a:pPr/>
              <a:t>2016-10-17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4719902-5383-4DB4-832E-EBAF5A04B3E3}" type="slidenum">
              <a:rPr lang="ko-KR" altLang="en-US" smtClean="0"/>
              <a:pPr/>
              <a:t>‹#›</a:t>
            </a:fld>
            <a:endParaRPr lang="ko-KR" altLang="en-US"/>
          </a:p>
        </p:txBody>
      </p:sp>
    </p:spTree>
    <p:extLst>
      <p:ext uri="{BB962C8B-B14F-4D97-AF65-F5344CB8AC3E}">
        <p14:creationId xmlns:p14="http://schemas.microsoft.com/office/powerpoint/2010/main" val="1685907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409B0622-CC91-4F7C-A5BF-E630369E6784}" type="datetimeFigureOut">
              <a:rPr lang="ko-KR" altLang="en-US" smtClean="0"/>
              <a:pPr/>
              <a:t>2016-10-17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4719902-5383-4DB4-832E-EBAF5A04B3E3}" type="slidenum">
              <a:rPr lang="ko-KR" altLang="en-US" smtClean="0"/>
              <a:pPr/>
              <a:t>‹#›</a:t>
            </a:fld>
            <a:endParaRPr lang="ko-KR" altLang="en-US"/>
          </a:p>
        </p:txBody>
      </p:sp>
    </p:spTree>
    <p:extLst>
      <p:ext uri="{BB962C8B-B14F-4D97-AF65-F5344CB8AC3E}">
        <p14:creationId xmlns:p14="http://schemas.microsoft.com/office/powerpoint/2010/main" val="838795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409B0622-CC91-4F7C-A5BF-E630369E6784}" type="datetimeFigureOut">
              <a:rPr lang="ko-KR" altLang="en-US" smtClean="0"/>
              <a:pPr/>
              <a:t>2016-10-17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4719902-5383-4DB4-832E-EBAF5A04B3E3}" type="slidenum">
              <a:rPr lang="ko-KR" altLang="en-US" smtClean="0"/>
              <a:pPr/>
              <a:t>‹#›</a:t>
            </a:fld>
            <a:endParaRPr lang="ko-KR" altLang="en-US"/>
          </a:p>
        </p:txBody>
      </p:sp>
    </p:spTree>
    <p:extLst>
      <p:ext uri="{BB962C8B-B14F-4D97-AF65-F5344CB8AC3E}">
        <p14:creationId xmlns:p14="http://schemas.microsoft.com/office/powerpoint/2010/main" val="3088772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spTree>
      <p:nvGrpSpPr>
        <p:cNvPr id="1" name=""/>
        <p:cNvGrpSpPr/>
        <p:nvPr/>
      </p:nvGrpSpPr>
      <p:grpSpPr>
        <a:xfrm>
          <a:off x="0" y="0"/>
          <a:ext cx="0" cy="0"/>
          <a:chOff x="0" y="0"/>
          <a:chExt cx="0" cy="0"/>
        </a:xfrm>
      </p:grpSpPr>
      <p:sp>
        <p:nvSpPr>
          <p:cNvPr id="9" name="제목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ko-KR" altLang="en-US" smtClean="0"/>
              <a:t>마스터 제목 스타일 편집</a:t>
            </a:r>
            <a:endParaRPr kumimoji="0" lang="en-US"/>
          </a:p>
        </p:txBody>
      </p:sp>
      <p:sp>
        <p:nvSpPr>
          <p:cNvPr id="17" name="부제목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ko-KR" altLang="en-US" smtClean="0"/>
              <a:t>마스터 부제목 스타일 편집</a:t>
            </a:r>
            <a:endParaRPr kumimoji="0" lang="en-US"/>
          </a:p>
        </p:txBody>
      </p:sp>
      <p:sp>
        <p:nvSpPr>
          <p:cNvPr id="30" name="날짜 개체 틀 29"/>
          <p:cNvSpPr>
            <a:spLocks noGrp="1"/>
          </p:cNvSpPr>
          <p:nvPr>
            <p:ph type="dt" sz="half" idx="10"/>
          </p:nvPr>
        </p:nvSpPr>
        <p:spPr/>
        <p:txBody>
          <a:bodyPr/>
          <a:lstStyle/>
          <a:p>
            <a:fld id="{B0B738DF-EFF1-477B-ACCE-10DA7779F040}" type="datetimeFigureOut">
              <a:rPr lang="ko-KR" altLang="en-US" smtClean="0">
                <a:solidFill>
                  <a:srgbClr val="DBF5F9">
                    <a:shade val="90000"/>
                  </a:srgbClr>
                </a:solidFill>
              </a:rPr>
              <a:pPr/>
              <a:t>2016-10-17</a:t>
            </a:fld>
            <a:endParaRPr lang="ko-KR" altLang="en-US">
              <a:solidFill>
                <a:srgbClr val="DBF5F9">
                  <a:shade val="90000"/>
                </a:srgbClr>
              </a:solidFill>
            </a:endParaRPr>
          </a:p>
        </p:txBody>
      </p:sp>
      <p:sp>
        <p:nvSpPr>
          <p:cNvPr id="19" name="바닥글 개체 틀 18"/>
          <p:cNvSpPr>
            <a:spLocks noGrp="1"/>
          </p:cNvSpPr>
          <p:nvPr>
            <p:ph type="ftr" sz="quarter" idx="11"/>
          </p:nvPr>
        </p:nvSpPr>
        <p:spPr/>
        <p:txBody>
          <a:bodyPr/>
          <a:lstStyle/>
          <a:p>
            <a:endParaRPr lang="ko-KR" altLang="en-US">
              <a:solidFill>
                <a:srgbClr val="DBF5F9">
                  <a:shade val="90000"/>
                </a:srgbClr>
              </a:solidFill>
            </a:endParaRPr>
          </a:p>
        </p:txBody>
      </p:sp>
      <p:sp>
        <p:nvSpPr>
          <p:cNvPr id="27" name="슬라이드 번호 개체 틀 26"/>
          <p:cNvSpPr>
            <a:spLocks noGrp="1"/>
          </p:cNvSpPr>
          <p:nvPr>
            <p:ph type="sldNum" sz="quarter" idx="12"/>
          </p:nvPr>
        </p:nvSpPr>
        <p:spPr/>
        <p:txBody>
          <a:bodyPr/>
          <a:lstStyle/>
          <a:p>
            <a:fld id="{E873F99B-3650-4080-A972-49828F6EAC46}" type="slidenum">
              <a:rPr lang="ko-KR" altLang="en-US" smtClean="0">
                <a:solidFill>
                  <a:srgbClr val="DBF5F9">
                    <a:shade val="90000"/>
                  </a:srgbClr>
                </a:solidFill>
              </a:rPr>
              <a:pPr/>
              <a:t>‹#›</a:t>
            </a:fld>
            <a:endParaRPr lang="ko-KR" altLang="en-US">
              <a:solidFill>
                <a:srgbClr val="DBF5F9">
                  <a:shade val="90000"/>
                </a:srgbClr>
              </a:solidFill>
            </a:endParaRPr>
          </a:p>
        </p:txBody>
      </p:sp>
    </p:spTree>
    <p:extLst>
      <p:ext uri="{BB962C8B-B14F-4D97-AF65-F5344CB8AC3E}">
        <p14:creationId xmlns:p14="http://schemas.microsoft.com/office/powerpoint/2010/main" val="1415400806"/>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0" lang="ko-KR" altLang="en-US" smtClean="0"/>
              <a:t>마스터 제목 스타일 편집</a:t>
            </a:r>
            <a:endParaRPr kumimoji="0" lang="en-US"/>
          </a:p>
        </p:txBody>
      </p:sp>
      <p:sp>
        <p:nvSpPr>
          <p:cNvPr id="3" name="내용 개체 틀 2"/>
          <p:cNvSpPr>
            <a:spLocks noGrp="1"/>
          </p:cNvSpPr>
          <p:nvPr>
            <p:ph idx="1"/>
          </p:nvPr>
        </p:nvSpPr>
        <p:spPr/>
        <p:txBody>
          <a:body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날짜 개체 틀 3"/>
          <p:cNvSpPr>
            <a:spLocks noGrp="1"/>
          </p:cNvSpPr>
          <p:nvPr>
            <p:ph type="dt" sz="half" idx="10"/>
          </p:nvPr>
        </p:nvSpPr>
        <p:spPr/>
        <p:txBody>
          <a:bodyPr/>
          <a:lstStyle/>
          <a:p>
            <a:fld id="{B0B738DF-EFF1-477B-ACCE-10DA7779F040}" type="datetimeFigureOut">
              <a:rPr lang="ko-KR" altLang="en-US" smtClean="0">
                <a:solidFill>
                  <a:srgbClr val="04617B">
                    <a:shade val="90000"/>
                  </a:srgbClr>
                </a:solidFill>
              </a:rPr>
              <a:pPr/>
              <a:t>2016-10-17</a:t>
            </a:fld>
            <a:endParaRPr lang="ko-KR" altLang="en-US">
              <a:solidFill>
                <a:srgbClr val="04617B">
                  <a:shade val="90000"/>
                </a:srgbClr>
              </a:solidFill>
            </a:endParaRPr>
          </a:p>
        </p:txBody>
      </p:sp>
      <p:sp>
        <p:nvSpPr>
          <p:cNvPr id="5" name="바닥글 개체 틀 4"/>
          <p:cNvSpPr>
            <a:spLocks noGrp="1"/>
          </p:cNvSpPr>
          <p:nvPr>
            <p:ph type="ftr" sz="quarter" idx="11"/>
          </p:nvPr>
        </p:nvSpPr>
        <p:spPr/>
        <p:txBody>
          <a:bodyPr/>
          <a:lstStyle/>
          <a:p>
            <a:endParaRPr lang="ko-KR" altLang="en-US">
              <a:solidFill>
                <a:srgbClr val="04617B">
                  <a:shade val="90000"/>
                </a:srgbClr>
              </a:solidFill>
            </a:endParaRPr>
          </a:p>
        </p:txBody>
      </p:sp>
      <p:sp>
        <p:nvSpPr>
          <p:cNvPr id="6" name="슬라이드 번호 개체 틀 5"/>
          <p:cNvSpPr>
            <a:spLocks noGrp="1"/>
          </p:cNvSpPr>
          <p:nvPr>
            <p:ph type="sldNum" sz="quarter" idx="12"/>
          </p:nvPr>
        </p:nvSpPr>
        <p:spPr/>
        <p:txBody>
          <a:bodyPr/>
          <a:lstStyle/>
          <a:p>
            <a:fld id="{E873F99B-3650-4080-A972-49828F6EAC46}" type="slidenum">
              <a:rPr lang="ko-KR" altLang="en-US" smtClean="0">
                <a:solidFill>
                  <a:srgbClr val="04617B">
                    <a:shade val="90000"/>
                  </a:srgbClr>
                </a:solidFill>
              </a:rPr>
              <a:pPr/>
              <a:t>‹#›</a:t>
            </a:fld>
            <a:endParaRPr lang="ko-KR" altLang="en-US">
              <a:solidFill>
                <a:srgbClr val="04617B">
                  <a:shade val="90000"/>
                </a:srgbClr>
              </a:solidFill>
            </a:endParaRPr>
          </a:p>
        </p:txBody>
      </p:sp>
    </p:spTree>
    <p:extLst>
      <p:ext uri="{BB962C8B-B14F-4D97-AF65-F5344CB8AC3E}">
        <p14:creationId xmlns:p14="http://schemas.microsoft.com/office/powerpoint/2010/main" val="1323218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ko-KR" altLang="en-US" smtClean="0"/>
              <a:t>마스터 제목 스타일 편집</a:t>
            </a:r>
            <a:endParaRPr kumimoji="0" lang="en-US"/>
          </a:p>
        </p:txBody>
      </p:sp>
      <p:sp>
        <p:nvSpPr>
          <p:cNvPr id="3" name="텍스트 개체 틀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ko-KR" altLang="en-US" smtClean="0"/>
              <a:t>마스터 텍스트 스타일을 편집합니다</a:t>
            </a:r>
          </a:p>
        </p:txBody>
      </p:sp>
      <p:sp>
        <p:nvSpPr>
          <p:cNvPr id="4" name="날짜 개체 틀 3"/>
          <p:cNvSpPr>
            <a:spLocks noGrp="1"/>
          </p:cNvSpPr>
          <p:nvPr>
            <p:ph type="dt" sz="half" idx="10"/>
          </p:nvPr>
        </p:nvSpPr>
        <p:spPr/>
        <p:txBody>
          <a:bodyPr/>
          <a:lstStyle/>
          <a:p>
            <a:fld id="{B0B738DF-EFF1-477B-ACCE-10DA7779F040}" type="datetimeFigureOut">
              <a:rPr lang="ko-KR" altLang="en-US" smtClean="0">
                <a:solidFill>
                  <a:srgbClr val="DBF5F9">
                    <a:shade val="90000"/>
                  </a:srgbClr>
                </a:solidFill>
              </a:rPr>
              <a:pPr/>
              <a:t>2016-10-17</a:t>
            </a:fld>
            <a:endParaRPr lang="ko-KR" altLang="en-US">
              <a:solidFill>
                <a:srgbClr val="DBF5F9">
                  <a:shade val="90000"/>
                </a:srgbClr>
              </a:solidFill>
            </a:endParaRPr>
          </a:p>
        </p:txBody>
      </p:sp>
      <p:sp>
        <p:nvSpPr>
          <p:cNvPr id="5" name="바닥글 개체 틀 4"/>
          <p:cNvSpPr>
            <a:spLocks noGrp="1"/>
          </p:cNvSpPr>
          <p:nvPr>
            <p:ph type="ftr" sz="quarter" idx="11"/>
          </p:nvPr>
        </p:nvSpPr>
        <p:spPr/>
        <p:txBody>
          <a:bodyPr/>
          <a:lstStyle/>
          <a:p>
            <a:endParaRPr lang="ko-KR" altLang="en-US">
              <a:solidFill>
                <a:srgbClr val="DBF5F9">
                  <a:shade val="90000"/>
                </a:srgbClr>
              </a:solidFill>
            </a:endParaRPr>
          </a:p>
        </p:txBody>
      </p:sp>
      <p:sp>
        <p:nvSpPr>
          <p:cNvPr id="6" name="슬라이드 번호 개체 틀 5"/>
          <p:cNvSpPr>
            <a:spLocks noGrp="1"/>
          </p:cNvSpPr>
          <p:nvPr>
            <p:ph type="sldNum" sz="quarter" idx="12"/>
          </p:nvPr>
        </p:nvSpPr>
        <p:spPr/>
        <p:txBody>
          <a:bodyPr/>
          <a:lstStyle/>
          <a:p>
            <a:fld id="{E873F99B-3650-4080-A972-49828F6EAC46}" type="slidenum">
              <a:rPr lang="ko-KR" altLang="en-US" smtClean="0">
                <a:solidFill>
                  <a:srgbClr val="DBF5F9">
                    <a:shade val="90000"/>
                  </a:srgbClr>
                </a:solidFill>
              </a:rPr>
              <a:pPr/>
              <a:t>‹#›</a:t>
            </a:fld>
            <a:endParaRPr lang="ko-KR" altLang="en-US">
              <a:solidFill>
                <a:srgbClr val="DBF5F9">
                  <a:shade val="90000"/>
                </a:srgbClr>
              </a:solidFill>
            </a:endParaRPr>
          </a:p>
        </p:txBody>
      </p:sp>
    </p:spTree>
    <p:extLst>
      <p:ext uri="{BB962C8B-B14F-4D97-AF65-F5344CB8AC3E}">
        <p14:creationId xmlns:p14="http://schemas.microsoft.com/office/powerpoint/2010/main" val="264399036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a:xfrm>
            <a:off x="457200" y="704088"/>
            <a:ext cx="8229600" cy="1143000"/>
          </a:xfrm>
        </p:spPr>
        <p:txBody>
          <a:bodyPr/>
          <a:lstStyle/>
          <a:p>
            <a:r>
              <a:rPr kumimoji="0" lang="ko-KR" altLang="en-US" smtClean="0"/>
              <a:t>마스터 제목 스타일 편집</a:t>
            </a:r>
            <a:endParaRPr kumimoji="0" lang="en-US"/>
          </a:p>
        </p:txBody>
      </p:sp>
      <p:sp>
        <p:nvSpPr>
          <p:cNvPr id="3" name="내용 개체 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내용 개체 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5" name="날짜 개체 틀 4"/>
          <p:cNvSpPr>
            <a:spLocks noGrp="1"/>
          </p:cNvSpPr>
          <p:nvPr>
            <p:ph type="dt" sz="half" idx="10"/>
          </p:nvPr>
        </p:nvSpPr>
        <p:spPr/>
        <p:txBody>
          <a:bodyPr/>
          <a:lstStyle/>
          <a:p>
            <a:fld id="{B0B738DF-EFF1-477B-ACCE-10DA7779F040}" type="datetimeFigureOut">
              <a:rPr lang="ko-KR" altLang="en-US" smtClean="0">
                <a:solidFill>
                  <a:srgbClr val="04617B">
                    <a:shade val="90000"/>
                  </a:srgbClr>
                </a:solidFill>
              </a:rPr>
              <a:pPr/>
              <a:t>2016-10-17</a:t>
            </a:fld>
            <a:endParaRPr lang="ko-KR" altLang="en-US">
              <a:solidFill>
                <a:srgbClr val="04617B">
                  <a:shade val="90000"/>
                </a:srgbClr>
              </a:solidFill>
            </a:endParaRPr>
          </a:p>
        </p:txBody>
      </p:sp>
      <p:sp>
        <p:nvSpPr>
          <p:cNvPr id="6" name="바닥글 개체 틀 5"/>
          <p:cNvSpPr>
            <a:spLocks noGrp="1"/>
          </p:cNvSpPr>
          <p:nvPr>
            <p:ph type="ftr" sz="quarter" idx="11"/>
          </p:nvPr>
        </p:nvSpPr>
        <p:spPr/>
        <p:txBody>
          <a:bodyPr/>
          <a:lstStyle/>
          <a:p>
            <a:endParaRPr lang="ko-KR" altLang="en-US">
              <a:solidFill>
                <a:srgbClr val="04617B">
                  <a:shade val="90000"/>
                </a:srgbClr>
              </a:solidFill>
            </a:endParaRPr>
          </a:p>
        </p:txBody>
      </p:sp>
      <p:sp>
        <p:nvSpPr>
          <p:cNvPr id="7" name="슬라이드 번호 개체 틀 6"/>
          <p:cNvSpPr>
            <a:spLocks noGrp="1"/>
          </p:cNvSpPr>
          <p:nvPr>
            <p:ph type="sldNum" sz="quarter" idx="12"/>
          </p:nvPr>
        </p:nvSpPr>
        <p:spPr/>
        <p:txBody>
          <a:bodyPr/>
          <a:lstStyle/>
          <a:p>
            <a:fld id="{E873F99B-3650-4080-A972-49828F6EAC46}" type="slidenum">
              <a:rPr lang="ko-KR" altLang="en-US" smtClean="0">
                <a:solidFill>
                  <a:srgbClr val="04617B">
                    <a:shade val="90000"/>
                  </a:srgbClr>
                </a:solidFill>
              </a:rPr>
              <a:pPr/>
              <a:t>‹#›</a:t>
            </a:fld>
            <a:endParaRPr lang="ko-KR" altLang="en-US">
              <a:solidFill>
                <a:srgbClr val="04617B">
                  <a:shade val="90000"/>
                </a:srgbClr>
              </a:solidFill>
            </a:endParaRPr>
          </a:p>
        </p:txBody>
      </p:sp>
    </p:spTree>
    <p:extLst>
      <p:ext uri="{BB962C8B-B14F-4D97-AF65-F5344CB8AC3E}">
        <p14:creationId xmlns:p14="http://schemas.microsoft.com/office/powerpoint/2010/main" val="1050822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704088"/>
            <a:ext cx="8229600" cy="1143000"/>
          </a:xfrm>
        </p:spPr>
        <p:txBody>
          <a:bodyPr tIns="45720" anchor="b"/>
          <a:lstStyle>
            <a:lvl1pPr>
              <a:defRPr/>
            </a:lvl1pPr>
          </a:lstStyle>
          <a:p>
            <a:r>
              <a:rPr kumimoji="0" lang="ko-KR" altLang="en-US" smtClean="0"/>
              <a:t>마스터 제목 스타일 편집</a:t>
            </a:r>
            <a:endParaRPr kumimoji="0" lang="en-US"/>
          </a:p>
        </p:txBody>
      </p:sp>
      <p:sp>
        <p:nvSpPr>
          <p:cNvPr id="3" name="텍스트 개체 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ko-KR" altLang="en-US" smtClean="0"/>
              <a:t>마스터 텍스트 스타일을 편집합니다</a:t>
            </a:r>
          </a:p>
        </p:txBody>
      </p:sp>
      <p:sp>
        <p:nvSpPr>
          <p:cNvPr id="4" name="텍스트 개체 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ko-KR" altLang="en-US" smtClean="0"/>
              <a:t>마스터 텍스트 스타일을 편집합니다</a:t>
            </a:r>
          </a:p>
        </p:txBody>
      </p:sp>
      <p:sp>
        <p:nvSpPr>
          <p:cNvPr id="5" name="내용 개체 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6" name="내용 개체 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7" name="날짜 개체 틀 6"/>
          <p:cNvSpPr>
            <a:spLocks noGrp="1"/>
          </p:cNvSpPr>
          <p:nvPr>
            <p:ph type="dt" sz="half" idx="10"/>
          </p:nvPr>
        </p:nvSpPr>
        <p:spPr/>
        <p:txBody>
          <a:bodyPr/>
          <a:lstStyle/>
          <a:p>
            <a:fld id="{B0B738DF-EFF1-477B-ACCE-10DA7779F040}" type="datetimeFigureOut">
              <a:rPr lang="ko-KR" altLang="en-US" smtClean="0">
                <a:solidFill>
                  <a:srgbClr val="04617B">
                    <a:shade val="90000"/>
                  </a:srgbClr>
                </a:solidFill>
              </a:rPr>
              <a:pPr/>
              <a:t>2016-10-17</a:t>
            </a:fld>
            <a:endParaRPr lang="ko-KR" altLang="en-US">
              <a:solidFill>
                <a:srgbClr val="04617B">
                  <a:shade val="90000"/>
                </a:srgbClr>
              </a:solidFill>
            </a:endParaRPr>
          </a:p>
        </p:txBody>
      </p:sp>
      <p:sp>
        <p:nvSpPr>
          <p:cNvPr id="8" name="바닥글 개체 틀 7"/>
          <p:cNvSpPr>
            <a:spLocks noGrp="1"/>
          </p:cNvSpPr>
          <p:nvPr>
            <p:ph type="ftr" sz="quarter" idx="11"/>
          </p:nvPr>
        </p:nvSpPr>
        <p:spPr/>
        <p:txBody>
          <a:bodyPr/>
          <a:lstStyle/>
          <a:p>
            <a:endParaRPr lang="ko-KR" altLang="en-US">
              <a:solidFill>
                <a:srgbClr val="04617B">
                  <a:shade val="90000"/>
                </a:srgbClr>
              </a:solidFill>
            </a:endParaRPr>
          </a:p>
        </p:txBody>
      </p:sp>
      <p:sp>
        <p:nvSpPr>
          <p:cNvPr id="9" name="슬라이드 번호 개체 틀 8"/>
          <p:cNvSpPr>
            <a:spLocks noGrp="1"/>
          </p:cNvSpPr>
          <p:nvPr>
            <p:ph type="sldNum" sz="quarter" idx="12"/>
          </p:nvPr>
        </p:nvSpPr>
        <p:spPr/>
        <p:txBody>
          <a:bodyPr/>
          <a:lstStyle/>
          <a:p>
            <a:fld id="{E873F99B-3650-4080-A972-49828F6EAC46}" type="slidenum">
              <a:rPr lang="ko-KR" altLang="en-US" smtClean="0">
                <a:solidFill>
                  <a:srgbClr val="04617B">
                    <a:shade val="90000"/>
                  </a:srgbClr>
                </a:solidFill>
              </a:rPr>
              <a:pPr/>
              <a:t>‹#›</a:t>
            </a:fld>
            <a:endParaRPr lang="ko-KR" altLang="en-US">
              <a:solidFill>
                <a:srgbClr val="04617B">
                  <a:shade val="90000"/>
                </a:srgbClr>
              </a:solidFill>
            </a:endParaRPr>
          </a:p>
        </p:txBody>
      </p:sp>
    </p:spTree>
    <p:extLst>
      <p:ext uri="{BB962C8B-B14F-4D97-AF65-F5344CB8AC3E}">
        <p14:creationId xmlns:p14="http://schemas.microsoft.com/office/powerpoint/2010/main" val="32674646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ko-KR" altLang="en-US" smtClean="0"/>
              <a:t>마스터 제목 스타일 편집</a:t>
            </a:r>
            <a:endParaRPr kumimoji="0" lang="en-US"/>
          </a:p>
        </p:txBody>
      </p:sp>
      <p:sp>
        <p:nvSpPr>
          <p:cNvPr id="3" name="날짜 개체 틀 2"/>
          <p:cNvSpPr>
            <a:spLocks noGrp="1"/>
          </p:cNvSpPr>
          <p:nvPr>
            <p:ph type="dt" sz="half" idx="10"/>
          </p:nvPr>
        </p:nvSpPr>
        <p:spPr/>
        <p:txBody>
          <a:bodyPr/>
          <a:lstStyle/>
          <a:p>
            <a:fld id="{B0B738DF-EFF1-477B-ACCE-10DA7779F040}" type="datetimeFigureOut">
              <a:rPr lang="ko-KR" altLang="en-US" smtClean="0">
                <a:solidFill>
                  <a:srgbClr val="04617B">
                    <a:shade val="90000"/>
                  </a:srgbClr>
                </a:solidFill>
              </a:rPr>
              <a:pPr/>
              <a:t>2016-10-17</a:t>
            </a:fld>
            <a:endParaRPr lang="ko-KR" altLang="en-US">
              <a:solidFill>
                <a:srgbClr val="04617B">
                  <a:shade val="90000"/>
                </a:srgbClr>
              </a:solidFill>
            </a:endParaRPr>
          </a:p>
        </p:txBody>
      </p:sp>
      <p:sp>
        <p:nvSpPr>
          <p:cNvPr id="4" name="바닥글 개체 틀 3"/>
          <p:cNvSpPr>
            <a:spLocks noGrp="1"/>
          </p:cNvSpPr>
          <p:nvPr>
            <p:ph type="ftr" sz="quarter" idx="11"/>
          </p:nvPr>
        </p:nvSpPr>
        <p:spPr/>
        <p:txBody>
          <a:bodyPr/>
          <a:lstStyle/>
          <a:p>
            <a:endParaRPr lang="ko-KR" altLang="en-US">
              <a:solidFill>
                <a:srgbClr val="04617B">
                  <a:shade val="90000"/>
                </a:srgbClr>
              </a:solidFill>
            </a:endParaRPr>
          </a:p>
        </p:txBody>
      </p:sp>
      <p:sp>
        <p:nvSpPr>
          <p:cNvPr id="5" name="슬라이드 번호 개체 틀 4"/>
          <p:cNvSpPr>
            <a:spLocks noGrp="1"/>
          </p:cNvSpPr>
          <p:nvPr>
            <p:ph type="sldNum" sz="quarter" idx="12"/>
          </p:nvPr>
        </p:nvSpPr>
        <p:spPr/>
        <p:txBody>
          <a:bodyPr/>
          <a:lstStyle/>
          <a:p>
            <a:fld id="{E873F99B-3650-4080-A972-49828F6EAC46}" type="slidenum">
              <a:rPr lang="ko-KR" altLang="en-US" smtClean="0">
                <a:solidFill>
                  <a:srgbClr val="04617B">
                    <a:shade val="90000"/>
                  </a:srgbClr>
                </a:solidFill>
              </a:rPr>
              <a:pPr/>
              <a:t>‹#›</a:t>
            </a:fld>
            <a:endParaRPr lang="ko-KR" altLang="en-US">
              <a:solidFill>
                <a:srgbClr val="04617B">
                  <a:shade val="90000"/>
                </a:srgbClr>
              </a:solidFill>
            </a:endParaRPr>
          </a:p>
        </p:txBody>
      </p:sp>
    </p:spTree>
    <p:extLst>
      <p:ext uri="{BB962C8B-B14F-4D97-AF65-F5344CB8AC3E}">
        <p14:creationId xmlns:p14="http://schemas.microsoft.com/office/powerpoint/2010/main" val="21323261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B0B738DF-EFF1-477B-ACCE-10DA7779F040}" type="datetimeFigureOut">
              <a:rPr lang="ko-KR" altLang="en-US" smtClean="0">
                <a:solidFill>
                  <a:srgbClr val="04617B">
                    <a:shade val="90000"/>
                  </a:srgbClr>
                </a:solidFill>
              </a:rPr>
              <a:pPr/>
              <a:t>2016-10-17</a:t>
            </a:fld>
            <a:endParaRPr lang="ko-KR" altLang="en-US">
              <a:solidFill>
                <a:srgbClr val="04617B">
                  <a:shade val="90000"/>
                </a:srgbClr>
              </a:solidFill>
            </a:endParaRPr>
          </a:p>
        </p:txBody>
      </p:sp>
      <p:sp>
        <p:nvSpPr>
          <p:cNvPr id="3" name="바닥글 개체 틀 2"/>
          <p:cNvSpPr>
            <a:spLocks noGrp="1"/>
          </p:cNvSpPr>
          <p:nvPr>
            <p:ph type="ftr" sz="quarter" idx="11"/>
          </p:nvPr>
        </p:nvSpPr>
        <p:spPr/>
        <p:txBody>
          <a:bodyPr/>
          <a:lstStyle/>
          <a:p>
            <a:endParaRPr lang="ko-KR" altLang="en-US">
              <a:solidFill>
                <a:srgbClr val="04617B">
                  <a:shade val="90000"/>
                </a:srgbClr>
              </a:solidFill>
            </a:endParaRPr>
          </a:p>
        </p:txBody>
      </p:sp>
      <p:sp>
        <p:nvSpPr>
          <p:cNvPr id="4" name="슬라이드 번호 개체 틀 3"/>
          <p:cNvSpPr>
            <a:spLocks noGrp="1"/>
          </p:cNvSpPr>
          <p:nvPr>
            <p:ph type="sldNum" sz="quarter" idx="12"/>
          </p:nvPr>
        </p:nvSpPr>
        <p:spPr/>
        <p:txBody>
          <a:bodyPr/>
          <a:lstStyle/>
          <a:p>
            <a:fld id="{E873F99B-3650-4080-A972-49828F6EAC46}" type="slidenum">
              <a:rPr lang="ko-KR" altLang="en-US" smtClean="0">
                <a:solidFill>
                  <a:srgbClr val="04617B">
                    <a:shade val="90000"/>
                  </a:srgbClr>
                </a:solidFill>
              </a:rPr>
              <a:pPr/>
              <a:t>‹#›</a:t>
            </a:fld>
            <a:endParaRPr lang="ko-KR" altLang="en-US">
              <a:solidFill>
                <a:srgbClr val="04617B">
                  <a:shade val="90000"/>
                </a:srgbClr>
              </a:solidFill>
            </a:endParaRPr>
          </a:p>
        </p:txBody>
      </p:sp>
    </p:spTree>
    <p:extLst>
      <p:ext uri="{BB962C8B-B14F-4D97-AF65-F5344CB8AC3E}">
        <p14:creationId xmlns:p14="http://schemas.microsoft.com/office/powerpoint/2010/main" val="42868964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ko-KR" altLang="en-US" smtClean="0"/>
              <a:t>마스터 제목 스타일 편집</a:t>
            </a:r>
            <a:endParaRPr kumimoji="0" lang="en-US"/>
          </a:p>
        </p:txBody>
      </p:sp>
      <p:sp>
        <p:nvSpPr>
          <p:cNvPr id="3" name="텍스트 개체 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ko-KR" altLang="en-US" smtClean="0"/>
              <a:t>마스터 텍스트 스타일을 편집합니다</a:t>
            </a:r>
          </a:p>
        </p:txBody>
      </p:sp>
      <p:sp>
        <p:nvSpPr>
          <p:cNvPr id="4" name="내용 개체 틀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5" name="날짜 개체 틀 4"/>
          <p:cNvSpPr>
            <a:spLocks noGrp="1"/>
          </p:cNvSpPr>
          <p:nvPr>
            <p:ph type="dt" sz="half" idx="10"/>
          </p:nvPr>
        </p:nvSpPr>
        <p:spPr/>
        <p:txBody>
          <a:bodyPr/>
          <a:lstStyle/>
          <a:p>
            <a:fld id="{B0B738DF-EFF1-477B-ACCE-10DA7779F040}" type="datetimeFigureOut">
              <a:rPr lang="ko-KR" altLang="en-US" smtClean="0">
                <a:solidFill>
                  <a:srgbClr val="04617B">
                    <a:shade val="90000"/>
                  </a:srgbClr>
                </a:solidFill>
              </a:rPr>
              <a:pPr/>
              <a:t>2016-10-17</a:t>
            </a:fld>
            <a:endParaRPr lang="ko-KR" altLang="en-US">
              <a:solidFill>
                <a:srgbClr val="04617B">
                  <a:shade val="90000"/>
                </a:srgbClr>
              </a:solidFill>
            </a:endParaRPr>
          </a:p>
        </p:txBody>
      </p:sp>
      <p:sp>
        <p:nvSpPr>
          <p:cNvPr id="6" name="바닥글 개체 틀 5"/>
          <p:cNvSpPr>
            <a:spLocks noGrp="1"/>
          </p:cNvSpPr>
          <p:nvPr>
            <p:ph type="ftr" sz="quarter" idx="11"/>
          </p:nvPr>
        </p:nvSpPr>
        <p:spPr/>
        <p:txBody>
          <a:bodyPr/>
          <a:lstStyle/>
          <a:p>
            <a:endParaRPr lang="ko-KR" altLang="en-US">
              <a:solidFill>
                <a:srgbClr val="04617B">
                  <a:shade val="90000"/>
                </a:srgbClr>
              </a:solidFill>
            </a:endParaRPr>
          </a:p>
        </p:txBody>
      </p:sp>
      <p:sp>
        <p:nvSpPr>
          <p:cNvPr id="7" name="슬라이드 번호 개체 틀 6"/>
          <p:cNvSpPr>
            <a:spLocks noGrp="1"/>
          </p:cNvSpPr>
          <p:nvPr>
            <p:ph type="sldNum" sz="quarter" idx="12"/>
          </p:nvPr>
        </p:nvSpPr>
        <p:spPr/>
        <p:txBody>
          <a:bodyPr/>
          <a:lstStyle/>
          <a:p>
            <a:fld id="{E873F99B-3650-4080-A972-49828F6EAC46}" type="slidenum">
              <a:rPr lang="ko-KR" altLang="en-US" smtClean="0">
                <a:solidFill>
                  <a:srgbClr val="04617B">
                    <a:shade val="90000"/>
                  </a:srgbClr>
                </a:solidFill>
              </a:rPr>
              <a:pPr/>
              <a:t>‹#›</a:t>
            </a:fld>
            <a:endParaRPr lang="ko-KR" altLang="en-US">
              <a:solidFill>
                <a:srgbClr val="04617B">
                  <a:shade val="90000"/>
                </a:srgbClr>
              </a:solidFill>
            </a:endParaRPr>
          </a:p>
        </p:txBody>
      </p:sp>
    </p:spTree>
    <p:extLst>
      <p:ext uri="{BB962C8B-B14F-4D97-AF65-F5344CB8AC3E}">
        <p14:creationId xmlns:p14="http://schemas.microsoft.com/office/powerpoint/2010/main" val="1507583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409B0622-CC91-4F7C-A5BF-E630369E6784}" type="datetimeFigureOut">
              <a:rPr lang="ko-KR" altLang="en-US" smtClean="0"/>
              <a:pPr/>
              <a:t>2016-10-17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4719902-5383-4DB4-832E-EBAF5A04B3E3}" type="slidenum">
              <a:rPr lang="ko-KR" altLang="en-US" smtClean="0"/>
              <a:pPr/>
              <a:t>‹#›</a:t>
            </a:fld>
            <a:endParaRPr lang="ko-KR" altLang="en-US"/>
          </a:p>
        </p:txBody>
      </p:sp>
    </p:spTree>
    <p:extLst>
      <p:ext uri="{BB962C8B-B14F-4D97-AF65-F5344CB8AC3E}">
        <p14:creationId xmlns:p14="http://schemas.microsoft.com/office/powerpoint/2010/main" val="1664230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캡션 있는 그림">
    <p:spTree>
      <p:nvGrpSpPr>
        <p:cNvPr id="1" name=""/>
        <p:cNvGrpSpPr/>
        <p:nvPr/>
      </p:nvGrpSpPr>
      <p:grpSpPr>
        <a:xfrm>
          <a:off x="0" y="0"/>
          <a:ext cx="0" cy="0"/>
          <a:chOff x="0" y="0"/>
          <a:chExt cx="0" cy="0"/>
        </a:xfrm>
      </p:grpSpPr>
      <p:sp>
        <p:nvSpPr>
          <p:cNvPr id="9" name="한쪽 모서리는 잘리고 다른 쪽 모서리는 둥근 사각형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latinLnBrk="0"/>
            <a:endParaRPr lang="en-US">
              <a:solidFill>
                <a:prstClr val="white"/>
              </a:solidFill>
            </a:endParaRPr>
          </a:p>
        </p:txBody>
      </p:sp>
      <p:sp>
        <p:nvSpPr>
          <p:cNvPr id="12" name="직각 삼각형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latinLnBrk="0"/>
            <a:endParaRPr lang="en-US">
              <a:solidFill>
                <a:prstClr val="white"/>
              </a:solidFill>
            </a:endParaRPr>
          </a:p>
        </p:txBody>
      </p:sp>
      <p:sp>
        <p:nvSpPr>
          <p:cNvPr id="2" name="제목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ko-KR" altLang="en-US" smtClean="0"/>
              <a:t>마스터 제목 스타일 편집</a:t>
            </a:r>
            <a:endParaRPr kumimoji="0" lang="en-US"/>
          </a:p>
        </p:txBody>
      </p:sp>
      <p:sp>
        <p:nvSpPr>
          <p:cNvPr id="4" name="텍스트 개체 틀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ko-KR" altLang="en-US" smtClean="0"/>
              <a:t>마스터 텍스트 스타일을 편집합니다</a:t>
            </a:r>
          </a:p>
        </p:txBody>
      </p:sp>
      <p:sp>
        <p:nvSpPr>
          <p:cNvPr id="5" name="날짜 개체 틀 4"/>
          <p:cNvSpPr>
            <a:spLocks noGrp="1"/>
          </p:cNvSpPr>
          <p:nvPr>
            <p:ph type="dt" sz="half" idx="10"/>
          </p:nvPr>
        </p:nvSpPr>
        <p:spPr/>
        <p:txBody>
          <a:bodyPr/>
          <a:lstStyle/>
          <a:p>
            <a:fld id="{B0B738DF-EFF1-477B-ACCE-10DA7779F040}" type="datetimeFigureOut">
              <a:rPr lang="ko-KR" altLang="en-US" smtClean="0">
                <a:solidFill>
                  <a:srgbClr val="04617B">
                    <a:shade val="90000"/>
                  </a:srgbClr>
                </a:solidFill>
              </a:rPr>
              <a:pPr/>
              <a:t>2016-10-17</a:t>
            </a:fld>
            <a:endParaRPr lang="ko-KR" altLang="en-US">
              <a:solidFill>
                <a:srgbClr val="04617B">
                  <a:shade val="90000"/>
                </a:srgbClr>
              </a:solidFill>
            </a:endParaRPr>
          </a:p>
        </p:txBody>
      </p:sp>
      <p:sp>
        <p:nvSpPr>
          <p:cNvPr id="6" name="바닥글 개체 틀 5"/>
          <p:cNvSpPr>
            <a:spLocks noGrp="1"/>
          </p:cNvSpPr>
          <p:nvPr>
            <p:ph type="ftr" sz="quarter" idx="11"/>
          </p:nvPr>
        </p:nvSpPr>
        <p:spPr/>
        <p:txBody>
          <a:bodyPr/>
          <a:lstStyle/>
          <a:p>
            <a:endParaRPr lang="ko-KR" altLang="en-US">
              <a:solidFill>
                <a:srgbClr val="04617B">
                  <a:shade val="90000"/>
                </a:srgbClr>
              </a:solidFill>
            </a:endParaRPr>
          </a:p>
        </p:txBody>
      </p:sp>
      <p:sp>
        <p:nvSpPr>
          <p:cNvPr id="7" name="슬라이드 번호 개체 틀 6"/>
          <p:cNvSpPr>
            <a:spLocks noGrp="1"/>
          </p:cNvSpPr>
          <p:nvPr>
            <p:ph type="sldNum" sz="quarter" idx="12"/>
          </p:nvPr>
        </p:nvSpPr>
        <p:spPr>
          <a:xfrm>
            <a:off x="8077200" y="6356350"/>
            <a:ext cx="609600" cy="365125"/>
          </a:xfrm>
        </p:spPr>
        <p:txBody>
          <a:bodyPr/>
          <a:lstStyle/>
          <a:p>
            <a:fld id="{E873F99B-3650-4080-A972-49828F6EAC46}" type="slidenum">
              <a:rPr lang="ko-KR" altLang="en-US" smtClean="0">
                <a:solidFill>
                  <a:srgbClr val="04617B">
                    <a:shade val="90000"/>
                  </a:srgbClr>
                </a:solidFill>
              </a:rPr>
              <a:pPr/>
              <a:t>‹#›</a:t>
            </a:fld>
            <a:endParaRPr lang="ko-KR" altLang="en-US">
              <a:solidFill>
                <a:srgbClr val="04617B">
                  <a:shade val="90000"/>
                </a:srgbClr>
              </a:solidFill>
            </a:endParaRPr>
          </a:p>
        </p:txBody>
      </p:sp>
      <p:sp>
        <p:nvSpPr>
          <p:cNvPr id="3" name="그림 개체 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ko-KR" altLang="en-US" smtClean="0"/>
              <a:t>그림을 추가하려면 아이콘을 클릭하십시오</a:t>
            </a:r>
            <a:endParaRPr kumimoji="0" lang="en-US" dirty="0"/>
          </a:p>
        </p:txBody>
      </p:sp>
      <p:sp>
        <p:nvSpPr>
          <p:cNvPr id="10" name="자유형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latinLnBrk="0"/>
            <a:endParaRPr lang="en-US">
              <a:solidFill>
                <a:prstClr val="black"/>
              </a:solidFill>
            </a:endParaRPr>
          </a:p>
        </p:txBody>
      </p:sp>
      <p:sp>
        <p:nvSpPr>
          <p:cNvPr id="11" name="자유형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latinLnBrk="0"/>
            <a:endParaRPr lang="en-US">
              <a:solidFill>
                <a:prstClr val="black"/>
              </a:solidFill>
            </a:endParaRPr>
          </a:p>
        </p:txBody>
      </p:sp>
    </p:spTree>
    <p:extLst>
      <p:ext uri="{BB962C8B-B14F-4D97-AF65-F5344CB8AC3E}">
        <p14:creationId xmlns:p14="http://schemas.microsoft.com/office/powerpoint/2010/main" val="1300681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0" lang="ko-KR" altLang="en-US" smtClean="0"/>
              <a:t>마스터 제목 스타일 편집</a:t>
            </a:r>
            <a:endParaRPr kumimoji="0" lang="en-US"/>
          </a:p>
        </p:txBody>
      </p:sp>
      <p:sp>
        <p:nvSpPr>
          <p:cNvPr id="3" name="세로 텍스트 개체 틀 2"/>
          <p:cNvSpPr>
            <a:spLocks noGrp="1"/>
          </p:cNvSpPr>
          <p:nvPr>
            <p:ph type="body" orient="vert" idx="1"/>
          </p:nvPr>
        </p:nvSpPr>
        <p:spPr/>
        <p:txBody>
          <a:bodyPr vert="eaVer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날짜 개체 틀 3"/>
          <p:cNvSpPr>
            <a:spLocks noGrp="1"/>
          </p:cNvSpPr>
          <p:nvPr>
            <p:ph type="dt" sz="half" idx="10"/>
          </p:nvPr>
        </p:nvSpPr>
        <p:spPr/>
        <p:txBody>
          <a:bodyPr/>
          <a:lstStyle/>
          <a:p>
            <a:fld id="{B0B738DF-EFF1-477B-ACCE-10DA7779F040}" type="datetimeFigureOut">
              <a:rPr lang="ko-KR" altLang="en-US" smtClean="0">
                <a:solidFill>
                  <a:srgbClr val="04617B">
                    <a:shade val="90000"/>
                  </a:srgbClr>
                </a:solidFill>
              </a:rPr>
              <a:pPr/>
              <a:t>2016-10-17</a:t>
            </a:fld>
            <a:endParaRPr lang="ko-KR" altLang="en-US">
              <a:solidFill>
                <a:srgbClr val="04617B">
                  <a:shade val="90000"/>
                </a:srgbClr>
              </a:solidFill>
            </a:endParaRPr>
          </a:p>
        </p:txBody>
      </p:sp>
      <p:sp>
        <p:nvSpPr>
          <p:cNvPr id="5" name="바닥글 개체 틀 4"/>
          <p:cNvSpPr>
            <a:spLocks noGrp="1"/>
          </p:cNvSpPr>
          <p:nvPr>
            <p:ph type="ftr" sz="quarter" idx="11"/>
          </p:nvPr>
        </p:nvSpPr>
        <p:spPr/>
        <p:txBody>
          <a:bodyPr/>
          <a:lstStyle/>
          <a:p>
            <a:endParaRPr lang="ko-KR" altLang="en-US">
              <a:solidFill>
                <a:srgbClr val="04617B">
                  <a:shade val="90000"/>
                </a:srgbClr>
              </a:solidFill>
            </a:endParaRPr>
          </a:p>
        </p:txBody>
      </p:sp>
      <p:sp>
        <p:nvSpPr>
          <p:cNvPr id="6" name="슬라이드 번호 개체 틀 5"/>
          <p:cNvSpPr>
            <a:spLocks noGrp="1"/>
          </p:cNvSpPr>
          <p:nvPr>
            <p:ph type="sldNum" sz="quarter" idx="12"/>
          </p:nvPr>
        </p:nvSpPr>
        <p:spPr/>
        <p:txBody>
          <a:bodyPr/>
          <a:lstStyle/>
          <a:p>
            <a:fld id="{E873F99B-3650-4080-A972-49828F6EAC46}" type="slidenum">
              <a:rPr lang="ko-KR" altLang="en-US" smtClean="0">
                <a:solidFill>
                  <a:srgbClr val="04617B">
                    <a:shade val="90000"/>
                  </a:srgbClr>
                </a:solidFill>
              </a:rPr>
              <a:pPr/>
              <a:t>‹#›</a:t>
            </a:fld>
            <a:endParaRPr lang="ko-KR" altLang="en-US">
              <a:solidFill>
                <a:srgbClr val="04617B">
                  <a:shade val="90000"/>
                </a:srgbClr>
              </a:solidFill>
            </a:endParaRPr>
          </a:p>
        </p:txBody>
      </p:sp>
    </p:spTree>
    <p:extLst>
      <p:ext uri="{BB962C8B-B14F-4D97-AF65-F5344CB8AC3E}">
        <p14:creationId xmlns:p14="http://schemas.microsoft.com/office/powerpoint/2010/main" val="12075383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914401"/>
            <a:ext cx="2057400" cy="5211763"/>
          </a:xfrm>
        </p:spPr>
        <p:txBody>
          <a:bodyPr vert="eaVert"/>
          <a:lstStyle/>
          <a:p>
            <a:r>
              <a:rPr kumimoji="0" lang="ko-KR" altLang="en-US" smtClean="0"/>
              <a:t>마스터 제목 스타일 편집</a:t>
            </a:r>
            <a:endParaRPr kumimoji="0" lang="en-US"/>
          </a:p>
        </p:txBody>
      </p:sp>
      <p:sp>
        <p:nvSpPr>
          <p:cNvPr id="3" name="세로 텍스트 개체 틀 2"/>
          <p:cNvSpPr>
            <a:spLocks noGrp="1"/>
          </p:cNvSpPr>
          <p:nvPr>
            <p:ph type="body" orient="vert" idx="1"/>
          </p:nvPr>
        </p:nvSpPr>
        <p:spPr>
          <a:xfrm>
            <a:off x="457200" y="914401"/>
            <a:ext cx="6019800" cy="5211763"/>
          </a:xfrm>
        </p:spPr>
        <p:txBody>
          <a:bodyPr vert="eaVer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날짜 개체 틀 3"/>
          <p:cNvSpPr>
            <a:spLocks noGrp="1"/>
          </p:cNvSpPr>
          <p:nvPr>
            <p:ph type="dt" sz="half" idx="10"/>
          </p:nvPr>
        </p:nvSpPr>
        <p:spPr/>
        <p:txBody>
          <a:bodyPr/>
          <a:lstStyle/>
          <a:p>
            <a:fld id="{B0B738DF-EFF1-477B-ACCE-10DA7779F040}" type="datetimeFigureOut">
              <a:rPr lang="ko-KR" altLang="en-US" smtClean="0">
                <a:solidFill>
                  <a:srgbClr val="04617B">
                    <a:shade val="90000"/>
                  </a:srgbClr>
                </a:solidFill>
              </a:rPr>
              <a:pPr/>
              <a:t>2016-10-17</a:t>
            </a:fld>
            <a:endParaRPr lang="ko-KR" altLang="en-US">
              <a:solidFill>
                <a:srgbClr val="04617B">
                  <a:shade val="90000"/>
                </a:srgbClr>
              </a:solidFill>
            </a:endParaRPr>
          </a:p>
        </p:txBody>
      </p:sp>
      <p:sp>
        <p:nvSpPr>
          <p:cNvPr id="5" name="바닥글 개체 틀 4"/>
          <p:cNvSpPr>
            <a:spLocks noGrp="1"/>
          </p:cNvSpPr>
          <p:nvPr>
            <p:ph type="ftr" sz="quarter" idx="11"/>
          </p:nvPr>
        </p:nvSpPr>
        <p:spPr/>
        <p:txBody>
          <a:bodyPr/>
          <a:lstStyle/>
          <a:p>
            <a:endParaRPr lang="ko-KR" altLang="en-US">
              <a:solidFill>
                <a:srgbClr val="04617B">
                  <a:shade val="90000"/>
                </a:srgbClr>
              </a:solidFill>
            </a:endParaRPr>
          </a:p>
        </p:txBody>
      </p:sp>
      <p:sp>
        <p:nvSpPr>
          <p:cNvPr id="6" name="슬라이드 번호 개체 틀 5"/>
          <p:cNvSpPr>
            <a:spLocks noGrp="1"/>
          </p:cNvSpPr>
          <p:nvPr>
            <p:ph type="sldNum" sz="quarter" idx="12"/>
          </p:nvPr>
        </p:nvSpPr>
        <p:spPr/>
        <p:txBody>
          <a:bodyPr/>
          <a:lstStyle/>
          <a:p>
            <a:fld id="{E873F99B-3650-4080-A972-49828F6EAC46}" type="slidenum">
              <a:rPr lang="ko-KR" altLang="en-US" smtClean="0">
                <a:solidFill>
                  <a:srgbClr val="04617B">
                    <a:shade val="90000"/>
                  </a:srgbClr>
                </a:solidFill>
              </a:rPr>
              <a:pPr/>
              <a:t>‹#›</a:t>
            </a:fld>
            <a:endParaRPr lang="ko-KR" altLang="en-US">
              <a:solidFill>
                <a:srgbClr val="04617B">
                  <a:shade val="90000"/>
                </a:srgbClr>
              </a:solidFill>
            </a:endParaRPr>
          </a:p>
        </p:txBody>
      </p:sp>
    </p:spTree>
    <p:extLst>
      <p:ext uri="{BB962C8B-B14F-4D97-AF65-F5344CB8AC3E}">
        <p14:creationId xmlns:p14="http://schemas.microsoft.com/office/powerpoint/2010/main" val="14034755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spTree>
      <p:nvGrpSpPr>
        <p:cNvPr id="1" name=""/>
        <p:cNvGrpSpPr/>
        <p:nvPr/>
      </p:nvGrpSpPr>
      <p:grpSpPr>
        <a:xfrm>
          <a:off x="0" y="0"/>
          <a:ext cx="0" cy="0"/>
          <a:chOff x="0" y="0"/>
          <a:chExt cx="0" cy="0"/>
        </a:xfrm>
      </p:grpSpPr>
      <p:sp>
        <p:nvSpPr>
          <p:cNvPr id="9" name="제목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ko-KR" altLang="en-US" smtClean="0"/>
              <a:t>마스터 제목 스타일 편집</a:t>
            </a:r>
            <a:endParaRPr kumimoji="0" lang="en-US"/>
          </a:p>
        </p:txBody>
      </p:sp>
      <p:sp>
        <p:nvSpPr>
          <p:cNvPr id="17" name="부제목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ko-KR" altLang="en-US" smtClean="0"/>
              <a:t>마스터 부제목 스타일 편집</a:t>
            </a:r>
            <a:endParaRPr kumimoji="0" lang="en-US"/>
          </a:p>
        </p:txBody>
      </p:sp>
      <p:sp>
        <p:nvSpPr>
          <p:cNvPr id="30" name="날짜 개체 틀 29"/>
          <p:cNvSpPr>
            <a:spLocks noGrp="1"/>
          </p:cNvSpPr>
          <p:nvPr>
            <p:ph type="dt" sz="half" idx="10"/>
          </p:nvPr>
        </p:nvSpPr>
        <p:spPr/>
        <p:txBody>
          <a:bodyPr/>
          <a:lstStyle/>
          <a:p>
            <a:fld id="{B0B738DF-EFF1-477B-ACCE-10DA7779F040}" type="datetimeFigureOut">
              <a:rPr lang="ko-KR" altLang="en-US" smtClean="0">
                <a:solidFill>
                  <a:srgbClr val="DBF5F9">
                    <a:shade val="90000"/>
                  </a:srgbClr>
                </a:solidFill>
              </a:rPr>
              <a:pPr/>
              <a:t>2016-10-17</a:t>
            </a:fld>
            <a:endParaRPr lang="ko-KR" altLang="en-US">
              <a:solidFill>
                <a:srgbClr val="DBF5F9">
                  <a:shade val="90000"/>
                </a:srgbClr>
              </a:solidFill>
            </a:endParaRPr>
          </a:p>
        </p:txBody>
      </p:sp>
      <p:sp>
        <p:nvSpPr>
          <p:cNvPr id="19" name="바닥글 개체 틀 18"/>
          <p:cNvSpPr>
            <a:spLocks noGrp="1"/>
          </p:cNvSpPr>
          <p:nvPr>
            <p:ph type="ftr" sz="quarter" idx="11"/>
          </p:nvPr>
        </p:nvSpPr>
        <p:spPr/>
        <p:txBody>
          <a:bodyPr/>
          <a:lstStyle/>
          <a:p>
            <a:endParaRPr lang="ko-KR" altLang="en-US">
              <a:solidFill>
                <a:srgbClr val="DBF5F9">
                  <a:shade val="90000"/>
                </a:srgbClr>
              </a:solidFill>
            </a:endParaRPr>
          </a:p>
        </p:txBody>
      </p:sp>
      <p:sp>
        <p:nvSpPr>
          <p:cNvPr id="27" name="슬라이드 번호 개체 틀 26"/>
          <p:cNvSpPr>
            <a:spLocks noGrp="1"/>
          </p:cNvSpPr>
          <p:nvPr>
            <p:ph type="sldNum" sz="quarter" idx="12"/>
          </p:nvPr>
        </p:nvSpPr>
        <p:spPr/>
        <p:txBody>
          <a:bodyPr/>
          <a:lstStyle/>
          <a:p>
            <a:fld id="{E873F99B-3650-4080-A972-49828F6EAC46}" type="slidenum">
              <a:rPr lang="ko-KR" altLang="en-US" smtClean="0">
                <a:solidFill>
                  <a:srgbClr val="DBF5F9">
                    <a:shade val="90000"/>
                  </a:srgbClr>
                </a:solidFill>
              </a:rPr>
              <a:pPr/>
              <a:t>‹#›</a:t>
            </a:fld>
            <a:endParaRPr lang="ko-KR" altLang="en-US">
              <a:solidFill>
                <a:srgbClr val="DBF5F9">
                  <a:shade val="90000"/>
                </a:srgbClr>
              </a:solidFill>
            </a:endParaRPr>
          </a:p>
        </p:txBody>
      </p:sp>
    </p:spTree>
    <p:extLst>
      <p:ext uri="{BB962C8B-B14F-4D97-AF65-F5344CB8AC3E}">
        <p14:creationId xmlns:p14="http://schemas.microsoft.com/office/powerpoint/2010/main" val="1942461278"/>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0" lang="ko-KR" altLang="en-US" smtClean="0"/>
              <a:t>마스터 제목 스타일 편집</a:t>
            </a:r>
            <a:endParaRPr kumimoji="0" lang="en-US"/>
          </a:p>
        </p:txBody>
      </p:sp>
      <p:sp>
        <p:nvSpPr>
          <p:cNvPr id="3" name="내용 개체 틀 2"/>
          <p:cNvSpPr>
            <a:spLocks noGrp="1"/>
          </p:cNvSpPr>
          <p:nvPr>
            <p:ph idx="1"/>
          </p:nvPr>
        </p:nvSpPr>
        <p:spPr/>
        <p:txBody>
          <a:body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날짜 개체 틀 3"/>
          <p:cNvSpPr>
            <a:spLocks noGrp="1"/>
          </p:cNvSpPr>
          <p:nvPr>
            <p:ph type="dt" sz="half" idx="10"/>
          </p:nvPr>
        </p:nvSpPr>
        <p:spPr/>
        <p:txBody>
          <a:bodyPr/>
          <a:lstStyle/>
          <a:p>
            <a:fld id="{B0B738DF-EFF1-477B-ACCE-10DA7779F040}" type="datetimeFigureOut">
              <a:rPr lang="ko-KR" altLang="en-US" smtClean="0">
                <a:solidFill>
                  <a:srgbClr val="04617B">
                    <a:shade val="90000"/>
                  </a:srgbClr>
                </a:solidFill>
              </a:rPr>
              <a:pPr/>
              <a:t>2016-10-17</a:t>
            </a:fld>
            <a:endParaRPr lang="ko-KR" altLang="en-US">
              <a:solidFill>
                <a:srgbClr val="04617B">
                  <a:shade val="90000"/>
                </a:srgbClr>
              </a:solidFill>
            </a:endParaRPr>
          </a:p>
        </p:txBody>
      </p:sp>
      <p:sp>
        <p:nvSpPr>
          <p:cNvPr id="5" name="바닥글 개체 틀 4"/>
          <p:cNvSpPr>
            <a:spLocks noGrp="1"/>
          </p:cNvSpPr>
          <p:nvPr>
            <p:ph type="ftr" sz="quarter" idx="11"/>
          </p:nvPr>
        </p:nvSpPr>
        <p:spPr/>
        <p:txBody>
          <a:bodyPr/>
          <a:lstStyle/>
          <a:p>
            <a:endParaRPr lang="ko-KR" altLang="en-US">
              <a:solidFill>
                <a:srgbClr val="04617B">
                  <a:shade val="90000"/>
                </a:srgbClr>
              </a:solidFill>
            </a:endParaRPr>
          </a:p>
        </p:txBody>
      </p:sp>
      <p:sp>
        <p:nvSpPr>
          <p:cNvPr id="6" name="슬라이드 번호 개체 틀 5"/>
          <p:cNvSpPr>
            <a:spLocks noGrp="1"/>
          </p:cNvSpPr>
          <p:nvPr>
            <p:ph type="sldNum" sz="quarter" idx="12"/>
          </p:nvPr>
        </p:nvSpPr>
        <p:spPr/>
        <p:txBody>
          <a:bodyPr/>
          <a:lstStyle/>
          <a:p>
            <a:fld id="{E873F99B-3650-4080-A972-49828F6EAC46}" type="slidenum">
              <a:rPr lang="ko-KR" altLang="en-US" smtClean="0">
                <a:solidFill>
                  <a:srgbClr val="04617B">
                    <a:shade val="90000"/>
                  </a:srgbClr>
                </a:solidFill>
              </a:rPr>
              <a:pPr/>
              <a:t>‹#›</a:t>
            </a:fld>
            <a:endParaRPr lang="ko-KR" altLang="en-US">
              <a:solidFill>
                <a:srgbClr val="04617B">
                  <a:shade val="90000"/>
                </a:srgbClr>
              </a:solidFill>
            </a:endParaRPr>
          </a:p>
        </p:txBody>
      </p:sp>
    </p:spTree>
    <p:extLst>
      <p:ext uri="{BB962C8B-B14F-4D97-AF65-F5344CB8AC3E}">
        <p14:creationId xmlns:p14="http://schemas.microsoft.com/office/powerpoint/2010/main" val="39978822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ko-KR" altLang="en-US" smtClean="0"/>
              <a:t>마스터 제목 스타일 편집</a:t>
            </a:r>
            <a:endParaRPr kumimoji="0" lang="en-US"/>
          </a:p>
        </p:txBody>
      </p:sp>
      <p:sp>
        <p:nvSpPr>
          <p:cNvPr id="3" name="텍스트 개체 틀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ko-KR" altLang="en-US" smtClean="0"/>
              <a:t>마스터 텍스트 스타일을 편집합니다</a:t>
            </a:r>
          </a:p>
        </p:txBody>
      </p:sp>
      <p:sp>
        <p:nvSpPr>
          <p:cNvPr id="4" name="날짜 개체 틀 3"/>
          <p:cNvSpPr>
            <a:spLocks noGrp="1"/>
          </p:cNvSpPr>
          <p:nvPr>
            <p:ph type="dt" sz="half" idx="10"/>
          </p:nvPr>
        </p:nvSpPr>
        <p:spPr/>
        <p:txBody>
          <a:bodyPr/>
          <a:lstStyle/>
          <a:p>
            <a:fld id="{B0B738DF-EFF1-477B-ACCE-10DA7779F040}" type="datetimeFigureOut">
              <a:rPr lang="ko-KR" altLang="en-US" smtClean="0">
                <a:solidFill>
                  <a:srgbClr val="DBF5F9">
                    <a:shade val="90000"/>
                  </a:srgbClr>
                </a:solidFill>
              </a:rPr>
              <a:pPr/>
              <a:t>2016-10-17</a:t>
            </a:fld>
            <a:endParaRPr lang="ko-KR" altLang="en-US">
              <a:solidFill>
                <a:srgbClr val="DBF5F9">
                  <a:shade val="90000"/>
                </a:srgbClr>
              </a:solidFill>
            </a:endParaRPr>
          </a:p>
        </p:txBody>
      </p:sp>
      <p:sp>
        <p:nvSpPr>
          <p:cNvPr id="5" name="바닥글 개체 틀 4"/>
          <p:cNvSpPr>
            <a:spLocks noGrp="1"/>
          </p:cNvSpPr>
          <p:nvPr>
            <p:ph type="ftr" sz="quarter" idx="11"/>
          </p:nvPr>
        </p:nvSpPr>
        <p:spPr/>
        <p:txBody>
          <a:bodyPr/>
          <a:lstStyle/>
          <a:p>
            <a:endParaRPr lang="ko-KR" altLang="en-US">
              <a:solidFill>
                <a:srgbClr val="DBF5F9">
                  <a:shade val="90000"/>
                </a:srgbClr>
              </a:solidFill>
            </a:endParaRPr>
          </a:p>
        </p:txBody>
      </p:sp>
      <p:sp>
        <p:nvSpPr>
          <p:cNvPr id="6" name="슬라이드 번호 개체 틀 5"/>
          <p:cNvSpPr>
            <a:spLocks noGrp="1"/>
          </p:cNvSpPr>
          <p:nvPr>
            <p:ph type="sldNum" sz="quarter" idx="12"/>
          </p:nvPr>
        </p:nvSpPr>
        <p:spPr/>
        <p:txBody>
          <a:bodyPr/>
          <a:lstStyle/>
          <a:p>
            <a:fld id="{E873F99B-3650-4080-A972-49828F6EAC46}" type="slidenum">
              <a:rPr lang="ko-KR" altLang="en-US" smtClean="0">
                <a:solidFill>
                  <a:srgbClr val="DBF5F9">
                    <a:shade val="90000"/>
                  </a:srgbClr>
                </a:solidFill>
              </a:rPr>
              <a:pPr/>
              <a:t>‹#›</a:t>
            </a:fld>
            <a:endParaRPr lang="ko-KR" altLang="en-US">
              <a:solidFill>
                <a:srgbClr val="DBF5F9">
                  <a:shade val="90000"/>
                </a:srgbClr>
              </a:solidFill>
            </a:endParaRPr>
          </a:p>
        </p:txBody>
      </p:sp>
    </p:spTree>
    <p:extLst>
      <p:ext uri="{BB962C8B-B14F-4D97-AF65-F5344CB8AC3E}">
        <p14:creationId xmlns:p14="http://schemas.microsoft.com/office/powerpoint/2010/main" val="2810645718"/>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a:xfrm>
            <a:off x="457200" y="704088"/>
            <a:ext cx="8229600" cy="1143000"/>
          </a:xfrm>
        </p:spPr>
        <p:txBody>
          <a:bodyPr/>
          <a:lstStyle/>
          <a:p>
            <a:r>
              <a:rPr kumimoji="0" lang="ko-KR" altLang="en-US" smtClean="0"/>
              <a:t>마스터 제목 스타일 편집</a:t>
            </a:r>
            <a:endParaRPr kumimoji="0" lang="en-US"/>
          </a:p>
        </p:txBody>
      </p:sp>
      <p:sp>
        <p:nvSpPr>
          <p:cNvPr id="3" name="내용 개체 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내용 개체 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5" name="날짜 개체 틀 4"/>
          <p:cNvSpPr>
            <a:spLocks noGrp="1"/>
          </p:cNvSpPr>
          <p:nvPr>
            <p:ph type="dt" sz="half" idx="10"/>
          </p:nvPr>
        </p:nvSpPr>
        <p:spPr/>
        <p:txBody>
          <a:bodyPr/>
          <a:lstStyle/>
          <a:p>
            <a:fld id="{B0B738DF-EFF1-477B-ACCE-10DA7779F040}" type="datetimeFigureOut">
              <a:rPr lang="ko-KR" altLang="en-US" smtClean="0">
                <a:solidFill>
                  <a:srgbClr val="04617B">
                    <a:shade val="90000"/>
                  </a:srgbClr>
                </a:solidFill>
              </a:rPr>
              <a:pPr/>
              <a:t>2016-10-17</a:t>
            </a:fld>
            <a:endParaRPr lang="ko-KR" altLang="en-US">
              <a:solidFill>
                <a:srgbClr val="04617B">
                  <a:shade val="90000"/>
                </a:srgbClr>
              </a:solidFill>
            </a:endParaRPr>
          </a:p>
        </p:txBody>
      </p:sp>
      <p:sp>
        <p:nvSpPr>
          <p:cNvPr id="6" name="바닥글 개체 틀 5"/>
          <p:cNvSpPr>
            <a:spLocks noGrp="1"/>
          </p:cNvSpPr>
          <p:nvPr>
            <p:ph type="ftr" sz="quarter" idx="11"/>
          </p:nvPr>
        </p:nvSpPr>
        <p:spPr/>
        <p:txBody>
          <a:bodyPr/>
          <a:lstStyle/>
          <a:p>
            <a:endParaRPr lang="ko-KR" altLang="en-US">
              <a:solidFill>
                <a:srgbClr val="04617B">
                  <a:shade val="90000"/>
                </a:srgbClr>
              </a:solidFill>
            </a:endParaRPr>
          </a:p>
        </p:txBody>
      </p:sp>
      <p:sp>
        <p:nvSpPr>
          <p:cNvPr id="7" name="슬라이드 번호 개체 틀 6"/>
          <p:cNvSpPr>
            <a:spLocks noGrp="1"/>
          </p:cNvSpPr>
          <p:nvPr>
            <p:ph type="sldNum" sz="quarter" idx="12"/>
          </p:nvPr>
        </p:nvSpPr>
        <p:spPr/>
        <p:txBody>
          <a:bodyPr/>
          <a:lstStyle/>
          <a:p>
            <a:fld id="{E873F99B-3650-4080-A972-49828F6EAC46}" type="slidenum">
              <a:rPr lang="ko-KR" altLang="en-US" smtClean="0">
                <a:solidFill>
                  <a:srgbClr val="04617B">
                    <a:shade val="90000"/>
                  </a:srgbClr>
                </a:solidFill>
              </a:rPr>
              <a:pPr/>
              <a:t>‹#›</a:t>
            </a:fld>
            <a:endParaRPr lang="ko-KR" altLang="en-US">
              <a:solidFill>
                <a:srgbClr val="04617B">
                  <a:shade val="90000"/>
                </a:srgbClr>
              </a:solidFill>
            </a:endParaRPr>
          </a:p>
        </p:txBody>
      </p:sp>
    </p:spTree>
    <p:extLst>
      <p:ext uri="{BB962C8B-B14F-4D97-AF65-F5344CB8AC3E}">
        <p14:creationId xmlns:p14="http://schemas.microsoft.com/office/powerpoint/2010/main" val="18828143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704088"/>
            <a:ext cx="8229600" cy="1143000"/>
          </a:xfrm>
        </p:spPr>
        <p:txBody>
          <a:bodyPr tIns="45720" anchor="b"/>
          <a:lstStyle>
            <a:lvl1pPr>
              <a:defRPr/>
            </a:lvl1pPr>
          </a:lstStyle>
          <a:p>
            <a:r>
              <a:rPr kumimoji="0" lang="ko-KR" altLang="en-US" smtClean="0"/>
              <a:t>마스터 제목 스타일 편집</a:t>
            </a:r>
            <a:endParaRPr kumimoji="0" lang="en-US"/>
          </a:p>
        </p:txBody>
      </p:sp>
      <p:sp>
        <p:nvSpPr>
          <p:cNvPr id="3" name="텍스트 개체 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ko-KR" altLang="en-US" smtClean="0"/>
              <a:t>마스터 텍스트 스타일을 편집합니다</a:t>
            </a:r>
          </a:p>
        </p:txBody>
      </p:sp>
      <p:sp>
        <p:nvSpPr>
          <p:cNvPr id="4" name="텍스트 개체 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ko-KR" altLang="en-US" smtClean="0"/>
              <a:t>마스터 텍스트 스타일을 편집합니다</a:t>
            </a:r>
          </a:p>
        </p:txBody>
      </p:sp>
      <p:sp>
        <p:nvSpPr>
          <p:cNvPr id="5" name="내용 개체 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6" name="내용 개체 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7" name="날짜 개체 틀 6"/>
          <p:cNvSpPr>
            <a:spLocks noGrp="1"/>
          </p:cNvSpPr>
          <p:nvPr>
            <p:ph type="dt" sz="half" idx="10"/>
          </p:nvPr>
        </p:nvSpPr>
        <p:spPr/>
        <p:txBody>
          <a:bodyPr/>
          <a:lstStyle/>
          <a:p>
            <a:fld id="{B0B738DF-EFF1-477B-ACCE-10DA7779F040}" type="datetimeFigureOut">
              <a:rPr lang="ko-KR" altLang="en-US" smtClean="0">
                <a:solidFill>
                  <a:srgbClr val="04617B">
                    <a:shade val="90000"/>
                  </a:srgbClr>
                </a:solidFill>
              </a:rPr>
              <a:pPr/>
              <a:t>2016-10-17</a:t>
            </a:fld>
            <a:endParaRPr lang="ko-KR" altLang="en-US">
              <a:solidFill>
                <a:srgbClr val="04617B">
                  <a:shade val="90000"/>
                </a:srgbClr>
              </a:solidFill>
            </a:endParaRPr>
          </a:p>
        </p:txBody>
      </p:sp>
      <p:sp>
        <p:nvSpPr>
          <p:cNvPr id="8" name="바닥글 개체 틀 7"/>
          <p:cNvSpPr>
            <a:spLocks noGrp="1"/>
          </p:cNvSpPr>
          <p:nvPr>
            <p:ph type="ftr" sz="quarter" idx="11"/>
          </p:nvPr>
        </p:nvSpPr>
        <p:spPr/>
        <p:txBody>
          <a:bodyPr/>
          <a:lstStyle/>
          <a:p>
            <a:endParaRPr lang="ko-KR" altLang="en-US">
              <a:solidFill>
                <a:srgbClr val="04617B">
                  <a:shade val="90000"/>
                </a:srgbClr>
              </a:solidFill>
            </a:endParaRPr>
          </a:p>
        </p:txBody>
      </p:sp>
      <p:sp>
        <p:nvSpPr>
          <p:cNvPr id="9" name="슬라이드 번호 개체 틀 8"/>
          <p:cNvSpPr>
            <a:spLocks noGrp="1"/>
          </p:cNvSpPr>
          <p:nvPr>
            <p:ph type="sldNum" sz="quarter" idx="12"/>
          </p:nvPr>
        </p:nvSpPr>
        <p:spPr/>
        <p:txBody>
          <a:bodyPr/>
          <a:lstStyle/>
          <a:p>
            <a:fld id="{E873F99B-3650-4080-A972-49828F6EAC46}" type="slidenum">
              <a:rPr lang="ko-KR" altLang="en-US" smtClean="0">
                <a:solidFill>
                  <a:srgbClr val="04617B">
                    <a:shade val="90000"/>
                  </a:srgbClr>
                </a:solidFill>
              </a:rPr>
              <a:pPr/>
              <a:t>‹#›</a:t>
            </a:fld>
            <a:endParaRPr lang="ko-KR" altLang="en-US">
              <a:solidFill>
                <a:srgbClr val="04617B">
                  <a:shade val="90000"/>
                </a:srgbClr>
              </a:solidFill>
            </a:endParaRPr>
          </a:p>
        </p:txBody>
      </p:sp>
    </p:spTree>
    <p:extLst>
      <p:ext uri="{BB962C8B-B14F-4D97-AF65-F5344CB8AC3E}">
        <p14:creationId xmlns:p14="http://schemas.microsoft.com/office/powerpoint/2010/main" val="17994832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ko-KR" altLang="en-US" smtClean="0"/>
              <a:t>마스터 제목 스타일 편집</a:t>
            </a:r>
            <a:endParaRPr kumimoji="0" lang="en-US"/>
          </a:p>
        </p:txBody>
      </p:sp>
      <p:sp>
        <p:nvSpPr>
          <p:cNvPr id="3" name="날짜 개체 틀 2"/>
          <p:cNvSpPr>
            <a:spLocks noGrp="1"/>
          </p:cNvSpPr>
          <p:nvPr>
            <p:ph type="dt" sz="half" idx="10"/>
          </p:nvPr>
        </p:nvSpPr>
        <p:spPr/>
        <p:txBody>
          <a:bodyPr/>
          <a:lstStyle/>
          <a:p>
            <a:fld id="{B0B738DF-EFF1-477B-ACCE-10DA7779F040}" type="datetimeFigureOut">
              <a:rPr lang="ko-KR" altLang="en-US" smtClean="0">
                <a:solidFill>
                  <a:srgbClr val="04617B">
                    <a:shade val="90000"/>
                  </a:srgbClr>
                </a:solidFill>
              </a:rPr>
              <a:pPr/>
              <a:t>2016-10-17</a:t>
            </a:fld>
            <a:endParaRPr lang="ko-KR" altLang="en-US">
              <a:solidFill>
                <a:srgbClr val="04617B">
                  <a:shade val="90000"/>
                </a:srgbClr>
              </a:solidFill>
            </a:endParaRPr>
          </a:p>
        </p:txBody>
      </p:sp>
      <p:sp>
        <p:nvSpPr>
          <p:cNvPr id="4" name="바닥글 개체 틀 3"/>
          <p:cNvSpPr>
            <a:spLocks noGrp="1"/>
          </p:cNvSpPr>
          <p:nvPr>
            <p:ph type="ftr" sz="quarter" idx="11"/>
          </p:nvPr>
        </p:nvSpPr>
        <p:spPr/>
        <p:txBody>
          <a:bodyPr/>
          <a:lstStyle/>
          <a:p>
            <a:endParaRPr lang="ko-KR" altLang="en-US">
              <a:solidFill>
                <a:srgbClr val="04617B">
                  <a:shade val="90000"/>
                </a:srgbClr>
              </a:solidFill>
            </a:endParaRPr>
          </a:p>
        </p:txBody>
      </p:sp>
      <p:sp>
        <p:nvSpPr>
          <p:cNvPr id="5" name="슬라이드 번호 개체 틀 4"/>
          <p:cNvSpPr>
            <a:spLocks noGrp="1"/>
          </p:cNvSpPr>
          <p:nvPr>
            <p:ph type="sldNum" sz="quarter" idx="12"/>
          </p:nvPr>
        </p:nvSpPr>
        <p:spPr/>
        <p:txBody>
          <a:bodyPr/>
          <a:lstStyle/>
          <a:p>
            <a:fld id="{E873F99B-3650-4080-A972-49828F6EAC46}" type="slidenum">
              <a:rPr lang="ko-KR" altLang="en-US" smtClean="0">
                <a:solidFill>
                  <a:srgbClr val="04617B">
                    <a:shade val="90000"/>
                  </a:srgbClr>
                </a:solidFill>
              </a:rPr>
              <a:pPr/>
              <a:t>‹#›</a:t>
            </a:fld>
            <a:endParaRPr lang="ko-KR" altLang="en-US">
              <a:solidFill>
                <a:srgbClr val="04617B">
                  <a:shade val="90000"/>
                </a:srgbClr>
              </a:solidFill>
            </a:endParaRPr>
          </a:p>
        </p:txBody>
      </p:sp>
    </p:spTree>
    <p:extLst>
      <p:ext uri="{BB962C8B-B14F-4D97-AF65-F5344CB8AC3E}">
        <p14:creationId xmlns:p14="http://schemas.microsoft.com/office/powerpoint/2010/main" val="33898396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B0B738DF-EFF1-477B-ACCE-10DA7779F040}" type="datetimeFigureOut">
              <a:rPr lang="ko-KR" altLang="en-US" smtClean="0">
                <a:solidFill>
                  <a:srgbClr val="04617B">
                    <a:shade val="90000"/>
                  </a:srgbClr>
                </a:solidFill>
              </a:rPr>
              <a:pPr/>
              <a:t>2016-10-17</a:t>
            </a:fld>
            <a:endParaRPr lang="ko-KR" altLang="en-US">
              <a:solidFill>
                <a:srgbClr val="04617B">
                  <a:shade val="90000"/>
                </a:srgbClr>
              </a:solidFill>
            </a:endParaRPr>
          </a:p>
        </p:txBody>
      </p:sp>
      <p:sp>
        <p:nvSpPr>
          <p:cNvPr id="3" name="바닥글 개체 틀 2"/>
          <p:cNvSpPr>
            <a:spLocks noGrp="1"/>
          </p:cNvSpPr>
          <p:nvPr>
            <p:ph type="ftr" sz="quarter" idx="11"/>
          </p:nvPr>
        </p:nvSpPr>
        <p:spPr/>
        <p:txBody>
          <a:bodyPr/>
          <a:lstStyle/>
          <a:p>
            <a:endParaRPr lang="ko-KR" altLang="en-US">
              <a:solidFill>
                <a:srgbClr val="04617B">
                  <a:shade val="90000"/>
                </a:srgbClr>
              </a:solidFill>
            </a:endParaRPr>
          </a:p>
        </p:txBody>
      </p:sp>
      <p:sp>
        <p:nvSpPr>
          <p:cNvPr id="4" name="슬라이드 번호 개체 틀 3"/>
          <p:cNvSpPr>
            <a:spLocks noGrp="1"/>
          </p:cNvSpPr>
          <p:nvPr>
            <p:ph type="sldNum" sz="quarter" idx="12"/>
          </p:nvPr>
        </p:nvSpPr>
        <p:spPr/>
        <p:txBody>
          <a:bodyPr/>
          <a:lstStyle/>
          <a:p>
            <a:fld id="{E873F99B-3650-4080-A972-49828F6EAC46}" type="slidenum">
              <a:rPr lang="ko-KR" altLang="en-US" smtClean="0">
                <a:solidFill>
                  <a:srgbClr val="04617B">
                    <a:shade val="90000"/>
                  </a:srgbClr>
                </a:solidFill>
              </a:rPr>
              <a:pPr/>
              <a:t>‹#›</a:t>
            </a:fld>
            <a:endParaRPr lang="ko-KR" altLang="en-US">
              <a:solidFill>
                <a:srgbClr val="04617B">
                  <a:shade val="90000"/>
                </a:srgbClr>
              </a:solidFill>
            </a:endParaRPr>
          </a:p>
        </p:txBody>
      </p:sp>
    </p:spTree>
    <p:extLst>
      <p:ext uri="{BB962C8B-B14F-4D97-AF65-F5344CB8AC3E}">
        <p14:creationId xmlns:p14="http://schemas.microsoft.com/office/powerpoint/2010/main" val="2935999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409B0622-CC91-4F7C-A5BF-E630369E6784}" type="datetimeFigureOut">
              <a:rPr lang="ko-KR" altLang="en-US" smtClean="0"/>
              <a:pPr/>
              <a:t>2016-10-17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4719902-5383-4DB4-832E-EBAF5A04B3E3}" type="slidenum">
              <a:rPr lang="ko-KR" altLang="en-US" smtClean="0"/>
              <a:pPr/>
              <a:t>‹#›</a:t>
            </a:fld>
            <a:endParaRPr lang="ko-KR" altLang="en-US"/>
          </a:p>
        </p:txBody>
      </p:sp>
    </p:spTree>
    <p:extLst>
      <p:ext uri="{BB962C8B-B14F-4D97-AF65-F5344CB8AC3E}">
        <p14:creationId xmlns:p14="http://schemas.microsoft.com/office/powerpoint/2010/main" val="33435783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ko-KR" altLang="en-US" smtClean="0"/>
              <a:t>마스터 제목 스타일 편집</a:t>
            </a:r>
            <a:endParaRPr kumimoji="0" lang="en-US"/>
          </a:p>
        </p:txBody>
      </p:sp>
      <p:sp>
        <p:nvSpPr>
          <p:cNvPr id="3" name="텍스트 개체 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ko-KR" altLang="en-US" smtClean="0"/>
              <a:t>마스터 텍스트 스타일을 편집합니다</a:t>
            </a:r>
          </a:p>
        </p:txBody>
      </p:sp>
      <p:sp>
        <p:nvSpPr>
          <p:cNvPr id="4" name="내용 개체 틀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5" name="날짜 개체 틀 4"/>
          <p:cNvSpPr>
            <a:spLocks noGrp="1"/>
          </p:cNvSpPr>
          <p:nvPr>
            <p:ph type="dt" sz="half" idx="10"/>
          </p:nvPr>
        </p:nvSpPr>
        <p:spPr/>
        <p:txBody>
          <a:bodyPr/>
          <a:lstStyle/>
          <a:p>
            <a:fld id="{B0B738DF-EFF1-477B-ACCE-10DA7779F040}" type="datetimeFigureOut">
              <a:rPr lang="ko-KR" altLang="en-US" smtClean="0">
                <a:solidFill>
                  <a:srgbClr val="04617B">
                    <a:shade val="90000"/>
                  </a:srgbClr>
                </a:solidFill>
              </a:rPr>
              <a:pPr/>
              <a:t>2016-10-17</a:t>
            </a:fld>
            <a:endParaRPr lang="ko-KR" altLang="en-US">
              <a:solidFill>
                <a:srgbClr val="04617B">
                  <a:shade val="90000"/>
                </a:srgbClr>
              </a:solidFill>
            </a:endParaRPr>
          </a:p>
        </p:txBody>
      </p:sp>
      <p:sp>
        <p:nvSpPr>
          <p:cNvPr id="6" name="바닥글 개체 틀 5"/>
          <p:cNvSpPr>
            <a:spLocks noGrp="1"/>
          </p:cNvSpPr>
          <p:nvPr>
            <p:ph type="ftr" sz="quarter" idx="11"/>
          </p:nvPr>
        </p:nvSpPr>
        <p:spPr/>
        <p:txBody>
          <a:bodyPr/>
          <a:lstStyle/>
          <a:p>
            <a:endParaRPr lang="ko-KR" altLang="en-US">
              <a:solidFill>
                <a:srgbClr val="04617B">
                  <a:shade val="90000"/>
                </a:srgbClr>
              </a:solidFill>
            </a:endParaRPr>
          </a:p>
        </p:txBody>
      </p:sp>
      <p:sp>
        <p:nvSpPr>
          <p:cNvPr id="7" name="슬라이드 번호 개체 틀 6"/>
          <p:cNvSpPr>
            <a:spLocks noGrp="1"/>
          </p:cNvSpPr>
          <p:nvPr>
            <p:ph type="sldNum" sz="quarter" idx="12"/>
          </p:nvPr>
        </p:nvSpPr>
        <p:spPr/>
        <p:txBody>
          <a:bodyPr/>
          <a:lstStyle/>
          <a:p>
            <a:fld id="{E873F99B-3650-4080-A972-49828F6EAC46}" type="slidenum">
              <a:rPr lang="ko-KR" altLang="en-US" smtClean="0">
                <a:solidFill>
                  <a:srgbClr val="04617B">
                    <a:shade val="90000"/>
                  </a:srgbClr>
                </a:solidFill>
              </a:rPr>
              <a:pPr/>
              <a:t>‹#›</a:t>
            </a:fld>
            <a:endParaRPr lang="ko-KR" altLang="en-US">
              <a:solidFill>
                <a:srgbClr val="04617B">
                  <a:shade val="90000"/>
                </a:srgbClr>
              </a:solidFill>
            </a:endParaRPr>
          </a:p>
        </p:txBody>
      </p:sp>
    </p:spTree>
    <p:extLst>
      <p:ext uri="{BB962C8B-B14F-4D97-AF65-F5344CB8AC3E}">
        <p14:creationId xmlns:p14="http://schemas.microsoft.com/office/powerpoint/2010/main" val="27867610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캡션 있는 그림">
    <p:spTree>
      <p:nvGrpSpPr>
        <p:cNvPr id="1" name=""/>
        <p:cNvGrpSpPr/>
        <p:nvPr/>
      </p:nvGrpSpPr>
      <p:grpSpPr>
        <a:xfrm>
          <a:off x="0" y="0"/>
          <a:ext cx="0" cy="0"/>
          <a:chOff x="0" y="0"/>
          <a:chExt cx="0" cy="0"/>
        </a:xfrm>
      </p:grpSpPr>
      <p:sp>
        <p:nvSpPr>
          <p:cNvPr id="9" name="한쪽 모서리는 잘리고 다른 쪽 모서리는 둥근 사각형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latinLnBrk="0"/>
            <a:endParaRPr lang="en-US">
              <a:solidFill>
                <a:prstClr val="white"/>
              </a:solidFill>
            </a:endParaRPr>
          </a:p>
        </p:txBody>
      </p:sp>
      <p:sp>
        <p:nvSpPr>
          <p:cNvPr id="12" name="직각 삼각형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latinLnBrk="0"/>
            <a:endParaRPr lang="en-US">
              <a:solidFill>
                <a:prstClr val="white"/>
              </a:solidFill>
            </a:endParaRPr>
          </a:p>
        </p:txBody>
      </p:sp>
      <p:sp>
        <p:nvSpPr>
          <p:cNvPr id="2" name="제목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ko-KR" altLang="en-US" smtClean="0"/>
              <a:t>마스터 제목 스타일 편집</a:t>
            </a:r>
            <a:endParaRPr kumimoji="0" lang="en-US"/>
          </a:p>
        </p:txBody>
      </p:sp>
      <p:sp>
        <p:nvSpPr>
          <p:cNvPr id="4" name="텍스트 개체 틀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ko-KR" altLang="en-US" smtClean="0"/>
              <a:t>마스터 텍스트 스타일을 편집합니다</a:t>
            </a:r>
          </a:p>
        </p:txBody>
      </p:sp>
      <p:sp>
        <p:nvSpPr>
          <p:cNvPr id="5" name="날짜 개체 틀 4"/>
          <p:cNvSpPr>
            <a:spLocks noGrp="1"/>
          </p:cNvSpPr>
          <p:nvPr>
            <p:ph type="dt" sz="half" idx="10"/>
          </p:nvPr>
        </p:nvSpPr>
        <p:spPr/>
        <p:txBody>
          <a:bodyPr/>
          <a:lstStyle/>
          <a:p>
            <a:fld id="{B0B738DF-EFF1-477B-ACCE-10DA7779F040}" type="datetimeFigureOut">
              <a:rPr lang="ko-KR" altLang="en-US" smtClean="0">
                <a:solidFill>
                  <a:srgbClr val="04617B">
                    <a:shade val="90000"/>
                  </a:srgbClr>
                </a:solidFill>
              </a:rPr>
              <a:pPr/>
              <a:t>2016-10-17</a:t>
            </a:fld>
            <a:endParaRPr lang="ko-KR" altLang="en-US">
              <a:solidFill>
                <a:srgbClr val="04617B">
                  <a:shade val="90000"/>
                </a:srgbClr>
              </a:solidFill>
            </a:endParaRPr>
          </a:p>
        </p:txBody>
      </p:sp>
      <p:sp>
        <p:nvSpPr>
          <p:cNvPr id="6" name="바닥글 개체 틀 5"/>
          <p:cNvSpPr>
            <a:spLocks noGrp="1"/>
          </p:cNvSpPr>
          <p:nvPr>
            <p:ph type="ftr" sz="quarter" idx="11"/>
          </p:nvPr>
        </p:nvSpPr>
        <p:spPr/>
        <p:txBody>
          <a:bodyPr/>
          <a:lstStyle/>
          <a:p>
            <a:endParaRPr lang="ko-KR" altLang="en-US">
              <a:solidFill>
                <a:srgbClr val="04617B">
                  <a:shade val="90000"/>
                </a:srgbClr>
              </a:solidFill>
            </a:endParaRPr>
          </a:p>
        </p:txBody>
      </p:sp>
      <p:sp>
        <p:nvSpPr>
          <p:cNvPr id="7" name="슬라이드 번호 개체 틀 6"/>
          <p:cNvSpPr>
            <a:spLocks noGrp="1"/>
          </p:cNvSpPr>
          <p:nvPr>
            <p:ph type="sldNum" sz="quarter" idx="12"/>
          </p:nvPr>
        </p:nvSpPr>
        <p:spPr>
          <a:xfrm>
            <a:off x="8077200" y="6356350"/>
            <a:ext cx="609600" cy="365125"/>
          </a:xfrm>
        </p:spPr>
        <p:txBody>
          <a:bodyPr/>
          <a:lstStyle/>
          <a:p>
            <a:fld id="{E873F99B-3650-4080-A972-49828F6EAC46}" type="slidenum">
              <a:rPr lang="ko-KR" altLang="en-US" smtClean="0">
                <a:solidFill>
                  <a:srgbClr val="04617B">
                    <a:shade val="90000"/>
                  </a:srgbClr>
                </a:solidFill>
              </a:rPr>
              <a:pPr/>
              <a:t>‹#›</a:t>
            </a:fld>
            <a:endParaRPr lang="ko-KR" altLang="en-US">
              <a:solidFill>
                <a:srgbClr val="04617B">
                  <a:shade val="90000"/>
                </a:srgbClr>
              </a:solidFill>
            </a:endParaRPr>
          </a:p>
        </p:txBody>
      </p:sp>
      <p:sp>
        <p:nvSpPr>
          <p:cNvPr id="3" name="그림 개체 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ko-KR" altLang="en-US" smtClean="0"/>
              <a:t>그림을 추가하려면 아이콘을 클릭하십시오</a:t>
            </a:r>
            <a:endParaRPr kumimoji="0" lang="en-US" dirty="0"/>
          </a:p>
        </p:txBody>
      </p:sp>
      <p:sp>
        <p:nvSpPr>
          <p:cNvPr id="10" name="자유형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latinLnBrk="0"/>
            <a:endParaRPr lang="en-US">
              <a:solidFill>
                <a:prstClr val="black"/>
              </a:solidFill>
            </a:endParaRPr>
          </a:p>
        </p:txBody>
      </p:sp>
      <p:sp>
        <p:nvSpPr>
          <p:cNvPr id="11" name="자유형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latinLnBrk="0"/>
            <a:endParaRPr lang="en-US">
              <a:solidFill>
                <a:prstClr val="black"/>
              </a:solidFill>
            </a:endParaRPr>
          </a:p>
        </p:txBody>
      </p:sp>
    </p:spTree>
    <p:extLst>
      <p:ext uri="{BB962C8B-B14F-4D97-AF65-F5344CB8AC3E}">
        <p14:creationId xmlns:p14="http://schemas.microsoft.com/office/powerpoint/2010/main" val="34430176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0" lang="ko-KR" altLang="en-US" smtClean="0"/>
              <a:t>마스터 제목 스타일 편집</a:t>
            </a:r>
            <a:endParaRPr kumimoji="0" lang="en-US"/>
          </a:p>
        </p:txBody>
      </p:sp>
      <p:sp>
        <p:nvSpPr>
          <p:cNvPr id="3" name="세로 텍스트 개체 틀 2"/>
          <p:cNvSpPr>
            <a:spLocks noGrp="1"/>
          </p:cNvSpPr>
          <p:nvPr>
            <p:ph type="body" orient="vert" idx="1"/>
          </p:nvPr>
        </p:nvSpPr>
        <p:spPr/>
        <p:txBody>
          <a:bodyPr vert="eaVer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날짜 개체 틀 3"/>
          <p:cNvSpPr>
            <a:spLocks noGrp="1"/>
          </p:cNvSpPr>
          <p:nvPr>
            <p:ph type="dt" sz="half" idx="10"/>
          </p:nvPr>
        </p:nvSpPr>
        <p:spPr/>
        <p:txBody>
          <a:bodyPr/>
          <a:lstStyle/>
          <a:p>
            <a:fld id="{B0B738DF-EFF1-477B-ACCE-10DA7779F040}" type="datetimeFigureOut">
              <a:rPr lang="ko-KR" altLang="en-US" smtClean="0">
                <a:solidFill>
                  <a:srgbClr val="04617B">
                    <a:shade val="90000"/>
                  </a:srgbClr>
                </a:solidFill>
              </a:rPr>
              <a:pPr/>
              <a:t>2016-10-17</a:t>
            </a:fld>
            <a:endParaRPr lang="ko-KR" altLang="en-US">
              <a:solidFill>
                <a:srgbClr val="04617B">
                  <a:shade val="90000"/>
                </a:srgbClr>
              </a:solidFill>
            </a:endParaRPr>
          </a:p>
        </p:txBody>
      </p:sp>
      <p:sp>
        <p:nvSpPr>
          <p:cNvPr id="5" name="바닥글 개체 틀 4"/>
          <p:cNvSpPr>
            <a:spLocks noGrp="1"/>
          </p:cNvSpPr>
          <p:nvPr>
            <p:ph type="ftr" sz="quarter" idx="11"/>
          </p:nvPr>
        </p:nvSpPr>
        <p:spPr/>
        <p:txBody>
          <a:bodyPr/>
          <a:lstStyle/>
          <a:p>
            <a:endParaRPr lang="ko-KR" altLang="en-US">
              <a:solidFill>
                <a:srgbClr val="04617B">
                  <a:shade val="90000"/>
                </a:srgbClr>
              </a:solidFill>
            </a:endParaRPr>
          </a:p>
        </p:txBody>
      </p:sp>
      <p:sp>
        <p:nvSpPr>
          <p:cNvPr id="6" name="슬라이드 번호 개체 틀 5"/>
          <p:cNvSpPr>
            <a:spLocks noGrp="1"/>
          </p:cNvSpPr>
          <p:nvPr>
            <p:ph type="sldNum" sz="quarter" idx="12"/>
          </p:nvPr>
        </p:nvSpPr>
        <p:spPr/>
        <p:txBody>
          <a:bodyPr/>
          <a:lstStyle/>
          <a:p>
            <a:fld id="{E873F99B-3650-4080-A972-49828F6EAC46}" type="slidenum">
              <a:rPr lang="ko-KR" altLang="en-US" smtClean="0">
                <a:solidFill>
                  <a:srgbClr val="04617B">
                    <a:shade val="90000"/>
                  </a:srgbClr>
                </a:solidFill>
              </a:rPr>
              <a:pPr/>
              <a:t>‹#›</a:t>
            </a:fld>
            <a:endParaRPr lang="ko-KR" altLang="en-US">
              <a:solidFill>
                <a:srgbClr val="04617B">
                  <a:shade val="90000"/>
                </a:srgbClr>
              </a:solidFill>
            </a:endParaRPr>
          </a:p>
        </p:txBody>
      </p:sp>
    </p:spTree>
    <p:extLst>
      <p:ext uri="{BB962C8B-B14F-4D97-AF65-F5344CB8AC3E}">
        <p14:creationId xmlns:p14="http://schemas.microsoft.com/office/powerpoint/2010/main" val="33989514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914401"/>
            <a:ext cx="2057400" cy="5211763"/>
          </a:xfrm>
        </p:spPr>
        <p:txBody>
          <a:bodyPr vert="eaVert"/>
          <a:lstStyle/>
          <a:p>
            <a:r>
              <a:rPr kumimoji="0" lang="ko-KR" altLang="en-US" smtClean="0"/>
              <a:t>마스터 제목 스타일 편집</a:t>
            </a:r>
            <a:endParaRPr kumimoji="0" lang="en-US"/>
          </a:p>
        </p:txBody>
      </p:sp>
      <p:sp>
        <p:nvSpPr>
          <p:cNvPr id="3" name="세로 텍스트 개체 틀 2"/>
          <p:cNvSpPr>
            <a:spLocks noGrp="1"/>
          </p:cNvSpPr>
          <p:nvPr>
            <p:ph type="body" orient="vert" idx="1"/>
          </p:nvPr>
        </p:nvSpPr>
        <p:spPr>
          <a:xfrm>
            <a:off x="457200" y="914401"/>
            <a:ext cx="6019800" cy="5211763"/>
          </a:xfrm>
        </p:spPr>
        <p:txBody>
          <a:bodyPr vert="eaVer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날짜 개체 틀 3"/>
          <p:cNvSpPr>
            <a:spLocks noGrp="1"/>
          </p:cNvSpPr>
          <p:nvPr>
            <p:ph type="dt" sz="half" idx="10"/>
          </p:nvPr>
        </p:nvSpPr>
        <p:spPr/>
        <p:txBody>
          <a:bodyPr/>
          <a:lstStyle/>
          <a:p>
            <a:fld id="{B0B738DF-EFF1-477B-ACCE-10DA7779F040}" type="datetimeFigureOut">
              <a:rPr lang="ko-KR" altLang="en-US" smtClean="0">
                <a:solidFill>
                  <a:srgbClr val="04617B">
                    <a:shade val="90000"/>
                  </a:srgbClr>
                </a:solidFill>
              </a:rPr>
              <a:pPr/>
              <a:t>2016-10-17</a:t>
            </a:fld>
            <a:endParaRPr lang="ko-KR" altLang="en-US">
              <a:solidFill>
                <a:srgbClr val="04617B">
                  <a:shade val="90000"/>
                </a:srgbClr>
              </a:solidFill>
            </a:endParaRPr>
          </a:p>
        </p:txBody>
      </p:sp>
      <p:sp>
        <p:nvSpPr>
          <p:cNvPr id="5" name="바닥글 개체 틀 4"/>
          <p:cNvSpPr>
            <a:spLocks noGrp="1"/>
          </p:cNvSpPr>
          <p:nvPr>
            <p:ph type="ftr" sz="quarter" idx="11"/>
          </p:nvPr>
        </p:nvSpPr>
        <p:spPr/>
        <p:txBody>
          <a:bodyPr/>
          <a:lstStyle/>
          <a:p>
            <a:endParaRPr lang="ko-KR" altLang="en-US">
              <a:solidFill>
                <a:srgbClr val="04617B">
                  <a:shade val="90000"/>
                </a:srgbClr>
              </a:solidFill>
            </a:endParaRPr>
          </a:p>
        </p:txBody>
      </p:sp>
      <p:sp>
        <p:nvSpPr>
          <p:cNvPr id="6" name="슬라이드 번호 개체 틀 5"/>
          <p:cNvSpPr>
            <a:spLocks noGrp="1"/>
          </p:cNvSpPr>
          <p:nvPr>
            <p:ph type="sldNum" sz="quarter" idx="12"/>
          </p:nvPr>
        </p:nvSpPr>
        <p:spPr/>
        <p:txBody>
          <a:bodyPr/>
          <a:lstStyle/>
          <a:p>
            <a:fld id="{E873F99B-3650-4080-A972-49828F6EAC46}" type="slidenum">
              <a:rPr lang="ko-KR" altLang="en-US" smtClean="0">
                <a:solidFill>
                  <a:srgbClr val="04617B">
                    <a:shade val="90000"/>
                  </a:srgbClr>
                </a:solidFill>
              </a:rPr>
              <a:pPr/>
              <a:t>‹#›</a:t>
            </a:fld>
            <a:endParaRPr lang="ko-KR" altLang="en-US">
              <a:solidFill>
                <a:srgbClr val="04617B">
                  <a:shade val="90000"/>
                </a:srgbClr>
              </a:solidFill>
            </a:endParaRPr>
          </a:p>
        </p:txBody>
      </p:sp>
    </p:spTree>
    <p:extLst>
      <p:ext uri="{BB962C8B-B14F-4D97-AF65-F5344CB8AC3E}">
        <p14:creationId xmlns:p14="http://schemas.microsoft.com/office/powerpoint/2010/main" val="594784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409B0622-CC91-4F7C-A5BF-E630369E6784}" type="datetimeFigureOut">
              <a:rPr lang="ko-KR" altLang="en-US" smtClean="0"/>
              <a:pPr/>
              <a:t>2016-10-17</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B4719902-5383-4DB4-832E-EBAF5A04B3E3}" type="slidenum">
              <a:rPr lang="ko-KR" altLang="en-US" smtClean="0"/>
              <a:pPr/>
              <a:t>‹#›</a:t>
            </a:fld>
            <a:endParaRPr lang="ko-KR" altLang="en-US"/>
          </a:p>
        </p:txBody>
      </p:sp>
    </p:spTree>
    <p:extLst>
      <p:ext uri="{BB962C8B-B14F-4D97-AF65-F5344CB8AC3E}">
        <p14:creationId xmlns:p14="http://schemas.microsoft.com/office/powerpoint/2010/main" val="2076875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409B0622-CC91-4F7C-A5BF-E630369E6784}" type="datetimeFigureOut">
              <a:rPr lang="ko-KR" altLang="en-US" smtClean="0"/>
              <a:pPr/>
              <a:t>2016-10-17</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B4719902-5383-4DB4-832E-EBAF5A04B3E3}" type="slidenum">
              <a:rPr lang="ko-KR" altLang="en-US" smtClean="0"/>
              <a:pPr/>
              <a:t>‹#›</a:t>
            </a:fld>
            <a:endParaRPr lang="ko-KR" altLang="en-US"/>
          </a:p>
        </p:txBody>
      </p:sp>
    </p:spTree>
    <p:extLst>
      <p:ext uri="{BB962C8B-B14F-4D97-AF65-F5344CB8AC3E}">
        <p14:creationId xmlns:p14="http://schemas.microsoft.com/office/powerpoint/2010/main" val="278141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409B0622-CC91-4F7C-A5BF-E630369E6784}" type="datetimeFigureOut">
              <a:rPr lang="ko-KR" altLang="en-US" smtClean="0"/>
              <a:pPr/>
              <a:t>2016-10-17</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B4719902-5383-4DB4-832E-EBAF5A04B3E3}" type="slidenum">
              <a:rPr lang="ko-KR" altLang="en-US" smtClean="0"/>
              <a:pPr/>
              <a:t>‹#›</a:t>
            </a:fld>
            <a:endParaRPr lang="ko-KR" altLang="en-US"/>
          </a:p>
        </p:txBody>
      </p:sp>
    </p:spTree>
    <p:extLst>
      <p:ext uri="{BB962C8B-B14F-4D97-AF65-F5344CB8AC3E}">
        <p14:creationId xmlns:p14="http://schemas.microsoft.com/office/powerpoint/2010/main" val="2456895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409B0622-CC91-4F7C-A5BF-E630369E6784}" type="datetimeFigureOut">
              <a:rPr lang="ko-KR" altLang="en-US" smtClean="0"/>
              <a:pPr/>
              <a:t>2016-10-17</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B4719902-5383-4DB4-832E-EBAF5A04B3E3}" type="slidenum">
              <a:rPr lang="ko-KR" altLang="en-US" smtClean="0"/>
              <a:pPr/>
              <a:t>‹#›</a:t>
            </a:fld>
            <a:endParaRPr lang="ko-KR" altLang="en-US"/>
          </a:p>
        </p:txBody>
      </p:sp>
    </p:spTree>
    <p:extLst>
      <p:ext uri="{BB962C8B-B14F-4D97-AF65-F5344CB8AC3E}">
        <p14:creationId xmlns:p14="http://schemas.microsoft.com/office/powerpoint/2010/main" val="3393895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409B0622-CC91-4F7C-A5BF-E630369E6784}" type="datetimeFigureOut">
              <a:rPr lang="ko-KR" altLang="en-US" smtClean="0"/>
              <a:pPr/>
              <a:t>2016-10-17</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B4719902-5383-4DB4-832E-EBAF5A04B3E3}" type="slidenum">
              <a:rPr lang="ko-KR" altLang="en-US" smtClean="0"/>
              <a:pPr/>
              <a:t>‹#›</a:t>
            </a:fld>
            <a:endParaRPr lang="ko-KR" altLang="en-US"/>
          </a:p>
        </p:txBody>
      </p:sp>
    </p:spTree>
    <p:extLst>
      <p:ext uri="{BB962C8B-B14F-4D97-AF65-F5344CB8AC3E}">
        <p14:creationId xmlns:p14="http://schemas.microsoft.com/office/powerpoint/2010/main" val="3415708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409B0622-CC91-4F7C-A5BF-E630369E6784}" type="datetimeFigureOut">
              <a:rPr lang="ko-KR" altLang="en-US" smtClean="0"/>
              <a:pPr/>
              <a:t>2016-10-17</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B4719902-5383-4DB4-832E-EBAF5A04B3E3}" type="slidenum">
              <a:rPr lang="ko-KR" altLang="en-US" smtClean="0"/>
              <a:pPr/>
              <a:t>‹#›</a:t>
            </a:fld>
            <a:endParaRPr lang="ko-KR" altLang="en-US"/>
          </a:p>
        </p:txBody>
      </p:sp>
    </p:spTree>
    <p:extLst>
      <p:ext uri="{BB962C8B-B14F-4D97-AF65-F5344CB8AC3E}">
        <p14:creationId xmlns:p14="http://schemas.microsoft.com/office/powerpoint/2010/main" val="1729649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9B0622-CC91-4F7C-A5BF-E630369E6784}" type="datetimeFigureOut">
              <a:rPr lang="ko-KR" altLang="en-US" smtClean="0"/>
              <a:pPr/>
              <a:t>2016-10-17</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19902-5383-4DB4-832E-EBAF5A04B3E3}" type="slidenum">
              <a:rPr lang="ko-KR" altLang="en-US" smtClean="0"/>
              <a:pPr/>
              <a:t>‹#›</a:t>
            </a:fld>
            <a:endParaRPr lang="ko-KR" altLang="en-US"/>
          </a:p>
        </p:txBody>
      </p:sp>
    </p:spTree>
    <p:extLst>
      <p:ext uri="{BB962C8B-B14F-4D97-AF65-F5344CB8AC3E}">
        <p14:creationId xmlns:p14="http://schemas.microsoft.com/office/powerpoint/2010/main" val="741612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자유형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latinLnBrk="0"/>
            <a:endParaRPr lang="en-US">
              <a:solidFill>
                <a:prstClr val="black"/>
              </a:solidFill>
            </a:endParaRPr>
          </a:p>
        </p:txBody>
      </p:sp>
      <p:sp>
        <p:nvSpPr>
          <p:cNvPr id="8" name="자유형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latinLnBrk="0"/>
            <a:endParaRPr lang="en-US">
              <a:solidFill>
                <a:prstClr val="black"/>
              </a:solidFill>
            </a:endParaRPr>
          </a:p>
        </p:txBody>
      </p:sp>
      <p:sp>
        <p:nvSpPr>
          <p:cNvPr id="9" name="제목 개체 틀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ko-KR" altLang="en-US" smtClean="0"/>
              <a:t>마스터 제목 스타일 편집</a:t>
            </a:r>
            <a:endParaRPr kumimoji="0" lang="en-US"/>
          </a:p>
        </p:txBody>
      </p:sp>
      <p:sp>
        <p:nvSpPr>
          <p:cNvPr id="30" name="텍스트 개체 틀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ko-KR" altLang="en-US" smtClean="0"/>
              <a:t>마스터 텍스트 스타일을 편집합니다</a:t>
            </a:r>
          </a:p>
          <a:p>
            <a:pPr lvl="1" eaLnBrk="1" latinLnBrk="0" hangingPunct="1"/>
            <a:r>
              <a:rPr kumimoji="0" lang="ko-KR" altLang="en-US" smtClean="0"/>
              <a:t>둘째 수준</a:t>
            </a:r>
          </a:p>
          <a:p>
            <a:pPr lvl="2" eaLnBrk="1" latinLnBrk="0" hangingPunct="1"/>
            <a:r>
              <a:rPr kumimoji="0" lang="ko-KR" altLang="en-US" smtClean="0"/>
              <a:t>셋째 수준</a:t>
            </a:r>
          </a:p>
          <a:p>
            <a:pPr lvl="3" eaLnBrk="1" latinLnBrk="0" hangingPunct="1"/>
            <a:r>
              <a:rPr kumimoji="0" lang="ko-KR" altLang="en-US" smtClean="0"/>
              <a:t>넷째 수준</a:t>
            </a:r>
          </a:p>
          <a:p>
            <a:pPr lvl="4" eaLnBrk="1" latinLnBrk="0" hangingPunct="1"/>
            <a:r>
              <a:rPr kumimoji="0" lang="ko-KR" altLang="en-US" smtClean="0"/>
              <a:t>다섯째 수준</a:t>
            </a:r>
            <a:endParaRPr kumimoji="0" lang="en-US"/>
          </a:p>
        </p:txBody>
      </p:sp>
      <p:sp>
        <p:nvSpPr>
          <p:cNvPr id="10" name="날짜 개체 틀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0B738DF-EFF1-477B-ACCE-10DA7779F040}" type="datetimeFigureOut">
              <a:rPr lang="ko-KR" altLang="en-US" smtClean="0">
                <a:solidFill>
                  <a:srgbClr val="04617B">
                    <a:shade val="90000"/>
                  </a:srgbClr>
                </a:solidFill>
              </a:rPr>
              <a:pPr/>
              <a:t>2016-10-17</a:t>
            </a:fld>
            <a:endParaRPr lang="ko-KR" altLang="en-US">
              <a:solidFill>
                <a:srgbClr val="04617B">
                  <a:shade val="90000"/>
                </a:srgbClr>
              </a:solidFill>
            </a:endParaRPr>
          </a:p>
        </p:txBody>
      </p:sp>
      <p:sp>
        <p:nvSpPr>
          <p:cNvPr id="22" name="바닥글 개체 틀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ko-KR" altLang="en-US">
              <a:solidFill>
                <a:srgbClr val="04617B">
                  <a:shade val="90000"/>
                </a:srgbClr>
              </a:solidFill>
            </a:endParaRPr>
          </a:p>
        </p:txBody>
      </p:sp>
      <p:sp>
        <p:nvSpPr>
          <p:cNvPr id="18" name="슬라이드 번호 개체 틀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873F99B-3650-4080-A972-49828F6EAC46}" type="slidenum">
              <a:rPr lang="ko-KR" altLang="en-US" smtClean="0">
                <a:solidFill>
                  <a:srgbClr val="04617B">
                    <a:shade val="90000"/>
                  </a:srgbClr>
                </a:solidFill>
              </a:rPr>
              <a:pPr/>
              <a:t>‹#›</a:t>
            </a:fld>
            <a:endParaRPr lang="ko-KR" altLang="en-US">
              <a:solidFill>
                <a:srgbClr val="04617B">
                  <a:shade val="90000"/>
                </a:srgbClr>
              </a:solidFill>
            </a:endParaRPr>
          </a:p>
        </p:txBody>
      </p:sp>
      <p:grpSp>
        <p:nvGrpSpPr>
          <p:cNvPr id="2" name="그룹 1"/>
          <p:cNvGrpSpPr/>
          <p:nvPr/>
        </p:nvGrpSpPr>
        <p:grpSpPr>
          <a:xfrm>
            <a:off x="-19017" y="202408"/>
            <a:ext cx="9180548" cy="649224"/>
            <a:chOff x="-19045" y="216550"/>
            <a:chExt cx="9180548" cy="649224"/>
          </a:xfrm>
        </p:grpSpPr>
        <p:sp>
          <p:nvSpPr>
            <p:cNvPr id="12" name="자유형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자유형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062801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1"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1"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1"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1"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1"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1"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1"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1"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1"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1"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1" hangingPunct="1">
        <a:defRPr kumimoji="0" kern="1200">
          <a:solidFill>
            <a:schemeClr val="tx1"/>
          </a:solidFill>
          <a:latin typeface="+mn-lt"/>
          <a:ea typeface="+mn-ea"/>
          <a:cs typeface="+mn-cs"/>
        </a:defRPr>
      </a:lvl1pPr>
      <a:lvl2pPr marL="457200" algn="l" rtl="0" eaLnBrk="1" latinLnBrk="1" hangingPunct="1">
        <a:defRPr kumimoji="0" kern="1200">
          <a:solidFill>
            <a:schemeClr val="tx1"/>
          </a:solidFill>
          <a:latin typeface="+mn-lt"/>
          <a:ea typeface="+mn-ea"/>
          <a:cs typeface="+mn-cs"/>
        </a:defRPr>
      </a:lvl2pPr>
      <a:lvl3pPr marL="914400" algn="l" rtl="0" eaLnBrk="1" latinLnBrk="1" hangingPunct="1">
        <a:defRPr kumimoji="0" kern="1200">
          <a:solidFill>
            <a:schemeClr val="tx1"/>
          </a:solidFill>
          <a:latin typeface="+mn-lt"/>
          <a:ea typeface="+mn-ea"/>
          <a:cs typeface="+mn-cs"/>
        </a:defRPr>
      </a:lvl3pPr>
      <a:lvl4pPr marL="1371600" algn="l" rtl="0" eaLnBrk="1" latinLnBrk="1" hangingPunct="1">
        <a:defRPr kumimoji="0" kern="1200">
          <a:solidFill>
            <a:schemeClr val="tx1"/>
          </a:solidFill>
          <a:latin typeface="+mn-lt"/>
          <a:ea typeface="+mn-ea"/>
          <a:cs typeface="+mn-cs"/>
        </a:defRPr>
      </a:lvl4pPr>
      <a:lvl5pPr marL="1828800" algn="l" rtl="0" eaLnBrk="1" latinLnBrk="1" hangingPunct="1">
        <a:defRPr kumimoji="0" kern="1200">
          <a:solidFill>
            <a:schemeClr val="tx1"/>
          </a:solidFill>
          <a:latin typeface="+mn-lt"/>
          <a:ea typeface="+mn-ea"/>
          <a:cs typeface="+mn-cs"/>
        </a:defRPr>
      </a:lvl5pPr>
      <a:lvl6pPr marL="2286000" algn="l" rtl="0" eaLnBrk="1" latinLnBrk="1" hangingPunct="1">
        <a:defRPr kumimoji="0" kern="1200">
          <a:solidFill>
            <a:schemeClr val="tx1"/>
          </a:solidFill>
          <a:latin typeface="+mn-lt"/>
          <a:ea typeface="+mn-ea"/>
          <a:cs typeface="+mn-cs"/>
        </a:defRPr>
      </a:lvl6pPr>
      <a:lvl7pPr marL="2743200" algn="l" rtl="0" eaLnBrk="1" latinLnBrk="1" hangingPunct="1">
        <a:defRPr kumimoji="0" kern="1200">
          <a:solidFill>
            <a:schemeClr val="tx1"/>
          </a:solidFill>
          <a:latin typeface="+mn-lt"/>
          <a:ea typeface="+mn-ea"/>
          <a:cs typeface="+mn-cs"/>
        </a:defRPr>
      </a:lvl7pPr>
      <a:lvl8pPr marL="3200400" algn="l" rtl="0" eaLnBrk="1" latinLnBrk="1" hangingPunct="1">
        <a:defRPr kumimoji="0" kern="1200">
          <a:solidFill>
            <a:schemeClr val="tx1"/>
          </a:solidFill>
          <a:latin typeface="+mn-lt"/>
          <a:ea typeface="+mn-ea"/>
          <a:cs typeface="+mn-cs"/>
        </a:defRPr>
      </a:lvl8pPr>
      <a:lvl9pPr marL="3657600" algn="l" rtl="0" eaLnBrk="1" latinLnBrk="1"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자유형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latinLnBrk="0"/>
            <a:endParaRPr lang="en-US">
              <a:solidFill>
                <a:prstClr val="black"/>
              </a:solidFill>
            </a:endParaRPr>
          </a:p>
        </p:txBody>
      </p:sp>
      <p:sp>
        <p:nvSpPr>
          <p:cNvPr id="8" name="자유형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latinLnBrk="0"/>
            <a:endParaRPr lang="en-US">
              <a:solidFill>
                <a:prstClr val="black"/>
              </a:solidFill>
            </a:endParaRPr>
          </a:p>
        </p:txBody>
      </p:sp>
      <p:sp>
        <p:nvSpPr>
          <p:cNvPr id="9" name="제목 개체 틀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ko-KR" altLang="en-US" smtClean="0"/>
              <a:t>마스터 제목 스타일 편집</a:t>
            </a:r>
            <a:endParaRPr kumimoji="0" lang="en-US"/>
          </a:p>
        </p:txBody>
      </p:sp>
      <p:sp>
        <p:nvSpPr>
          <p:cNvPr id="30" name="텍스트 개체 틀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ko-KR" altLang="en-US" smtClean="0"/>
              <a:t>마스터 텍스트 스타일을 편집합니다</a:t>
            </a:r>
          </a:p>
          <a:p>
            <a:pPr lvl="1" eaLnBrk="1" latinLnBrk="0" hangingPunct="1"/>
            <a:r>
              <a:rPr kumimoji="0" lang="ko-KR" altLang="en-US" smtClean="0"/>
              <a:t>둘째 수준</a:t>
            </a:r>
          </a:p>
          <a:p>
            <a:pPr lvl="2" eaLnBrk="1" latinLnBrk="0" hangingPunct="1"/>
            <a:r>
              <a:rPr kumimoji="0" lang="ko-KR" altLang="en-US" smtClean="0"/>
              <a:t>셋째 수준</a:t>
            </a:r>
          </a:p>
          <a:p>
            <a:pPr lvl="3" eaLnBrk="1" latinLnBrk="0" hangingPunct="1"/>
            <a:r>
              <a:rPr kumimoji="0" lang="ko-KR" altLang="en-US" smtClean="0"/>
              <a:t>넷째 수준</a:t>
            </a:r>
          </a:p>
          <a:p>
            <a:pPr lvl="4" eaLnBrk="1" latinLnBrk="0" hangingPunct="1"/>
            <a:r>
              <a:rPr kumimoji="0" lang="ko-KR" altLang="en-US" smtClean="0"/>
              <a:t>다섯째 수준</a:t>
            </a:r>
            <a:endParaRPr kumimoji="0" lang="en-US"/>
          </a:p>
        </p:txBody>
      </p:sp>
      <p:sp>
        <p:nvSpPr>
          <p:cNvPr id="10" name="날짜 개체 틀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0B738DF-EFF1-477B-ACCE-10DA7779F040}" type="datetimeFigureOut">
              <a:rPr lang="ko-KR" altLang="en-US" smtClean="0">
                <a:solidFill>
                  <a:srgbClr val="04617B">
                    <a:shade val="90000"/>
                  </a:srgbClr>
                </a:solidFill>
              </a:rPr>
              <a:pPr/>
              <a:t>2016-10-17</a:t>
            </a:fld>
            <a:endParaRPr lang="ko-KR" altLang="en-US">
              <a:solidFill>
                <a:srgbClr val="04617B">
                  <a:shade val="90000"/>
                </a:srgbClr>
              </a:solidFill>
            </a:endParaRPr>
          </a:p>
        </p:txBody>
      </p:sp>
      <p:sp>
        <p:nvSpPr>
          <p:cNvPr id="22" name="바닥글 개체 틀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ko-KR" altLang="en-US">
              <a:solidFill>
                <a:srgbClr val="04617B">
                  <a:shade val="90000"/>
                </a:srgbClr>
              </a:solidFill>
            </a:endParaRPr>
          </a:p>
        </p:txBody>
      </p:sp>
      <p:sp>
        <p:nvSpPr>
          <p:cNvPr id="18" name="슬라이드 번호 개체 틀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873F99B-3650-4080-A972-49828F6EAC46}" type="slidenum">
              <a:rPr lang="ko-KR" altLang="en-US" smtClean="0">
                <a:solidFill>
                  <a:srgbClr val="04617B">
                    <a:shade val="90000"/>
                  </a:srgbClr>
                </a:solidFill>
              </a:rPr>
              <a:pPr/>
              <a:t>‹#›</a:t>
            </a:fld>
            <a:endParaRPr lang="ko-KR" altLang="en-US">
              <a:solidFill>
                <a:srgbClr val="04617B">
                  <a:shade val="90000"/>
                </a:srgbClr>
              </a:solidFill>
            </a:endParaRPr>
          </a:p>
        </p:txBody>
      </p:sp>
      <p:grpSp>
        <p:nvGrpSpPr>
          <p:cNvPr id="2" name="그룹 1"/>
          <p:cNvGrpSpPr/>
          <p:nvPr/>
        </p:nvGrpSpPr>
        <p:grpSpPr>
          <a:xfrm>
            <a:off x="-19017" y="202408"/>
            <a:ext cx="9180548" cy="649224"/>
            <a:chOff x="-19045" y="216550"/>
            <a:chExt cx="9180548" cy="649224"/>
          </a:xfrm>
        </p:grpSpPr>
        <p:sp>
          <p:nvSpPr>
            <p:cNvPr id="12" name="자유형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자유형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32907821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1"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1"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1"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1"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1"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1"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1"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1"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1"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1"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1" hangingPunct="1">
        <a:defRPr kumimoji="0" kern="1200">
          <a:solidFill>
            <a:schemeClr val="tx1"/>
          </a:solidFill>
          <a:latin typeface="+mn-lt"/>
          <a:ea typeface="+mn-ea"/>
          <a:cs typeface="+mn-cs"/>
        </a:defRPr>
      </a:lvl1pPr>
      <a:lvl2pPr marL="457200" algn="l" rtl="0" eaLnBrk="1" latinLnBrk="1" hangingPunct="1">
        <a:defRPr kumimoji="0" kern="1200">
          <a:solidFill>
            <a:schemeClr val="tx1"/>
          </a:solidFill>
          <a:latin typeface="+mn-lt"/>
          <a:ea typeface="+mn-ea"/>
          <a:cs typeface="+mn-cs"/>
        </a:defRPr>
      </a:lvl2pPr>
      <a:lvl3pPr marL="914400" algn="l" rtl="0" eaLnBrk="1" latinLnBrk="1" hangingPunct="1">
        <a:defRPr kumimoji="0" kern="1200">
          <a:solidFill>
            <a:schemeClr val="tx1"/>
          </a:solidFill>
          <a:latin typeface="+mn-lt"/>
          <a:ea typeface="+mn-ea"/>
          <a:cs typeface="+mn-cs"/>
        </a:defRPr>
      </a:lvl3pPr>
      <a:lvl4pPr marL="1371600" algn="l" rtl="0" eaLnBrk="1" latinLnBrk="1" hangingPunct="1">
        <a:defRPr kumimoji="0" kern="1200">
          <a:solidFill>
            <a:schemeClr val="tx1"/>
          </a:solidFill>
          <a:latin typeface="+mn-lt"/>
          <a:ea typeface="+mn-ea"/>
          <a:cs typeface="+mn-cs"/>
        </a:defRPr>
      </a:lvl4pPr>
      <a:lvl5pPr marL="1828800" algn="l" rtl="0" eaLnBrk="1" latinLnBrk="1" hangingPunct="1">
        <a:defRPr kumimoji="0" kern="1200">
          <a:solidFill>
            <a:schemeClr val="tx1"/>
          </a:solidFill>
          <a:latin typeface="+mn-lt"/>
          <a:ea typeface="+mn-ea"/>
          <a:cs typeface="+mn-cs"/>
        </a:defRPr>
      </a:lvl5pPr>
      <a:lvl6pPr marL="2286000" algn="l" rtl="0" eaLnBrk="1" latinLnBrk="1" hangingPunct="1">
        <a:defRPr kumimoji="0" kern="1200">
          <a:solidFill>
            <a:schemeClr val="tx1"/>
          </a:solidFill>
          <a:latin typeface="+mn-lt"/>
          <a:ea typeface="+mn-ea"/>
          <a:cs typeface="+mn-cs"/>
        </a:defRPr>
      </a:lvl6pPr>
      <a:lvl7pPr marL="2743200" algn="l" rtl="0" eaLnBrk="1" latinLnBrk="1" hangingPunct="1">
        <a:defRPr kumimoji="0" kern="1200">
          <a:solidFill>
            <a:schemeClr val="tx1"/>
          </a:solidFill>
          <a:latin typeface="+mn-lt"/>
          <a:ea typeface="+mn-ea"/>
          <a:cs typeface="+mn-cs"/>
        </a:defRPr>
      </a:lvl7pPr>
      <a:lvl8pPr marL="3200400" algn="l" rtl="0" eaLnBrk="1" latinLnBrk="1" hangingPunct="1">
        <a:defRPr kumimoji="0" kern="1200">
          <a:solidFill>
            <a:schemeClr val="tx1"/>
          </a:solidFill>
          <a:latin typeface="+mn-lt"/>
          <a:ea typeface="+mn-ea"/>
          <a:cs typeface="+mn-cs"/>
        </a:defRPr>
      </a:lvl8pPr>
      <a:lvl9pPr marL="3657600" algn="l" rtl="0" eaLnBrk="1" latinLnBrk="1"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tiff"/><Relationship Id="rId7"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25.tiff"/><Relationship Id="rId7"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5.tiff"/><Relationship Id="rId7"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9.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28.tiff"/><Relationship Id="rId7" Type="http://schemas.openxmlformats.org/officeDocument/2006/relationships/image" Target="../media/image29.gi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1.gif"/><Relationship Id="rId5" Type="http://schemas.openxmlformats.org/officeDocument/2006/relationships/image" Target="../media/image6.jpe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34.gif"/><Relationship Id="rId7" Type="http://schemas.openxmlformats.org/officeDocument/2006/relationships/image" Target="../media/image35.gi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36.tiff"/><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5.jpe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27.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5.jpe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notesSlide" Target="../notesSlides/notesSlide20.xml"/><Relationship Id="rId7"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2.png"/><Relationship Id="rId5" Type="http://schemas.openxmlformats.org/officeDocument/2006/relationships/image" Target="../media/image5.jpeg"/><Relationship Id="rId10" Type="http://schemas.openxmlformats.org/officeDocument/2006/relationships/image" Target="../media/image40.wmf"/><Relationship Id="rId4" Type="http://schemas.openxmlformats.org/officeDocument/2006/relationships/image" Target="../media/image41.png"/><Relationship Id="rId9"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3.gif"/><Relationship Id="rId5" Type="http://schemas.openxmlformats.org/officeDocument/2006/relationships/image" Target="../media/image6.jpeg"/><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jpe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6.gif"/></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20.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tiff"/><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l="1157" r="3027" b="16502"/>
          <a:stretch>
            <a:fillRect/>
          </a:stretch>
        </p:blipFill>
        <p:spPr bwMode="auto">
          <a:xfrm>
            <a:off x="0" y="0"/>
            <a:ext cx="9144000" cy="602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3556" name="Rectangle 3"/>
          <p:cNvSpPr>
            <a:spLocks noGrp="1" noChangeArrowheads="1"/>
          </p:cNvSpPr>
          <p:nvPr>
            <p:ph idx="1"/>
          </p:nvPr>
        </p:nvSpPr>
        <p:spPr>
          <a:xfrm>
            <a:off x="432104" y="6021288"/>
            <a:ext cx="8539146" cy="742022"/>
          </a:xfrm>
        </p:spPr>
        <p:txBody>
          <a:bodyPr>
            <a:noAutofit/>
          </a:bodyPr>
          <a:lstStyle/>
          <a:p>
            <a:pPr marL="0" indent="0" algn="ctr" fontAlgn="base" latinLnBrk="0">
              <a:lnSpc>
                <a:spcPct val="120000"/>
              </a:lnSpc>
              <a:spcBef>
                <a:spcPct val="0"/>
              </a:spcBef>
              <a:spcAft>
                <a:spcPct val="0"/>
              </a:spcAft>
              <a:buNone/>
            </a:pPr>
            <a:r>
              <a:rPr lang="en-US" altLang="ko-KR" sz="1800" i="1" dirty="0" err="1" smtClean="0">
                <a:solidFill>
                  <a:schemeClr val="tx1">
                    <a:lumMod val="75000"/>
                    <a:lumOff val="25000"/>
                  </a:schemeClr>
                </a:solidFill>
                <a:latin typeface="Lucida Bright" pitchFamily="18" charset="0"/>
              </a:rPr>
              <a:t>Shanlan</a:t>
            </a:r>
            <a:r>
              <a:rPr lang="en-US" altLang="ko-KR" sz="1800" i="1" dirty="0" smtClean="0">
                <a:solidFill>
                  <a:schemeClr val="tx1">
                    <a:lumMod val="75000"/>
                    <a:lumOff val="25000"/>
                  </a:schemeClr>
                </a:solidFill>
                <a:latin typeface="Lucida Bright" pitchFamily="18" charset="0"/>
              </a:rPr>
              <a:t> Li, </a:t>
            </a:r>
            <a:r>
              <a:rPr lang="en-US" altLang="ko-KR" sz="1800" i="1" u="sng" dirty="0" err="1">
                <a:solidFill>
                  <a:schemeClr val="tx1">
                    <a:lumMod val="75000"/>
                    <a:lumOff val="25000"/>
                  </a:schemeClr>
                </a:solidFill>
                <a:latin typeface="Lucida Bright" pitchFamily="18" charset="0"/>
              </a:rPr>
              <a:t>Sunyoung</a:t>
            </a:r>
            <a:r>
              <a:rPr lang="en-US" altLang="ko-KR" sz="1800" i="1" u="sng" dirty="0">
                <a:solidFill>
                  <a:schemeClr val="tx1">
                    <a:lumMod val="75000"/>
                    <a:lumOff val="25000"/>
                  </a:schemeClr>
                </a:solidFill>
                <a:latin typeface="Lucida Bright" pitchFamily="18" charset="0"/>
              </a:rPr>
              <a:t> </a:t>
            </a:r>
            <a:r>
              <a:rPr lang="en-US" altLang="ko-KR" sz="1800" i="1" u="sng" dirty="0" smtClean="0">
                <a:solidFill>
                  <a:schemeClr val="tx1">
                    <a:lumMod val="75000"/>
                    <a:lumOff val="25000"/>
                  </a:schemeClr>
                </a:solidFill>
                <a:latin typeface="Lucida Bright" pitchFamily="18" charset="0"/>
              </a:rPr>
              <a:t>Park</a:t>
            </a:r>
            <a:r>
              <a:rPr lang="en-US" altLang="ko-KR" sz="1800" i="1" dirty="0" smtClean="0">
                <a:solidFill>
                  <a:schemeClr val="tx1">
                    <a:lumMod val="75000"/>
                    <a:lumOff val="25000"/>
                  </a:schemeClr>
                </a:solidFill>
                <a:latin typeface="Lucida Bright" pitchFamily="18" charset="0"/>
              </a:rPr>
              <a:t>, </a:t>
            </a:r>
            <a:r>
              <a:rPr lang="en-US" altLang="ko-KR" sz="1800" i="1" dirty="0" err="1">
                <a:solidFill>
                  <a:schemeClr val="tx1">
                    <a:lumMod val="75000"/>
                    <a:lumOff val="25000"/>
                  </a:schemeClr>
                </a:solidFill>
                <a:latin typeface="Lucida Bright" pitchFamily="18" charset="0"/>
              </a:rPr>
              <a:t>Mi</a:t>
            </a:r>
            <a:r>
              <a:rPr lang="en-US" altLang="ko-KR" sz="1800" i="1" dirty="0">
                <a:solidFill>
                  <a:schemeClr val="tx1">
                    <a:lumMod val="75000"/>
                    <a:lumOff val="25000"/>
                  </a:schemeClr>
                </a:solidFill>
                <a:latin typeface="Lucida Bright" pitchFamily="18" charset="0"/>
              </a:rPr>
              <a:t>-Kyung </a:t>
            </a:r>
            <a:r>
              <a:rPr lang="en-US" altLang="ko-KR" sz="1800" i="1" dirty="0" smtClean="0">
                <a:solidFill>
                  <a:schemeClr val="tx1">
                    <a:lumMod val="75000"/>
                    <a:lumOff val="25000"/>
                  </a:schemeClr>
                </a:solidFill>
                <a:latin typeface="Lucida Bright" pitchFamily="18" charset="0"/>
              </a:rPr>
              <a:t>Park, </a:t>
            </a:r>
            <a:r>
              <a:rPr lang="en-US" altLang="ko-KR" sz="1800" i="1" dirty="0">
                <a:solidFill>
                  <a:schemeClr val="tx1">
                    <a:lumMod val="75000"/>
                    <a:lumOff val="25000"/>
                  </a:schemeClr>
                </a:solidFill>
                <a:latin typeface="Lucida Bright" pitchFamily="18" charset="0"/>
              </a:rPr>
              <a:t>Chon Ok </a:t>
            </a:r>
            <a:r>
              <a:rPr lang="en-US" altLang="ko-KR" sz="1800" i="1" dirty="0" smtClean="0">
                <a:solidFill>
                  <a:schemeClr val="tx1">
                    <a:lumMod val="75000"/>
                    <a:lumOff val="25000"/>
                  </a:schemeClr>
                </a:solidFill>
                <a:latin typeface="Lucida Bright" pitchFamily="18" charset="0"/>
              </a:rPr>
              <a:t>Jo, </a:t>
            </a:r>
            <a:r>
              <a:rPr lang="en-US" altLang="ko-KR" sz="1800" i="1" dirty="0">
                <a:solidFill>
                  <a:schemeClr val="tx1">
                    <a:lumMod val="75000"/>
                    <a:lumOff val="25000"/>
                  </a:schemeClr>
                </a:solidFill>
                <a:latin typeface="Lucida Bright" pitchFamily="18" charset="0"/>
              </a:rPr>
              <a:t>Jens </a:t>
            </a:r>
            <a:r>
              <a:rPr lang="en-US" altLang="ko-KR" sz="1800" i="1" dirty="0" err="1" smtClean="0">
                <a:solidFill>
                  <a:schemeClr val="tx1">
                    <a:lumMod val="75000"/>
                    <a:lumOff val="25000"/>
                  </a:schemeClr>
                </a:solidFill>
                <a:latin typeface="Lucida Bright" pitchFamily="18" charset="0"/>
              </a:rPr>
              <a:t>Mühle</a:t>
            </a:r>
            <a:r>
              <a:rPr lang="en-US" altLang="ko-KR" sz="1800" i="1" dirty="0" smtClean="0">
                <a:solidFill>
                  <a:schemeClr val="tx1">
                    <a:lumMod val="75000"/>
                    <a:lumOff val="25000"/>
                  </a:schemeClr>
                </a:solidFill>
                <a:latin typeface="Lucida Bright" pitchFamily="18" charset="0"/>
              </a:rPr>
              <a:t>, </a:t>
            </a:r>
            <a:r>
              <a:rPr lang="en-US" altLang="ko-KR" sz="1800" i="1" dirty="0">
                <a:solidFill>
                  <a:schemeClr val="tx1">
                    <a:lumMod val="75000"/>
                    <a:lumOff val="25000"/>
                  </a:schemeClr>
                </a:solidFill>
                <a:latin typeface="Lucida Bright" pitchFamily="18" charset="0"/>
              </a:rPr>
              <a:t>Ray F. </a:t>
            </a:r>
            <a:r>
              <a:rPr lang="en-US" altLang="ko-KR" sz="1800" i="1" dirty="0" smtClean="0">
                <a:solidFill>
                  <a:schemeClr val="tx1">
                    <a:lumMod val="75000"/>
                    <a:lumOff val="25000"/>
                  </a:schemeClr>
                </a:solidFill>
                <a:latin typeface="Lucida Bright" pitchFamily="18" charset="0"/>
              </a:rPr>
              <a:t>Weiss, </a:t>
            </a:r>
            <a:r>
              <a:rPr lang="en-US" altLang="ko-KR" sz="1800" i="1" dirty="0">
                <a:solidFill>
                  <a:schemeClr val="tx1">
                    <a:lumMod val="75000"/>
                    <a:lumOff val="25000"/>
                  </a:schemeClr>
                </a:solidFill>
                <a:latin typeface="Lucida Bright" pitchFamily="18" charset="0"/>
              </a:rPr>
              <a:t>Ronald G. </a:t>
            </a:r>
            <a:r>
              <a:rPr lang="en-US" altLang="ko-KR" sz="1800" i="1" dirty="0" err="1" smtClean="0">
                <a:solidFill>
                  <a:schemeClr val="tx1">
                    <a:lumMod val="75000"/>
                    <a:lumOff val="25000"/>
                  </a:schemeClr>
                </a:solidFill>
                <a:latin typeface="Lucida Bright" pitchFamily="18" charset="0"/>
              </a:rPr>
              <a:t>Prinn</a:t>
            </a:r>
            <a:endParaRPr lang="ko-KR" altLang="en-US" sz="1800" i="1" kern="0" dirty="0">
              <a:solidFill>
                <a:schemeClr val="tx1">
                  <a:lumMod val="65000"/>
                  <a:lumOff val="35000"/>
                </a:schemeClr>
              </a:solidFill>
              <a:ea typeface="굴림" pitchFamily="50" charset="-127"/>
            </a:endParaRPr>
          </a:p>
        </p:txBody>
      </p:sp>
      <p:sp>
        <p:nvSpPr>
          <p:cNvPr id="23557" name="Rectangle 4"/>
          <p:cNvSpPr>
            <a:spLocks/>
          </p:cNvSpPr>
          <p:nvPr/>
        </p:nvSpPr>
        <p:spPr bwMode="auto">
          <a:xfrm>
            <a:off x="476722" y="5665760"/>
            <a:ext cx="256320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b">
            <a:spAutoFit/>
          </a:bodyPr>
          <a:lstStyle/>
          <a:p>
            <a:r>
              <a:rPr lang="en-US" altLang="ko-KR" sz="1600" i="1" dirty="0" err="1">
                <a:solidFill>
                  <a:prstClr val="white">
                    <a:lumMod val="85000"/>
                  </a:prstClr>
                </a:solidFill>
                <a:latin typeface="Arial Narrow" panose="020B0606020202030204" pitchFamily="34" charset="0"/>
                <a:ea typeface="굴림" charset="-127"/>
                <a:sym typeface="Helvetica Neue" charset="0"/>
              </a:rPr>
              <a:t>Gosan</a:t>
            </a:r>
            <a:r>
              <a:rPr lang="en-US" altLang="ko-KR" sz="1600" i="1" dirty="0">
                <a:solidFill>
                  <a:prstClr val="white">
                    <a:lumMod val="85000"/>
                  </a:prstClr>
                </a:solidFill>
                <a:latin typeface="Arial Narrow" panose="020B0606020202030204" pitchFamily="34" charset="0"/>
                <a:ea typeface="굴림" charset="-127"/>
                <a:sym typeface="Helvetica Neue" charset="0"/>
              </a:rPr>
              <a:t> Station (</a:t>
            </a:r>
            <a:r>
              <a:rPr lang="en-US" altLang="ko-KR" sz="1600" i="1" dirty="0" err="1">
                <a:solidFill>
                  <a:prstClr val="white">
                    <a:lumMod val="85000"/>
                  </a:prstClr>
                </a:solidFill>
                <a:latin typeface="Arial Narrow" panose="020B0606020202030204" pitchFamily="34" charset="0"/>
                <a:ea typeface="굴림" charset="-127"/>
                <a:sym typeface="Helvetica Neue" charset="0"/>
              </a:rPr>
              <a:t>Jeju</a:t>
            </a:r>
            <a:r>
              <a:rPr lang="en-US" altLang="ko-KR" sz="1600" i="1" dirty="0">
                <a:solidFill>
                  <a:prstClr val="white">
                    <a:lumMod val="85000"/>
                  </a:prstClr>
                </a:solidFill>
                <a:latin typeface="Arial Narrow" panose="020B0606020202030204" pitchFamily="34" charset="0"/>
                <a:ea typeface="굴림" charset="-127"/>
                <a:sym typeface="Helvetica Neue" charset="0"/>
              </a:rPr>
              <a:t> Island, Korea)</a:t>
            </a:r>
          </a:p>
        </p:txBody>
      </p:sp>
      <p:sp>
        <p:nvSpPr>
          <p:cNvPr id="7" name="Rectangle 3"/>
          <p:cNvSpPr txBox="1">
            <a:spLocks noChangeArrowheads="1"/>
          </p:cNvSpPr>
          <p:nvPr/>
        </p:nvSpPr>
        <p:spPr>
          <a:xfrm>
            <a:off x="381854" y="305326"/>
            <a:ext cx="5702314" cy="1971546"/>
          </a:xfrm>
          <a:prstGeom prst="rect">
            <a:avLst/>
          </a:prstGeom>
        </p:spPr>
        <p:txBody>
          <a:bodyPr vert="horz" lIns="91440" tIns="45720" rIns="91440" bIns="45720" rtlCol="0" anchor="ctr">
            <a:noAutofit/>
          </a:bodyPr>
          <a:lstStyle/>
          <a:p>
            <a:pPr fontAlgn="base" latinLnBrk="0">
              <a:spcBef>
                <a:spcPct val="0"/>
              </a:spcBef>
              <a:spcAft>
                <a:spcPct val="0"/>
              </a:spcAft>
            </a:pPr>
            <a:r>
              <a:rPr lang="en-US" altLang="ko-KR" sz="2800" b="1" dirty="0">
                <a:solidFill>
                  <a:srgbClr val="0070C0"/>
                </a:solidFill>
                <a:latin typeface="Calisto MT" pitchFamily="18" charset="0"/>
              </a:rPr>
              <a:t>Toward resolving the mysterious budget discrepancy of ozone-depleting CCl</a:t>
            </a:r>
            <a:r>
              <a:rPr lang="en-US" altLang="ko-KR" sz="2800" b="1" baseline="-25000" dirty="0">
                <a:solidFill>
                  <a:srgbClr val="0070C0"/>
                </a:solidFill>
                <a:latin typeface="Calisto MT" pitchFamily="18" charset="0"/>
              </a:rPr>
              <a:t>4</a:t>
            </a:r>
            <a:r>
              <a:rPr lang="en-US" altLang="ko-KR" sz="2800" b="1" dirty="0">
                <a:solidFill>
                  <a:srgbClr val="0070C0"/>
                </a:solidFill>
                <a:latin typeface="Calisto MT" pitchFamily="18" charset="0"/>
              </a:rPr>
              <a:t>: Top-down emissions in </a:t>
            </a:r>
            <a:r>
              <a:rPr lang="en-US" altLang="ko-KR" sz="2800" b="1" dirty="0" smtClean="0">
                <a:solidFill>
                  <a:srgbClr val="0070C0"/>
                </a:solidFill>
                <a:latin typeface="Calisto MT" pitchFamily="18" charset="0"/>
              </a:rPr>
              <a:t>China</a:t>
            </a:r>
            <a:endParaRPr lang="en-US" altLang="ko-KR" sz="2800" b="1" i="1" kern="0" dirty="0" smtClean="0">
              <a:solidFill>
                <a:srgbClr val="0070C0"/>
              </a:solidFill>
              <a:latin typeface="Calisto MT" panose="02040603050505030304" pitchFamily="18" charset="0"/>
              <a:cs typeface="Tahoma" pitchFamily="34" charset="0"/>
            </a:endParaRPr>
          </a:p>
        </p:txBody>
      </p:sp>
      <p:sp>
        <p:nvSpPr>
          <p:cNvPr id="11" name="Text Box 5"/>
          <p:cNvSpPr txBox="1">
            <a:spLocks noChangeArrowheads="1"/>
          </p:cNvSpPr>
          <p:nvPr/>
        </p:nvSpPr>
        <p:spPr bwMode="auto">
          <a:xfrm>
            <a:off x="476722" y="2276872"/>
            <a:ext cx="567945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000">
                <a:solidFill>
                  <a:schemeClr val="tx1"/>
                </a:solidFill>
                <a:latin typeface="Times New Roman" pitchFamily="18" charset="0"/>
                <a:ea typeface="굴림" pitchFamily="50" charset="-127"/>
              </a:defRPr>
            </a:lvl1pPr>
            <a:lvl2pPr marL="742950" indent="-285750" eaLnBrk="0" hangingPunct="0">
              <a:defRPr kumimoji="1" sz="2000">
                <a:solidFill>
                  <a:schemeClr val="tx1"/>
                </a:solidFill>
                <a:latin typeface="Times New Roman" pitchFamily="18" charset="0"/>
                <a:ea typeface="굴림" pitchFamily="50" charset="-127"/>
              </a:defRPr>
            </a:lvl2pPr>
            <a:lvl3pPr marL="1143000" indent="-228600" eaLnBrk="0" hangingPunct="0">
              <a:defRPr kumimoji="1" sz="2000">
                <a:solidFill>
                  <a:schemeClr val="tx1"/>
                </a:solidFill>
                <a:latin typeface="Times New Roman" pitchFamily="18" charset="0"/>
                <a:ea typeface="굴림" pitchFamily="50" charset="-127"/>
              </a:defRPr>
            </a:lvl3pPr>
            <a:lvl4pPr marL="1600200" indent="-228600" eaLnBrk="0" hangingPunct="0">
              <a:defRPr kumimoji="1" sz="2000">
                <a:solidFill>
                  <a:schemeClr val="tx1"/>
                </a:solidFill>
                <a:latin typeface="Times New Roman" pitchFamily="18" charset="0"/>
                <a:ea typeface="굴림" pitchFamily="50" charset="-127"/>
              </a:defRPr>
            </a:lvl4pPr>
            <a:lvl5pPr marL="2057400" indent="-228600" eaLnBrk="0" hangingPunct="0">
              <a:defRPr kumimoji="1" sz="20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0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0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0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000">
                <a:solidFill>
                  <a:schemeClr val="tx1"/>
                </a:solidFill>
                <a:latin typeface="Times New Roman" pitchFamily="18" charset="0"/>
                <a:ea typeface="굴림" pitchFamily="50" charset="-127"/>
              </a:defRPr>
            </a:lvl9pPr>
          </a:lstStyle>
          <a:p>
            <a:r>
              <a:rPr kumimoji="0" lang="en-US" altLang="ko-KR" sz="2200" b="1" i="1" dirty="0" smtClean="0">
                <a:solidFill>
                  <a:srgbClr val="33CCCC">
                    <a:lumMod val="60000"/>
                    <a:lumOff val="40000"/>
                  </a:srgbClr>
                </a:solidFill>
                <a:latin typeface="Century Gothic" pitchFamily="34" charset="0"/>
                <a:ea typeface="HY울릉도M" pitchFamily="18" charset="-127"/>
              </a:rPr>
              <a:t>The 8</a:t>
            </a:r>
            <a:r>
              <a:rPr kumimoji="0" lang="en-US" altLang="ko-KR" sz="2200" b="1" i="1" baseline="30000" dirty="0" smtClean="0">
                <a:solidFill>
                  <a:srgbClr val="33CCCC">
                    <a:lumMod val="60000"/>
                    <a:lumOff val="40000"/>
                  </a:srgbClr>
                </a:solidFill>
                <a:latin typeface="Century Gothic" pitchFamily="34" charset="0"/>
                <a:ea typeface="HY울릉도M" pitchFamily="18" charset="-127"/>
              </a:rPr>
              <a:t>TH</a:t>
            </a:r>
            <a:r>
              <a:rPr kumimoji="0" lang="en-US" altLang="ko-KR" sz="2200" b="1" i="1" dirty="0">
                <a:solidFill>
                  <a:srgbClr val="33CCCC">
                    <a:lumMod val="60000"/>
                    <a:lumOff val="40000"/>
                  </a:srgbClr>
                </a:solidFill>
                <a:latin typeface="Century Gothic" pitchFamily="34" charset="0"/>
                <a:ea typeface="HY울릉도M" pitchFamily="18" charset="-127"/>
              </a:rPr>
              <a:t> </a:t>
            </a:r>
            <a:r>
              <a:rPr kumimoji="0" lang="en-US" altLang="ko-KR" sz="2200" b="1" i="1" dirty="0" smtClean="0">
                <a:solidFill>
                  <a:srgbClr val="33CCCC">
                    <a:lumMod val="60000"/>
                    <a:lumOff val="40000"/>
                  </a:srgbClr>
                </a:solidFill>
                <a:latin typeface="Century Gothic" pitchFamily="34" charset="0"/>
                <a:ea typeface="HY울릉도M" pitchFamily="18" charset="-127"/>
              </a:rPr>
              <a:t>Asia-Pacific GAW Workshop on Greenhouse Gases</a:t>
            </a:r>
          </a:p>
          <a:p>
            <a:r>
              <a:rPr kumimoji="0" lang="en-US" altLang="ko-KR" sz="2200" b="1" i="1" dirty="0" smtClean="0">
                <a:solidFill>
                  <a:srgbClr val="33CCCC">
                    <a:lumMod val="60000"/>
                    <a:lumOff val="40000"/>
                  </a:srgbClr>
                </a:solidFill>
                <a:latin typeface="Century Gothic" pitchFamily="34" charset="0"/>
                <a:ea typeface="HY울릉도M" pitchFamily="18" charset="-127"/>
              </a:rPr>
              <a:t>Oct. 2016</a:t>
            </a:r>
          </a:p>
          <a:p>
            <a:endParaRPr kumimoji="0" lang="en-US" altLang="ko-KR" sz="2200" dirty="0" smtClean="0">
              <a:solidFill>
                <a:prstClr val="white">
                  <a:lumMod val="50000"/>
                </a:prstClr>
              </a:solidFill>
              <a:latin typeface="Century Gothic" pitchFamily="34" charset="0"/>
              <a:ea typeface="HY울릉도M" pitchFamily="18" charset="-127"/>
            </a:endParaRPr>
          </a:p>
          <a:p>
            <a:pPr eaLnBrk="1" latinLnBrk="0" hangingPunct="1"/>
            <a:r>
              <a:rPr kumimoji="0" lang="en-US" altLang="ko-KR" i="1" dirty="0" err="1" smtClean="0">
                <a:solidFill>
                  <a:prstClr val="white">
                    <a:lumMod val="50000"/>
                  </a:prstClr>
                </a:solidFill>
                <a:latin typeface="Cambria" panose="02040503050406030204" pitchFamily="18" charset="0"/>
                <a:ea typeface="HY울릉도M" pitchFamily="18" charset="-127"/>
              </a:rPr>
              <a:t>Sunyoung</a:t>
            </a:r>
            <a:r>
              <a:rPr kumimoji="0" lang="en-US" altLang="ko-KR" i="1" dirty="0" smtClean="0">
                <a:solidFill>
                  <a:prstClr val="white">
                    <a:lumMod val="50000"/>
                  </a:prstClr>
                </a:solidFill>
                <a:latin typeface="Cambria" panose="02040503050406030204" pitchFamily="18" charset="0"/>
                <a:ea typeface="HY울릉도M" pitchFamily="18" charset="-127"/>
              </a:rPr>
              <a:t> Park</a:t>
            </a:r>
          </a:p>
          <a:p>
            <a:pPr eaLnBrk="1" latinLnBrk="0" hangingPunct="1"/>
            <a:r>
              <a:rPr kumimoji="0" lang="en-US" altLang="ko-KR" i="1" dirty="0" err="1" smtClean="0">
                <a:solidFill>
                  <a:prstClr val="white">
                    <a:lumMod val="50000"/>
                  </a:prstClr>
                </a:solidFill>
                <a:latin typeface="Cambria" panose="02040503050406030204" pitchFamily="18" charset="0"/>
                <a:ea typeface="HY울릉도M" pitchFamily="18" charset="-127"/>
              </a:rPr>
              <a:t>Kyungpook</a:t>
            </a:r>
            <a:r>
              <a:rPr kumimoji="0" lang="en-US" altLang="ko-KR" i="1" dirty="0" smtClean="0">
                <a:solidFill>
                  <a:prstClr val="white">
                    <a:lumMod val="50000"/>
                  </a:prstClr>
                </a:solidFill>
                <a:latin typeface="Cambria" panose="02040503050406030204" pitchFamily="18" charset="0"/>
                <a:ea typeface="HY울릉도M" pitchFamily="18" charset="-127"/>
              </a:rPr>
              <a:t> National University</a:t>
            </a:r>
          </a:p>
        </p:txBody>
      </p:sp>
      <p:pic>
        <p:nvPicPr>
          <p:cNvPr id="12" name="Picture 4" descr="sy_01"/>
          <p:cNvPicPr>
            <a:picLocks noChangeAspect="1" noChangeArrowheads="1"/>
          </p:cNvPicPr>
          <p:nvPr/>
        </p:nvPicPr>
        <p:blipFill>
          <a:blip r:embed="rId4" cstate="print">
            <a:lum bright="-30000" contrast="24000"/>
          </a:blip>
          <a:srcRect b="20654"/>
          <a:stretch>
            <a:fillRect/>
          </a:stretch>
        </p:blipFill>
        <p:spPr bwMode="auto">
          <a:xfrm>
            <a:off x="8023398" y="4923494"/>
            <a:ext cx="1001557" cy="1524628"/>
          </a:xfrm>
          <a:prstGeom prst="rect">
            <a:avLst/>
          </a:prstGeom>
          <a:noFill/>
          <a:ln w="9525">
            <a:noFill/>
            <a:miter lim="800000"/>
            <a:headEnd/>
            <a:tailEnd/>
          </a:ln>
        </p:spPr>
      </p:pic>
    </p:spTree>
    <p:extLst>
      <p:ext uri="{BB962C8B-B14F-4D97-AF65-F5344CB8AC3E}">
        <p14:creationId xmlns:p14="http://schemas.microsoft.com/office/powerpoint/2010/main" val="1533939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G:\CCl4_2008_2014_fin.ti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60" y="1052736"/>
            <a:ext cx="8505797" cy="5102202"/>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0" y="0"/>
            <a:ext cx="9144000" cy="805833"/>
            <a:chOff x="0" y="0"/>
            <a:chExt cx="9144000" cy="805833"/>
          </a:xfrm>
        </p:grpSpPr>
        <p:grpSp>
          <p:nvGrpSpPr>
            <p:cNvPr id="14" name="그룹 11"/>
            <p:cNvGrpSpPr/>
            <p:nvPr/>
          </p:nvGrpSpPr>
          <p:grpSpPr>
            <a:xfrm>
              <a:off x="0" y="0"/>
              <a:ext cx="9144000" cy="805833"/>
              <a:chOff x="0" y="0"/>
              <a:chExt cx="9144000" cy="1048057"/>
            </a:xfrm>
            <a:solidFill>
              <a:schemeClr val="bg1">
                <a:lumMod val="85000"/>
              </a:schemeClr>
            </a:solidFill>
          </p:grpSpPr>
          <p:sp>
            <p:nvSpPr>
              <p:cNvPr id="16" name="직사각형 9"/>
              <p:cNvSpPr/>
              <p:nvPr/>
            </p:nvSpPr>
            <p:spPr>
              <a:xfrm>
                <a:off x="0" y="0"/>
                <a:ext cx="9144000" cy="10480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36396" y="23943"/>
                <a:ext cx="684076" cy="605694"/>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그림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44044" y="385044"/>
                <a:ext cx="1160404" cy="515868"/>
              </a:xfrm>
              <a:prstGeom prst="rect">
                <a:avLst/>
              </a:prstGeom>
              <a:grpFill/>
              <a:ln>
                <a:noFill/>
              </a:ln>
              <a:effectLst>
                <a:outerShdw blurRad="292100" dist="139700" dir="2700000" algn="tl" rotWithShape="0">
                  <a:srgbClr val="333333">
                    <a:alpha val="65000"/>
                  </a:srgbClr>
                </a:outerShdw>
              </a:effectLst>
            </p:spPr>
          </p:pic>
        </p:grpSp>
        <p:pic>
          <p:nvPicPr>
            <p:cNvPr id="15" name="Picture 25"/>
            <p:cNvPicPr>
              <a:picLocks noChangeAspect="1" noChangeArrowheads="1"/>
            </p:cNvPicPr>
            <p:nvPr/>
          </p:nvPicPr>
          <p:blipFill>
            <a:blip r:embed="rId6" cstate="print"/>
            <a:srcRect/>
            <a:stretch>
              <a:fillRect/>
            </a:stretch>
          </p:blipFill>
          <p:spPr bwMode="auto">
            <a:xfrm>
              <a:off x="8371995" y="296054"/>
              <a:ext cx="769880" cy="509779"/>
            </a:xfrm>
            <a:prstGeom prst="rect">
              <a:avLst/>
            </a:prstGeom>
            <a:noFill/>
            <a:ln w="19050">
              <a:noFill/>
              <a:miter lim="800000"/>
              <a:headEnd/>
              <a:tailEnd/>
            </a:ln>
            <a:effectLst/>
          </p:spPr>
        </p:pic>
      </p:grpSp>
      <p:sp>
        <p:nvSpPr>
          <p:cNvPr id="11" name="Rectangle 2"/>
          <p:cNvSpPr txBox="1">
            <a:spLocks noChangeArrowheads="1"/>
          </p:cNvSpPr>
          <p:nvPr/>
        </p:nvSpPr>
        <p:spPr>
          <a:xfrm>
            <a:off x="306964" y="5877272"/>
            <a:ext cx="8621446" cy="540060"/>
          </a:xfrm>
          <a:prstGeom prst="rect">
            <a:avLst/>
          </a:prstGeom>
        </p:spPr>
        <p:txBody>
          <a:bodyPr>
            <a:noAutofit/>
          </a:bodyPr>
          <a:lstStyle>
            <a:lvl1pPr marL="274320" indent="-274320" algn="l" rtl="0" eaLnBrk="1" latinLnBrk="1"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1"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1"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1"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1"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1"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1"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1"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1" hangingPunct="1">
              <a:spcBef>
                <a:spcPct val="20000"/>
              </a:spcBef>
              <a:buClr>
                <a:schemeClr val="tx2"/>
              </a:buClr>
              <a:buFontTx/>
              <a:buChar char="•"/>
              <a:defRPr kumimoji="0" sz="1400" kern="1200" baseline="0">
                <a:solidFill>
                  <a:schemeClr val="tx1"/>
                </a:solidFill>
                <a:latin typeface="+mn-lt"/>
                <a:ea typeface="+mn-ea"/>
                <a:cs typeface="+mn-cs"/>
              </a:defRPr>
            </a:lvl9pPr>
          </a:lstStyle>
          <a:p>
            <a:pPr latinLnBrk="0">
              <a:lnSpc>
                <a:spcPct val="110000"/>
              </a:lnSpc>
              <a:spcBef>
                <a:spcPct val="0"/>
              </a:spcBef>
              <a:buClrTx/>
              <a:buFont typeface="Arial" pitchFamily="34" charset="0"/>
              <a:buChar char="•"/>
            </a:pPr>
            <a:r>
              <a:rPr lang="en-US" altLang="ko-KR" sz="2000" dirty="0" smtClean="0">
                <a:solidFill>
                  <a:schemeClr val="tx1">
                    <a:lumMod val="75000"/>
                    <a:lumOff val="25000"/>
                  </a:schemeClr>
                </a:solidFill>
                <a:latin typeface="Arial Narrow" panose="020B0606020202030204" pitchFamily="34" charset="0"/>
                <a:ea typeface="굴림" charset="-127"/>
                <a:cs typeface="Arial" pitchFamily="34" charset="0"/>
              </a:rPr>
              <a:t>Pollution events correspond to </a:t>
            </a:r>
            <a:r>
              <a:rPr lang="en-US" altLang="ko-KR" sz="2000" dirty="0" smtClean="0">
                <a:solidFill>
                  <a:srgbClr val="FF0000"/>
                </a:solidFill>
                <a:latin typeface="Arial Narrow" panose="020B0606020202030204" pitchFamily="34" charset="0"/>
                <a:ea typeface="굴림" charset="-127"/>
                <a:cs typeface="Arial" pitchFamily="34" charset="0"/>
              </a:rPr>
              <a:t>outflow of polluted air masses</a:t>
            </a:r>
            <a:r>
              <a:rPr lang="en-US" altLang="ko-KR" sz="2000" dirty="0" smtClean="0">
                <a:solidFill>
                  <a:schemeClr val="tx1">
                    <a:lumMod val="75000"/>
                    <a:lumOff val="25000"/>
                  </a:schemeClr>
                </a:solidFill>
                <a:latin typeface="Arial Narrow" panose="020B0606020202030204" pitchFamily="34" charset="0"/>
                <a:ea typeface="굴림" charset="-127"/>
                <a:cs typeface="Arial" pitchFamily="34" charset="0"/>
              </a:rPr>
              <a:t> from the Asian continent.</a:t>
            </a:r>
          </a:p>
        </p:txBody>
      </p:sp>
      <p:sp>
        <p:nvSpPr>
          <p:cNvPr id="12" name="Rectangle 3"/>
          <p:cNvSpPr txBox="1">
            <a:spLocks noChangeArrowheads="1"/>
          </p:cNvSpPr>
          <p:nvPr/>
        </p:nvSpPr>
        <p:spPr>
          <a:xfrm>
            <a:off x="323528" y="75504"/>
            <a:ext cx="6264696" cy="617192"/>
          </a:xfrm>
          <a:prstGeom prst="rect">
            <a:avLst/>
          </a:prstGeom>
        </p:spPr>
        <p:txBody>
          <a:bodyPr vert="horz" lIns="91440" tIns="45720" rIns="91440" bIns="45720" rtlCol="0" anchor="ctr">
            <a:noAutofit/>
          </a:bodyPr>
          <a:lstStyle/>
          <a:p>
            <a:pPr marL="0" marR="0" lvl="0" indent="0" defTabSz="914400" rtl="0" eaLnBrk="1" fontAlgn="auto" latinLnBrk="1" hangingPunct="1">
              <a:lnSpc>
                <a:spcPct val="100000"/>
              </a:lnSpc>
              <a:spcBef>
                <a:spcPct val="0"/>
              </a:spcBef>
              <a:spcAft>
                <a:spcPts val="0"/>
              </a:spcAft>
              <a:buClrTx/>
              <a:buSzTx/>
              <a:buFontTx/>
              <a:buNone/>
              <a:tabLst/>
              <a:defRPr/>
            </a:pPr>
            <a:r>
              <a:rPr kumimoji="0" lang="en-US" altLang="ko-KR" sz="3200" b="1" i="0" u="none" strike="noStrike" kern="1200" cap="none" spc="0" normalizeH="0" baseline="0" noProof="0" dirty="0" smtClean="0">
                <a:ln>
                  <a:noFill/>
                </a:ln>
                <a:solidFill>
                  <a:schemeClr val="accent1">
                    <a:lumMod val="50000"/>
                  </a:schemeClr>
                </a:solidFill>
                <a:effectLst/>
                <a:uLnTx/>
                <a:uFillTx/>
                <a:latin typeface="Calibri" panose="020F0502020204030204" pitchFamily="34" charset="0"/>
                <a:ea typeface="Tahoma" panose="020B0604030504040204" pitchFamily="34" charset="0"/>
                <a:cs typeface="Tahoma" panose="020B0604030504040204" pitchFamily="34" charset="0"/>
              </a:rPr>
              <a:t>CCl</a:t>
            </a:r>
            <a:r>
              <a:rPr kumimoji="0" lang="en-US" altLang="ko-KR" sz="3200" b="1" i="0" u="none" strike="noStrike" kern="1200" cap="none" spc="0" normalizeH="0" baseline="-25000" noProof="0" dirty="0" smtClean="0">
                <a:ln>
                  <a:noFill/>
                </a:ln>
                <a:solidFill>
                  <a:schemeClr val="accent1">
                    <a:lumMod val="50000"/>
                  </a:schemeClr>
                </a:solidFill>
                <a:effectLst/>
                <a:uLnTx/>
                <a:uFillTx/>
                <a:latin typeface="Calibri" panose="020F0502020204030204" pitchFamily="34" charset="0"/>
                <a:ea typeface="Tahoma" panose="020B0604030504040204" pitchFamily="34" charset="0"/>
                <a:cs typeface="Tahoma" panose="020B0604030504040204" pitchFamily="34" charset="0"/>
              </a:rPr>
              <a:t>4</a:t>
            </a:r>
            <a:r>
              <a:rPr kumimoji="0" lang="en-US" altLang="ko-KR" sz="3200" b="1" i="0" u="none" strike="noStrike" kern="1200" cap="none" spc="0" normalizeH="0" noProof="0" dirty="0" smtClean="0">
                <a:ln>
                  <a:noFill/>
                </a:ln>
                <a:solidFill>
                  <a:schemeClr val="accent1">
                    <a:lumMod val="50000"/>
                  </a:schemeClr>
                </a:solidFill>
                <a:effectLst/>
                <a:uLnTx/>
                <a:uFillTx/>
                <a:latin typeface="Calibri" panose="020F0502020204030204" pitchFamily="34" charset="0"/>
                <a:ea typeface="Tahoma" panose="020B0604030504040204" pitchFamily="34" charset="0"/>
                <a:cs typeface="Tahoma" panose="020B0604030504040204" pitchFamily="34" charset="0"/>
              </a:rPr>
              <a:t> at </a:t>
            </a:r>
            <a:r>
              <a:rPr kumimoji="0" lang="en-US" altLang="ko-KR" sz="3200" b="1" i="0" u="none" strike="noStrike" kern="1200" cap="none" spc="0" normalizeH="0" noProof="0" dirty="0" err="1" smtClean="0">
                <a:ln>
                  <a:noFill/>
                </a:ln>
                <a:solidFill>
                  <a:schemeClr val="accent1">
                    <a:lumMod val="50000"/>
                  </a:schemeClr>
                </a:solidFill>
                <a:effectLst/>
                <a:uLnTx/>
                <a:uFillTx/>
                <a:latin typeface="Calibri" panose="020F0502020204030204" pitchFamily="34" charset="0"/>
                <a:ea typeface="Tahoma" panose="020B0604030504040204" pitchFamily="34" charset="0"/>
                <a:cs typeface="Tahoma" panose="020B0604030504040204" pitchFamily="34" charset="0"/>
              </a:rPr>
              <a:t>Gosan</a:t>
            </a:r>
            <a:r>
              <a:rPr kumimoji="0" lang="en-US" altLang="ko-KR" sz="3200" b="1" i="0" u="none" strike="noStrike" kern="1200" cap="none" spc="0" normalizeH="0" noProof="0" dirty="0" smtClean="0">
                <a:ln>
                  <a:noFill/>
                </a:ln>
                <a:solidFill>
                  <a:schemeClr val="accent1">
                    <a:lumMod val="50000"/>
                  </a:schemeClr>
                </a:solidFill>
                <a:effectLst/>
                <a:uLnTx/>
                <a:uFillTx/>
                <a:latin typeface="Calibri" panose="020F0502020204030204" pitchFamily="34" charset="0"/>
                <a:ea typeface="Tahoma" panose="020B0604030504040204" pitchFamily="34" charset="0"/>
                <a:cs typeface="Tahoma" panose="020B0604030504040204" pitchFamily="34" charset="0"/>
              </a:rPr>
              <a:t>: Pollutions</a:t>
            </a:r>
            <a:endParaRPr kumimoji="0" lang="en-US" altLang="ko-KR" sz="3200" b="1" i="0" u="none" strike="noStrike" kern="1200" cap="none" spc="0" normalizeH="0" baseline="0" noProof="0" dirty="0" smtClean="0">
              <a:ln>
                <a:noFill/>
              </a:ln>
              <a:solidFill>
                <a:schemeClr val="accent1">
                  <a:lumMod val="50000"/>
                </a:schemeClr>
              </a:solidFill>
              <a:effectLst/>
              <a:uLnTx/>
              <a:uFillTx/>
              <a:latin typeface="Calibri" panose="020F0502020204030204" pitchFamily="34" charset="0"/>
              <a:ea typeface="Tahoma" panose="020B0604030504040204" pitchFamily="34" charset="0"/>
              <a:cs typeface="Tahoma" panose="020B0604030504040204" pitchFamily="34" charset="0"/>
            </a:endParaRPr>
          </a:p>
        </p:txBody>
      </p:sp>
      <p:grpSp>
        <p:nvGrpSpPr>
          <p:cNvPr id="19" name="그룹 9"/>
          <p:cNvGrpSpPr/>
          <p:nvPr/>
        </p:nvGrpSpPr>
        <p:grpSpPr>
          <a:xfrm>
            <a:off x="6372200" y="908720"/>
            <a:ext cx="2939050" cy="1764727"/>
            <a:chOff x="6372200" y="872185"/>
            <a:chExt cx="2939050" cy="1764727"/>
          </a:xfrm>
        </p:grpSpPr>
        <p:grpSp>
          <p:nvGrpSpPr>
            <p:cNvPr id="20" name="그룹 10"/>
            <p:cNvGrpSpPr/>
            <p:nvPr/>
          </p:nvGrpSpPr>
          <p:grpSpPr>
            <a:xfrm>
              <a:off x="6372200" y="872185"/>
              <a:ext cx="2939050" cy="1764727"/>
              <a:chOff x="6204303" y="872185"/>
              <a:chExt cx="2939050" cy="1764727"/>
            </a:xfrm>
          </p:grpSpPr>
          <p:pic>
            <p:nvPicPr>
              <p:cNvPr id="22" name="Picture 34" descr="global_map"/>
              <p:cNvPicPr>
                <a:picLocks noChangeAspect="1" noChangeArrowheads="1"/>
              </p:cNvPicPr>
              <p:nvPr/>
            </p:nvPicPr>
            <p:blipFill>
              <a:blip r:embed="rId7" cstate="print"/>
              <a:srcRect l="2609" t="1784" r="3802" b="7832"/>
              <a:stretch>
                <a:fillRect/>
              </a:stretch>
            </p:blipFill>
            <p:spPr bwMode="auto">
              <a:xfrm>
                <a:off x="6204303" y="872185"/>
                <a:ext cx="2556210" cy="1496394"/>
              </a:xfrm>
              <a:prstGeom prst="rect">
                <a:avLst/>
              </a:prstGeom>
              <a:noFill/>
              <a:ln w="9525">
                <a:noFill/>
                <a:miter lim="800000"/>
                <a:headEnd/>
                <a:tailEnd/>
              </a:ln>
              <a:effectLst/>
            </p:spPr>
          </p:pic>
          <p:sp>
            <p:nvSpPr>
              <p:cNvPr id="23" name="Oval 35"/>
              <p:cNvSpPr>
                <a:spLocks noChangeArrowheads="1"/>
              </p:cNvSpPr>
              <p:nvPr/>
            </p:nvSpPr>
            <p:spPr bwMode="auto">
              <a:xfrm>
                <a:off x="7276648" y="1340768"/>
                <a:ext cx="104313" cy="111252"/>
              </a:xfrm>
              <a:prstGeom prst="ellipse">
                <a:avLst/>
              </a:prstGeom>
              <a:solidFill>
                <a:srgbClr val="FF9933"/>
              </a:solidFill>
              <a:ln w="9525">
                <a:noFill/>
                <a:round/>
                <a:headEnd/>
                <a:tailEnd/>
              </a:ln>
              <a:effectLst/>
            </p:spPr>
            <p:txBody>
              <a:bodyPr wrap="none" anchor="ctr"/>
              <a:lstStyle/>
              <a:p>
                <a:endParaRPr lang="ko-KR" altLang="en-US" sz="1400">
                  <a:solidFill>
                    <a:prstClr val="black"/>
                  </a:solidFill>
                  <a:latin typeface="Arial Narrow" panose="020B0606020202030204" pitchFamily="34" charset="0"/>
                </a:endParaRPr>
              </a:p>
            </p:txBody>
          </p:sp>
          <p:sp>
            <p:nvSpPr>
              <p:cNvPr id="24" name="Oval 37"/>
              <p:cNvSpPr>
                <a:spLocks noChangeArrowheads="1"/>
              </p:cNvSpPr>
              <p:nvPr/>
            </p:nvSpPr>
            <p:spPr bwMode="auto">
              <a:xfrm>
                <a:off x="8389502" y="2210869"/>
                <a:ext cx="118312" cy="124771"/>
              </a:xfrm>
              <a:prstGeom prst="ellipse">
                <a:avLst/>
              </a:prstGeom>
              <a:solidFill>
                <a:srgbClr val="0070C0"/>
              </a:solidFill>
              <a:ln w="9525">
                <a:noFill/>
                <a:round/>
                <a:headEnd/>
                <a:tailEnd/>
              </a:ln>
              <a:effectLst/>
            </p:spPr>
            <p:txBody>
              <a:bodyPr wrap="none" anchor="ctr"/>
              <a:lstStyle/>
              <a:p>
                <a:endParaRPr lang="ko-KR" altLang="en-US" sz="1400">
                  <a:solidFill>
                    <a:prstClr val="black"/>
                  </a:solidFill>
                  <a:latin typeface="Arial Narrow" panose="020B0606020202030204" pitchFamily="34" charset="0"/>
                </a:endParaRPr>
              </a:p>
            </p:txBody>
          </p:sp>
          <p:sp>
            <p:nvSpPr>
              <p:cNvPr id="25" name="Text Box 38"/>
              <p:cNvSpPr txBox="1">
                <a:spLocks noChangeArrowheads="1"/>
              </p:cNvSpPr>
              <p:nvPr/>
            </p:nvSpPr>
            <p:spPr bwMode="auto">
              <a:xfrm>
                <a:off x="8132568" y="2378380"/>
                <a:ext cx="1010785" cy="258532"/>
              </a:xfrm>
              <a:prstGeom prst="rect">
                <a:avLst/>
              </a:prstGeom>
              <a:noFill/>
              <a:ln w="9525">
                <a:noFill/>
                <a:miter lim="800000"/>
                <a:headEnd/>
                <a:tailEnd/>
              </a:ln>
              <a:effectLst/>
            </p:spPr>
            <p:txBody>
              <a:bodyPr wrap="square">
                <a:spAutoFit/>
              </a:bodyPr>
              <a:lstStyle/>
              <a:p>
                <a:pPr>
                  <a:lnSpc>
                    <a:spcPct val="20000"/>
                  </a:lnSpc>
                  <a:spcBef>
                    <a:spcPct val="50000"/>
                  </a:spcBef>
                </a:pPr>
                <a:r>
                  <a:rPr lang="en-US" altLang="ko-KR" sz="1200" b="1" dirty="0">
                    <a:solidFill>
                      <a:srgbClr val="0070C0"/>
                    </a:solidFill>
                    <a:latin typeface="Arial Narrow" panose="020B0606020202030204" pitchFamily="34" charset="0"/>
                    <a:cs typeface="Arial" pitchFamily="34" charset="0"/>
                  </a:rPr>
                  <a:t>Cape Grim</a:t>
                </a:r>
              </a:p>
              <a:p>
                <a:pPr>
                  <a:lnSpc>
                    <a:spcPct val="20000"/>
                  </a:lnSpc>
                  <a:spcBef>
                    <a:spcPct val="50000"/>
                  </a:spcBef>
                </a:pPr>
                <a:r>
                  <a:rPr lang="en-US" altLang="ko-KR" sz="1200" b="1" dirty="0">
                    <a:solidFill>
                      <a:srgbClr val="0070C0"/>
                    </a:solidFill>
                    <a:latin typeface="Arial Narrow" panose="020B0606020202030204" pitchFamily="34" charset="0"/>
                    <a:cs typeface="Arial" pitchFamily="34" charset="0"/>
                  </a:rPr>
                  <a:t>(Tasmania</a:t>
                </a:r>
                <a:r>
                  <a:rPr lang="en-US" altLang="ko-KR" sz="1200" b="1" dirty="0">
                    <a:solidFill>
                      <a:srgbClr val="0070C0"/>
                    </a:solidFill>
                    <a:latin typeface="Arial Narrow" panose="020B0606020202030204" pitchFamily="34" charset="0"/>
                  </a:rPr>
                  <a:t>)</a:t>
                </a:r>
              </a:p>
            </p:txBody>
          </p:sp>
          <p:sp>
            <p:nvSpPr>
              <p:cNvPr id="26" name="Text Box 40"/>
              <p:cNvSpPr txBox="1">
                <a:spLocks noChangeArrowheads="1"/>
              </p:cNvSpPr>
              <p:nvPr/>
            </p:nvSpPr>
            <p:spPr bwMode="auto">
              <a:xfrm>
                <a:off x="8283778" y="1673241"/>
                <a:ext cx="787567" cy="315599"/>
              </a:xfrm>
              <a:prstGeom prst="rect">
                <a:avLst/>
              </a:prstGeom>
              <a:noFill/>
              <a:ln w="9525">
                <a:noFill/>
                <a:miter lim="800000"/>
                <a:headEnd/>
                <a:tailEnd/>
              </a:ln>
              <a:effectLst/>
            </p:spPr>
            <p:txBody>
              <a:bodyPr wrap="square">
                <a:spAutoFit/>
              </a:bodyPr>
              <a:lstStyle/>
              <a:p>
                <a:pPr>
                  <a:lnSpc>
                    <a:spcPct val="30000"/>
                  </a:lnSpc>
                  <a:spcBef>
                    <a:spcPct val="50000"/>
                  </a:spcBef>
                </a:pPr>
                <a:r>
                  <a:rPr lang="en-US" altLang="ko-KR" sz="1200" b="1" dirty="0" err="1">
                    <a:solidFill>
                      <a:srgbClr val="FF0000"/>
                    </a:solidFill>
                    <a:latin typeface="Arial Narrow" panose="020B0606020202030204" pitchFamily="34" charset="0"/>
                    <a:cs typeface="Arial" pitchFamily="34" charset="0"/>
                  </a:rPr>
                  <a:t>Gosan</a:t>
                </a:r>
                <a:endParaRPr lang="en-US" altLang="ko-KR" sz="1200" b="1" dirty="0">
                  <a:solidFill>
                    <a:srgbClr val="FF0000"/>
                  </a:solidFill>
                  <a:latin typeface="Arial Narrow" panose="020B0606020202030204" pitchFamily="34" charset="0"/>
                  <a:cs typeface="Arial" pitchFamily="34" charset="0"/>
                </a:endParaRPr>
              </a:p>
              <a:p>
                <a:pPr>
                  <a:lnSpc>
                    <a:spcPct val="30000"/>
                  </a:lnSpc>
                  <a:spcBef>
                    <a:spcPct val="50000"/>
                  </a:spcBef>
                </a:pPr>
                <a:r>
                  <a:rPr lang="en-US" altLang="ko-KR" sz="1200" b="1" dirty="0">
                    <a:solidFill>
                      <a:srgbClr val="FF0000"/>
                    </a:solidFill>
                    <a:latin typeface="Arial Narrow" panose="020B0606020202030204" pitchFamily="34" charset="0"/>
                    <a:cs typeface="Arial" pitchFamily="34" charset="0"/>
                  </a:rPr>
                  <a:t>(Korea)</a:t>
                </a:r>
              </a:p>
            </p:txBody>
          </p:sp>
          <p:sp>
            <p:nvSpPr>
              <p:cNvPr id="27" name="Text Box 38"/>
              <p:cNvSpPr txBox="1">
                <a:spLocks noChangeArrowheads="1"/>
              </p:cNvSpPr>
              <p:nvPr/>
            </p:nvSpPr>
            <p:spPr bwMode="auto">
              <a:xfrm>
                <a:off x="6444208" y="1484784"/>
                <a:ext cx="1008112" cy="283283"/>
              </a:xfrm>
              <a:prstGeom prst="rect">
                <a:avLst/>
              </a:prstGeom>
              <a:noFill/>
              <a:ln w="9525">
                <a:noFill/>
                <a:miter lim="800000"/>
                <a:headEnd/>
                <a:tailEnd/>
              </a:ln>
              <a:effectLst/>
            </p:spPr>
            <p:txBody>
              <a:bodyPr wrap="square">
                <a:spAutoFit/>
              </a:bodyPr>
              <a:lstStyle/>
              <a:p>
                <a:pPr>
                  <a:lnSpc>
                    <a:spcPct val="20000"/>
                  </a:lnSpc>
                  <a:spcBef>
                    <a:spcPct val="50000"/>
                  </a:spcBef>
                </a:pPr>
                <a:r>
                  <a:rPr lang="en-US" altLang="ko-KR" sz="1200" b="1" dirty="0" smtClean="0">
                    <a:solidFill>
                      <a:srgbClr val="FF9933"/>
                    </a:solidFill>
                    <a:latin typeface="Arial Narrow" panose="020B0606020202030204" pitchFamily="34" charset="0"/>
                    <a:cs typeface="Arial" pitchFamily="34" charset="0"/>
                  </a:rPr>
                  <a:t>Mace Head</a:t>
                </a:r>
              </a:p>
              <a:p>
                <a:pPr>
                  <a:lnSpc>
                    <a:spcPct val="20000"/>
                  </a:lnSpc>
                  <a:spcBef>
                    <a:spcPct val="50000"/>
                  </a:spcBef>
                </a:pPr>
                <a:r>
                  <a:rPr lang="en-US" altLang="ko-KR" sz="1200" b="1" dirty="0" smtClean="0">
                    <a:solidFill>
                      <a:srgbClr val="FF9933"/>
                    </a:solidFill>
                    <a:latin typeface="Arial Narrow" panose="020B0606020202030204" pitchFamily="34" charset="0"/>
                    <a:cs typeface="Arial" pitchFamily="34" charset="0"/>
                  </a:rPr>
                  <a:t>(Ireland)</a:t>
                </a:r>
                <a:endParaRPr lang="en-US" altLang="ko-KR" sz="1200" b="1" dirty="0">
                  <a:solidFill>
                    <a:srgbClr val="FF9933"/>
                  </a:solidFill>
                  <a:latin typeface="Arial Narrow" panose="020B0606020202030204" pitchFamily="34" charset="0"/>
                  <a:cs typeface="Arial" pitchFamily="34" charset="0"/>
                </a:endParaRPr>
              </a:p>
            </p:txBody>
          </p:sp>
        </p:grpSp>
        <p:sp>
          <p:nvSpPr>
            <p:cNvPr id="21" name="Oval 35"/>
            <p:cNvSpPr>
              <a:spLocks noChangeArrowheads="1"/>
            </p:cNvSpPr>
            <p:nvPr/>
          </p:nvSpPr>
          <p:spPr bwMode="auto">
            <a:xfrm>
              <a:off x="8400252" y="1588204"/>
              <a:ext cx="104313" cy="111252"/>
            </a:xfrm>
            <a:prstGeom prst="ellipse">
              <a:avLst/>
            </a:prstGeom>
            <a:solidFill>
              <a:srgbClr val="FF0000"/>
            </a:solidFill>
            <a:ln w="9525">
              <a:noFill/>
              <a:round/>
              <a:headEnd/>
              <a:tailEnd/>
            </a:ln>
            <a:effectLst/>
          </p:spPr>
          <p:txBody>
            <a:bodyPr wrap="none" anchor="ctr"/>
            <a:lstStyle/>
            <a:p>
              <a:endParaRPr lang="ko-KR" altLang="en-US" sz="1400">
                <a:solidFill>
                  <a:prstClr val="black"/>
                </a:solidFill>
                <a:latin typeface="Arial Narrow" panose="020B0606020202030204" pitchFamily="34" charset="0"/>
              </a:endParaRPr>
            </a:p>
          </p:txBody>
        </p:sp>
      </p:grpSp>
    </p:spTree>
    <p:extLst>
      <p:ext uri="{BB962C8B-B14F-4D97-AF65-F5344CB8AC3E}">
        <p14:creationId xmlns:p14="http://schemas.microsoft.com/office/powerpoint/2010/main" val="232469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선란BackUP\CCl4_paper_preparison\PSS_CCl4_Year_by_YEar\CCl4_PSS_all_base_2008_2011_tra13.tif"/>
          <p:cNvPicPr>
            <a:picLocks noChangeAspect="1" noChangeArrowheads="1"/>
          </p:cNvPicPr>
          <p:nvPr/>
        </p:nvPicPr>
        <p:blipFill rotWithShape="1">
          <a:blip r:embed="rId3">
            <a:extLst>
              <a:ext uri="{28A0092B-C50C-407E-A947-70E740481C1C}">
                <a14:useLocalDpi xmlns:a14="http://schemas.microsoft.com/office/drawing/2010/main" val="0"/>
              </a:ext>
            </a:extLst>
          </a:blip>
          <a:srcRect l="16175" t="19632" r="10773" b="14451"/>
          <a:stretch/>
        </p:blipFill>
        <p:spPr bwMode="auto">
          <a:xfrm>
            <a:off x="3738324" y="1233950"/>
            <a:ext cx="4866124" cy="349545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525" y="1222793"/>
            <a:ext cx="3298051" cy="2832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88" name="Rectangle 4"/>
          <p:cNvSpPr>
            <a:spLocks noChangeArrowheads="1"/>
          </p:cNvSpPr>
          <p:nvPr/>
        </p:nvSpPr>
        <p:spPr bwMode="auto">
          <a:xfrm>
            <a:off x="-15875" y="207963"/>
            <a:ext cx="1374775" cy="304800"/>
          </a:xfrm>
          <a:prstGeom prst="rect">
            <a:avLst/>
          </a:prstGeom>
          <a:noFill/>
          <a:ln w="9525">
            <a:noFill/>
            <a:miter lim="800000"/>
            <a:headEnd/>
            <a:tailEnd/>
          </a:ln>
        </p:spPr>
        <p:txBody>
          <a:bodyPr wrap="none" anchor="b">
            <a:spAutoFit/>
          </a:bodyPr>
          <a:lstStyle/>
          <a:p>
            <a:r>
              <a:rPr lang="en-US" altLang="ko-KR" sz="1400" dirty="0">
                <a:solidFill>
                  <a:schemeClr val="bg1"/>
                </a:solidFill>
                <a:latin typeface="HY크리스탈M" pitchFamily="18" charset="-127"/>
                <a:ea typeface="HY크리스탈M" pitchFamily="18" charset="-127"/>
              </a:rPr>
              <a:t>Discussions</a:t>
            </a:r>
          </a:p>
        </p:txBody>
      </p:sp>
      <p:grpSp>
        <p:nvGrpSpPr>
          <p:cNvPr id="26" name="Group 25"/>
          <p:cNvGrpSpPr/>
          <p:nvPr/>
        </p:nvGrpSpPr>
        <p:grpSpPr>
          <a:xfrm>
            <a:off x="0" y="0"/>
            <a:ext cx="9144000" cy="805833"/>
            <a:chOff x="0" y="0"/>
            <a:chExt cx="9144000" cy="805833"/>
          </a:xfrm>
        </p:grpSpPr>
        <p:grpSp>
          <p:nvGrpSpPr>
            <p:cNvPr id="27" name="그룹 11"/>
            <p:cNvGrpSpPr/>
            <p:nvPr/>
          </p:nvGrpSpPr>
          <p:grpSpPr>
            <a:xfrm>
              <a:off x="0" y="0"/>
              <a:ext cx="9144000" cy="805833"/>
              <a:chOff x="0" y="0"/>
              <a:chExt cx="9144000" cy="1048057"/>
            </a:xfrm>
            <a:solidFill>
              <a:schemeClr val="bg1">
                <a:lumMod val="85000"/>
              </a:schemeClr>
            </a:solidFill>
          </p:grpSpPr>
          <p:sp>
            <p:nvSpPr>
              <p:cNvPr id="29" name="직사각형 9"/>
              <p:cNvSpPr/>
              <p:nvPr/>
            </p:nvSpPr>
            <p:spPr>
              <a:xfrm>
                <a:off x="0" y="0"/>
                <a:ext cx="9144000" cy="10480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a:p>
            </p:txBody>
          </p:sp>
          <p:pic>
            <p:nvPicPr>
              <p:cNvPr id="3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36396" y="23943"/>
                <a:ext cx="684076" cy="605694"/>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그림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44044" y="385044"/>
                <a:ext cx="1160404" cy="515868"/>
              </a:xfrm>
              <a:prstGeom prst="rect">
                <a:avLst/>
              </a:prstGeom>
              <a:grpFill/>
              <a:ln>
                <a:noFill/>
              </a:ln>
              <a:effectLst>
                <a:outerShdw blurRad="292100" dist="139700" dir="2700000" algn="tl" rotWithShape="0">
                  <a:srgbClr val="333333">
                    <a:alpha val="65000"/>
                  </a:srgbClr>
                </a:outerShdw>
              </a:effectLst>
            </p:spPr>
          </p:pic>
        </p:grpSp>
        <p:pic>
          <p:nvPicPr>
            <p:cNvPr id="28" name="Picture 25"/>
            <p:cNvPicPr>
              <a:picLocks noChangeAspect="1" noChangeArrowheads="1"/>
            </p:cNvPicPr>
            <p:nvPr/>
          </p:nvPicPr>
          <p:blipFill>
            <a:blip r:embed="rId7"/>
            <a:srcRect/>
            <a:stretch>
              <a:fillRect/>
            </a:stretch>
          </p:blipFill>
          <p:spPr bwMode="auto">
            <a:xfrm>
              <a:off x="8371995" y="296054"/>
              <a:ext cx="769880" cy="509779"/>
            </a:xfrm>
            <a:prstGeom prst="rect">
              <a:avLst/>
            </a:prstGeom>
            <a:noFill/>
            <a:ln w="19050">
              <a:noFill/>
              <a:miter lim="800000"/>
              <a:headEnd/>
              <a:tailEnd/>
            </a:ln>
            <a:effectLst/>
          </p:spPr>
        </p:pic>
      </p:grpSp>
      <p:sp>
        <p:nvSpPr>
          <p:cNvPr id="32" name="Text Box 5"/>
          <p:cNvSpPr txBox="1">
            <a:spLocks noChangeArrowheads="1"/>
          </p:cNvSpPr>
          <p:nvPr/>
        </p:nvSpPr>
        <p:spPr bwMode="auto">
          <a:xfrm>
            <a:off x="194148" y="86711"/>
            <a:ext cx="8175721" cy="584775"/>
          </a:xfrm>
          <a:prstGeom prst="rect">
            <a:avLst/>
          </a:prstGeom>
          <a:noFill/>
          <a:ln w="9525">
            <a:noFill/>
            <a:miter lim="800000"/>
            <a:headEnd/>
            <a:tailEnd/>
          </a:ln>
        </p:spPr>
        <p:txBody>
          <a:bodyPr wrap="square">
            <a:spAutoFit/>
          </a:bodyPr>
          <a:lstStyle/>
          <a:p>
            <a:pPr eaLnBrk="0" hangingPunct="0"/>
            <a:r>
              <a:rPr lang="en-US" altLang="ko-KR" sz="3200" b="1" dirty="0" smtClean="0">
                <a:solidFill>
                  <a:schemeClr val="tx2">
                    <a:lumMod val="50000"/>
                  </a:schemeClr>
                </a:solidFill>
                <a:latin typeface="Calibri" panose="020F0502020204030204" pitchFamily="34" charset="0"/>
                <a:ea typeface="HY헤드라인M" pitchFamily="18" charset="-127"/>
                <a:cs typeface="Tahoma" pitchFamily="34" charset="0"/>
              </a:rPr>
              <a:t>Regional distributions of CCl</a:t>
            </a:r>
            <a:r>
              <a:rPr lang="en-US" altLang="ko-KR" sz="3200" b="1" baseline="-25000" dirty="0" smtClean="0">
                <a:solidFill>
                  <a:schemeClr val="tx2">
                    <a:lumMod val="50000"/>
                  </a:schemeClr>
                </a:solidFill>
                <a:latin typeface="Calibri" panose="020F0502020204030204" pitchFamily="34" charset="0"/>
                <a:ea typeface="HY헤드라인M" pitchFamily="18" charset="-127"/>
                <a:cs typeface="Tahoma" pitchFamily="34" charset="0"/>
              </a:rPr>
              <a:t>4</a:t>
            </a:r>
            <a:r>
              <a:rPr lang="en-US" altLang="ko-KR" sz="3200" b="1" dirty="0" smtClean="0">
                <a:solidFill>
                  <a:schemeClr val="tx2">
                    <a:lumMod val="50000"/>
                  </a:schemeClr>
                </a:solidFill>
                <a:latin typeface="Calibri" panose="020F0502020204030204" pitchFamily="34" charset="0"/>
                <a:ea typeface="HY헤드라인M" pitchFamily="18" charset="-127"/>
                <a:cs typeface="Tahoma" pitchFamily="34" charset="0"/>
              </a:rPr>
              <a:t> emission sources</a:t>
            </a:r>
            <a:endParaRPr kumimoji="0" lang="en-US" altLang="ko-KR" sz="3200" b="1" dirty="0">
              <a:solidFill>
                <a:schemeClr val="tx2">
                  <a:lumMod val="50000"/>
                </a:schemeClr>
              </a:solidFill>
              <a:latin typeface="Calibri" panose="020F0502020204030204" pitchFamily="34" charset="0"/>
              <a:ea typeface="HY헤드라인M" pitchFamily="18" charset="-127"/>
              <a:cs typeface="Tahoma" pitchFamily="34" charset="0"/>
            </a:endParaRPr>
          </a:p>
        </p:txBody>
      </p:sp>
      <p:sp>
        <p:nvSpPr>
          <p:cNvPr id="33" name="Text Box 5"/>
          <p:cNvSpPr txBox="1">
            <a:spLocks noChangeArrowheads="1"/>
          </p:cNvSpPr>
          <p:nvPr/>
        </p:nvSpPr>
        <p:spPr bwMode="auto">
          <a:xfrm>
            <a:off x="179512" y="846237"/>
            <a:ext cx="6768752" cy="400110"/>
          </a:xfrm>
          <a:prstGeom prst="rect">
            <a:avLst/>
          </a:prstGeom>
          <a:noFill/>
          <a:ln w="9525">
            <a:noFill/>
            <a:miter lim="800000"/>
            <a:headEnd/>
            <a:tailEnd/>
          </a:ln>
        </p:spPr>
        <p:txBody>
          <a:bodyPr wrap="square">
            <a:spAutoFit/>
          </a:bodyPr>
          <a:lstStyle/>
          <a:p>
            <a:pPr algn="ctr" eaLnBrk="0" hangingPunct="0"/>
            <a:r>
              <a:rPr lang="en-US" altLang="ko-KR" sz="2000" b="1" i="1" dirty="0" smtClean="0">
                <a:solidFill>
                  <a:srgbClr val="0070C0"/>
                </a:solidFill>
                <a:latin typeface="Arial Narrow" panose="020B0606020202030204" pitchFamily="34" charset="0"/>
                <a:ea typeface="HY헤드라인M" pitchFamily="18" charset="-127"/>
                <a:cs typeface="Arial" pitchFamily="34" charset="0"/>
              </a:rPr>
              <a:t>Identification of Potential Source Strength: Trajectory Statistics </a:t>
            </a:r>
            <a:endParaRPr lang="en-US" altLang="ko-KR" sz="2000" b="1" i="1" dirty="0">
              <a:solidFill>
                <a:srgbClr val="0070C0"/>
              </a:solidFill>
              <a:latin typeface="Arial Narrow" panose="020B0606020202030204" pitchFamily="34" charset="0"/>
              <a:ea typeface="HY헤드라인M" pitchFamily="18" charset="-127"/>
              <a:cs typeface="Arial" pitchFamily="34" charset="0"/>
            </a:endParaRPr>
          </a:p>
        </p:txBody>
      </p:sp>
      <p:sp>
        <p:nvSpPr>
          <p:cNvPr id="3074" name="Text Box 2"/>
          <p:cNvSpPr txBox="1">
            <a:spLocks noChangeArrowheads="1"/>
          </p:cNvSpPr>
          <p:nvPr/>
        </p:nvSpPr>
        <p:spPr bwMode="auto">
          <a:xfrm>
            <a:off x="917509" y="3700318"/>
            <a:ext cx="2074607" cy="338554"/>
          </a:xfrm>
          <a:prstGeom prst="rect">
            <a:avLst/>
          </a:prstGeom>
          <a:solidFill>
            <a:schemeClr val="bg1"/>
          </a:solidFill>
          <a:ln w="9525">
            <a:noFill/>
            <a:miter lim="800000"/>
            <a:headEnd/>
            <a:tailEnd/>
          </a:ln>
          <a:effectLst/>
        </p:spPr>
        <p:txBody>
          <a:bodyPr wrap="none">
            <a:spAutoFit/>
          </a:bodyPr>
          <a:lstStyle/>
          <a:p>
            <a:pPr>
              <a:defRPr/>
            </a:pPr>
            <a:r>
              <a:rPr lang="en-US" altLang="ko-KR" sz="1600" b="1" i="1" dirty="0" err="1" smtClean="0">
                <a:solidFill>
                  <a:schemeClr val="accent3">
                    <a:lumMod val="50000"/>
                  </a:schemeClr>
                </a:solidFill>
                <a:latin typeface="Times New Roman" pitchFamily="18" charset="0"/>
              </a:rPr>
              <a:t>Reimann</a:t>
            </a:r>
            <a:r>
              <a:rPr lang="en-US" altLang="ko-KR" sz="1600" b="1" i="1" dirty="0" smtClean="0">
                <a:solidFill>
                  <a:schemeClr val="accent3">
                    <a:lumMod val="50000"/>
                  </a:schemeClr>
                </a:solidFill>
                <a:latin typeface="Times New Roman" pitchFamily="18" charset="0"/>
              </a:rPr>
              <a:t> </a:t>
            </a:r>
            <a:r>
              <a:rPr lang="en-US" altLang="ko-KR" sz="1600" b="1" i="1" dirty="0">
                <a:solidFill>
                  <a:schemeClr val="accent3">
                    <a:lumMod val="50000"/>
                  </a:schemeClr>
                </a:solidFill>
                <a:latin typeface="Times New Roman" pitchFamily="18" charset="0"/>
              </a:rPr>
              <a:t>et. al. (</a:t>
            </a:r>
            <a:r>
              <a:rPr lang="en-US" altLang="ko-KR" sz="1600" b="1" i="1" dirty="0" smtClean="0">
                <a:solidFill>
                  <a:schemeClr val="accent3">
                    <a:lumMod val="50000"/>
                  </a:schemeClr>
                </a:solidFill>
                <a:latin typeface="Times New Roman" pitchFamily="18" charset="0"/>
              </a:rPr>
              <a:t>2008)</a:t>
            </a:r>
            <a:endParaRPr lang="en-US" altLang="ko-KR" sz="1600" b="1" i="1" dirty="0">
              <a:solidFill>
                <a:schemeClr val="accent3">
                  <a:lumMod val="50000"/>
                </a:schemeClr>
              </a:solidFill>
              <a:latin typeface="Times New Roman" pitchFamily="18" charset="0"/>
            </a:endParaRPr>
          </a:p>
        </p:txBody>
      </p:sp>
      <p:sp>
        <p:nvSpPr>
          <p:cNvPr id="19" name="TextBox 18"/>
          <p:cNvSpPr txBox="1"/>
          <p:nvPr/>
        </p:nvSpPr>
        <p:spPr>
          <a:xfrm>
            <a:off x="8369869" y="1244836"/>
            <a:ext cx="574922" cy="369332"/>
          </a:xfrm>
          <a:prstGeom prst="rect">
            <a:avLst/>
          </a:prstGeom>
          <a:noFill/>
        </p:spPr>
        <p:txBody>
          <a:bodyPr wrap="square" rtlCol="0">
            <a:spAutoFit/>
          </a:bodyPr>
          <a:lstStyle/>
          <a:p>
            <a:r>
              <a:rPr lang="en-US" altLang="ko-KR" dirty="0" err="1" smtClean="0">
                <a:solidFill>
                  <a:schemeClr val="tx1">
                    <a:lumMod val="75000"/>
                    <a:lumOff val="25000"/>
                  </a:schemeClr>
                </a:solidFill>
                <a:latin typeface="Cambria" panose="02040503050406030204" pitchFamily="18" charset="0"/>
                <a:cs typeface="Arial" panose="020B0604020202020204" pitchFamily="34" charset="0"/>
              </a:rPr>
              <a:t>ppt</a:t>
            </a:r>
            <a:endParaRPr lang="ko-KR" altLang="en-US" dirty="0">
              <a:solidFill>
                <a:schemeClr val="tx1">
                  <a:lumMod val="75000"/>
                  <a:lumOff val="25000"/>
                </a:schemeClr>
              </a:solidFill>
              <a:latin typeface="Cambria" panose="02040503050406030204" pitchFamily="18" charset="0"/>
              <a:cs typeface="Arial" panose="020B0604020202020204" pitchFamily="34" charset="0"/>
            </a:endParaRPr>
          </a:p>
        </p:txBody>
      </p:sp>
      <p:sp>
        <p:nvSpPr>
          <p:cNvPr id="20" name="TextBox 19"/>
          <p:cNvSpPr txBox="1"/>
          <p:nvPr/>
        </p:nvSpPr>
        <p:spPr>
          <a:xfrm>
            <a:off x="5973371" y="3203316"/>
            <a:ext cx="852458" cy="307777"/>
          </a:xfrm>
          <a:prstGeom prst="rect">
            <a:avLst/>
          </a:prstGeom>
          <a:noFill/>
        </p:spPr>
        <p:txBody>
          <a:bodyPr wrap="square" rtlCol="0">
            <a:spAutoFit/>
          </a:bodyPr>
          <a:lstStyle/>
          <a:p>
            <a:r>
              <a:rPr lang="en-US" altLang="ko-KR" sz="1400" b="1" dirty="0" err="1" smtClean="0">
                <a:solidFill>
                  <a:schemeClr val="tx1">
                    <a:lumMod val="75000"/>
                    <a:lumOff val="25000"/>
                  </a:schemeClr>
                </a:solidFill>
                <a:latin typeface="Cambria" panose="02040503050406030204" pitchFamily="18" charset="0"/>
                <a:cs typeface="Arial" panose="020B0604020202020204" pitchFamily="34" charset="0"/>
              </a:rPr>
              <a:t>Gosan</a:t>
            </a:r>
            <a:endParaRPr lang="ko-KR" altLang="en-US" sz="1400" b="1" dirty="0">
              <a:solidFill>
                <a:schemeClr val="tx1">
                  <a:lumMod val="75000"/>
                  <a:lumOff val="25000"/>
                </a:schemeClr>
              </a:solidFill>
              <a:latin typeface="Cambria" panose="02040503050406030204" pitchFamily="18" charset="0"/>
              <a:cs typeface="Arial" panose="020B0604020202020204" pitchFamily="34" charset="0"/>
            </a:endParaRPr>
          </a:p>
        </p:txBody>
      </p:sp>
      <p:sp>
        <p:nvSpPr>
          <p:cNvPr id="22" name="Text Box 8"/>
          <p:cNvSpPr txBox="1">
            <a:spLocks noChangeArrowheads="1"/>
          </p:cNvSpPr>
          <p:nvPr/>
        </p:nvSpPr>
        <p:spPr bwMode="auto">
          <a:xfrm>
            <a:off x="294221" y="4082537"/>
            <a:ext cx="3420113" cy="523220"/>
          </a:xfrm>
          <a:prstGeom prst="rect">
            <a:avLst/>
          </a:prstGeom>
          <a:noFill/>
          <a:ln w="9525">
            <a:noFill/>
            <a:miter lim="800000"/>
            <a:headEnd/>
            <a:tailEnd/>
          </a:ln>
          <a:effectLst/>
        </p:spPr>
        <p:txBody>
          <a:bodyPr wrap="square">
            <a:spAutoFit/>
          </a:bodyPr>
          <a:lstStyle/>
          <a:p>
            <a:pPr algn="ctr">
              <a:defRPr/>
            </a:pPr>
            <a:r>
              <a:rPr lang="en-US" altLang="ko-KR" sz="1400" dirty="0" smtClean="0">
                <a:solidFill>
                  <a:schemeClr val="tx1">
                    <a:lumMod val="95000"/>
                    <a:lumOff val="5000"/>
                  </a:schemeClr>
                </a:solidFill>
                <a:latin typeface="Cambria" panose="02040503050406030204" pitchFamily="18" charset="0"/>
              </a:rPr>
              <a:t>HFC-134a </a:t>
            </a:r>
            <a:r>
              <a:rPr lang="en-US" altLang="ko-KR" sz="1400" dirty="0">
                <a:solidFill>
                  <a:schemeClr val="tx1">
                    <a:lumMod val="95000"/>
                    <a:lumOff val="5000"/>
                  </a:schemeClr>
                </a:solidFill>
                <a:latin typeface="Cambria" panose="02040503050406030204" pitchFamily="18" charset="0"/>
              </a:rPr>
              <a:t>potential source </a:t>
            </a:r>
            <a:r>
              <a:rPr lang="en-US" altLang="ko-KR" sz="1400" dirty="0" smtClean="0">
                <a:solidFill>
                  <a:schemeClr val="tx1">
                    <a:lumMod val="95000"/>
                    <a:lumOff val="5000"/>
                  </a:schemeClr>
                </a:solidFill>
                <a:latin typeface="Cambria" panose="02040503050406030204" pitchFamily="18" charset="0"/>
              </a:rPr>
              <a:t>strength (</a:t>
            </a:r>
            <a:r>
              <a:rPr lang="en-US" altLang="ko-KR" sz="1400" dirty="0" err="1" smtClean="0">
                <a:solidFill>
                  <a:schemeClr val="tx1">
                    <a:lumMod val="95000"/>
                    <a:lumOff val="5000"/>
                  </a:schemeClr>
                </a:solidFill>
                <a:latin typeface="Cambria" panose="02040503050406030204" pitchFamily="18" charset="0"/>
              </a:rPr>
              <a:t>ppt</a:t>
            </a:r>
            <a:r>
              <a:rPr lang="en-US" altLang="ko-KR" sz="1400" dirty="0" smtClean="0">
                <a:solidFill>
                  <a:schemeClr val="tx1">
                    <a:lumMod val="95000"/>
                    <a:lumOff val="5000"/>
                  </a:schemeClr>
                </a:solidFill>
                <a:latin typeface="Cambria" panose="02040503050406030204" pitchFamily="18" charset="0"/>
              </a:rPr>
              <a:t>)</a:t>
            </a:r>
            <a:endParaRPr lang="en-US" altLang="ko-KR" sz="1400" dirty="0">
              <a:solidFill>
                <a:schemeClr val="tx1">
                  <a:lumMod val="95000"/>
                  <a:lumOff val="5000"/>
                </a:schemeClr>
              </a:solidFill>
              <a:latin typeface="Cambria" panose="02040503050406030204" pitchFamily="18" charset="0"/>
            </a:endParaRPr>
          </a:p>
          <a:p>
            <a:pPr algn="ctr">
              <a:defRPr/>
            </a:pPr>
            <a:r>
              <a:rPr lang="en-US" altLang="ko-KR" sz="1400" dirty="0">
                <a:solidFill>
                  <a:schemeClr val="tx1">
                    <a:lumMod val="95000"/>
                    <a:lumOff val="5000"/>
                  </a:schemeClr>
                </a:solidFill>
                <a:latin typeface="Cambria" panose="02040503050406030204" pitchFamily="18" charset="0"/>
              </a:rPr>
              <a:t>from </a:t>
            </a:r>
            <a:r>
              <a:rPr lang="en-US" altLang="ko-KR" sz="1400" dirty="0" smtClean="0">
                <a:solidFill>
                  <a:schemeClr val="tx1">
                    <a:lumMod val="95000"/>
                    <a:lumOff val="5000"/>
                  </a:schemeClr>
                </a:solidFill>
                <a:latin typeface="Cambria" panose="02040503050406030204" pitchFamily="18" charset="0"/>
              </a:rPr>
              <a:t>measurements </a:t>
            </a:r>
            <a:r>
              <a:rPr lang="en-US" altLang="ko-KR" sz="1400" dirty="0">
                <a:solidFill>
                  <a:schemeClr val="tx1">
                    <a:lumMod val="95000"/>
                    <a:lumOff val="5000"/>
                  </a:schemeClr>
                </a:solidFill>
                <a:latin typeface="Cambria" panose="02040503050406030204" pitchFamily="18" charset="0"/>
              </a:rPr>
              <a:t>at </a:t>
            </a:r>
            <a:r>
              <a:rPr lang="en-US" altLang="ko-KR" sz="1400" dirty="0" err="1" smtClean="0">
                <a:solidFill>
                  <a:schemeClr val="tx1">
                    <a:lumMod val="95000"/>
                    <a:lumOff val="5000"/>
                  </a:schemeClr>
                </a:solidFill>
                <a:latin typeface="Cambria" panose="02040503050406030204" pitchFamily="18" charset="0"/>
              </a:rPr>
              <a:t>Jungfraujoch</a:t>
            </a:r>
            <a:endParaRPr lang="en-US" altLang="ko-KR" sz="1400" dirty="0">
              <a:solidFill>
                <a:schemeClr val="tx1">
                  <a:lumMod val="95000"/>
                  <a:lumOff val="5000"/>
                </a:schemeClr>
              </a:solidFill>
              <a:latin typeface="Cambria" panose="02040503050406030204" pitchFamily="18" charset="0"/>
            </a:endParaRPr>
          </a:p>
        </p:txBody>
      </p:sp>
      <p:sp>
        <p:nvSpPr>
          <p:cNvPr id="47" name="TextBox 46"/>
          <p:cNvSpPr txBox="1"/>
          <p:nvPr/>
        </p:nvSpPr>
        <p:spPr>
          <a:xfrm>
            <a:off x="449132" y="4648899"/>
            <a:ext cx="8463948" cy="1938992"/>
          </a:xfrm>
          <a:prstGeom prst="rect">
            <a:avLst/>
          </a:prstGeom>
          <a:solidFill>
            <a:schemeClr val="bg1">
              <a:lumMod val="95000"/>
            </a:schemeClr>
          </a:solidFill>
        </p:spPr>
        <p:txBody>
          <a:bodyPr wrap="square" rtlCol="0">
            <a:spAutoFit/>
          </a:bodyPr>
          <a:lstStyle/>
          <a:p>
            <a:pPr marL="342900" indent="-342900">
              <a:buFont typeface="Arial" panose="020B0604020202020204" pitchFamily="34" charset="0"/>
              <a:buChar char="•"/>
            </a:pPr>
            <a:r>
              <a:rPr lang="en-US" altLang="ko-KR" sz="2000" dirty="0" smtClean="0">
                <a:solidFill>
                  <a:prstClr val="black">
                    <a:lumMod val="65000"/>
                    <a:lumOff val="35000"/>
                  </a:prstClr>
                </a:solidFill>
                <a:latin typeface="Arial Narrow" panose="020B0606020202030204" pitchFamily="34" charset="0"/>
                <a:cs typeface="Arial" pitchFamily="34" charset="0"/>
              </a:rPr>
              <a:t>Assume that </a:t>
            </a:r>
            <a:r>
              <a:rPr lang="en-US" altLang="ko-KR" sz="2000" dirty="0" smtClean="0">
                <a:solidFill>
                  <a:srgbClr val="006600"/>
                </a:solidFill>
                <a:latin typeface="Arial Narrow" panose="020B0606020202030204" pitchFamily="34" charset="0"/>
                <a:cs typeface="Arial" pitchFamily="34" charset="0"/>
              </a:rPr>
              <a:t>the elevated concentrations at an observation site are proportional to a residence-time-weighted mean concentration on the grid cells</a:t>
            </a:r>
            <a:r>
              <a:rPr lang="en-US" altLang="ko-KR" sz="2000" dirty="0" smtClean="0">
                <a:solidFill>
                  <a:srgbClr val="FF00FF"/>
                </a:solidFill>
                <a:latin typeface="Arial Narrow" panose="020B0606020202030204" pitchFamily="34" charset="0"/>
                <a:cs typeface="Arial" pitchFamily="34" charset="0"/>
              </a:rPr>
              <a:t> </a:t>
            </a:r>
            <a:r>
              <a:rPr lang="en-US" altLang="ko-KR" sz="2000" dirty="0" smtClean="0">
                <a:solidFill>
                  <a:prstClr val="black">
                    <a:lumMod val="65000"/>
                    <a:lumOff val="35000"/>
                  </a:prstClr>
                </a:solidFill>
                <a:latin typeface="Arial Narrow" panose="020B0606020202030204" pitchFamily="34" charset="0"/>
                <a:cs typeface="Arial" pitchFamily="34" charset="0"/>
              </a:rPr>
              <a:t>that air masses have travelled </a:t>
            </a:r>
            <a:r>
              <a:rPr lang="en-US" altLang="ko-KR" sz="2000" dirty="0" smtClean="0">
                <a:solidFill>
                  <a:schemeClr val="tx1">
                    <a:lumMod val="75000"/>
                    <a:lumOff val="25000"/>
                  </a:schemeClr>
                </a:solidFill>
                <a:latin typeface="Arial Narrow" panose="020B0606020202030204" pitchFamily="34" charset="0"/>
                <a:cs typeface="Arial" pitchFamily="34" charset="0"/>
              </a:rPr>
              <a:t>over.</a:t>
            </a:r>
          </a:p>
          <a:p>
            <a:pPr marL="342900" indent="-342900">
              <a:buFont typeface="Arial" panose="020B0604020202020204" pitchFamily="34" charset="0"/>
              <a:buChar char="•"/>
            </a:pPr>
            <a:endParaRPr lang="en-US" altLang="ko-KR" sz="2000" dirty="0">
              <a:solidFill>
                <a:schemeClr val="tx1">
                  <a:lumMod val="75000"/>
                  <a:lumOff val="25000"/>
                </a:schemeClr>
              </a:solidFill>
              <a:latin typeface="Arial Narrow" panose="020B0606020202030204" pitchFamily="34" charset="0"/>
              <a:cs typeface="Arial" pitchFamily="34" charset="0"/>
            </a:endParaRPr>
          </a:p>
          <a:p>
            <a:pPr marL="342900" indent="-342900">
              <a:buFont typeface="Arial" panose="020B0604020202020204" pitchFamily="34" charset="0"/>
              <a:buChar char="•"/>
            </a:pPr>
            <a:endParaRPr lang="en-US" altLang="ko-KR" sz="2000" dirty="0" smtClean="0">
              <a:solidFill>
                <a:schemeClr val="tx1">
                  <a:lumMod val="75000"/>
                  <a:lumOff val="25000"/>
                </a:schemeClr>
              </a:solidFill>
              <a:latin typeface="Arial Narrow" panose="020B0606020202030204" pitchFamily="34" charset="0"/>
              <a:cs typeface="Arial" pitchFamily="34" charset="0"/>
            </a:endParaRPr>
          </a:p>
          <a:p>
            <a:pPr marL="342900" indent="-342900">
              <a:buFont typeface="Arial" panose="020B0604020202020204" pitchFamily="34" charset="0"/>
              <a:buChar char="•"/>
            </a:pPr>
            <a:endParaRPr lang="en-US" altLang="ko-KR" sz="2000" dirty="0">
              <a:solidFill>
                <a:schemeClr val="tx1">
                  <a:lumMod val="75000"/>
                  <a:lumOff val="25000"/>
                </a:schemeClr>
              </a:solidFill>
              <a:latin typeface="Arial Narrow" panose="020B0606020202030204" pitchFamily="34" charset="0"/>
              <a:cs typeface="Arial" pitchFamily="34" charset="0"/>
            </a:endParaRPr>
          </a:p>
        </p:txBody>
      </p:sp>
      <p:sp>
        <p:nvSpPr>
          <p:cNvPr id="18" name="TextBox 17"/>
          <p:cNvSpPr txBox="1"/>
          <p:nvPr/>
        </p:nvSpPr>
        <p:spPr>
          <a:xfrm>
            <a:off x="6571016" y="4005593"/>
            <a:ext cx="1529376" cy="369332"/>
          </a:xfrm>
          <a:prstGeom prst="rect">
            <a:avLst/>
          </a:prstGeom>
          <a:noFill/>
        </p:spPr>
        <p:txBody>
          <a:bodyPr wrap="square" rtlCol="0">
            <a:spAutoFit/>
          </a:bodyPr>
          <a:lstStyle/>
          <a:p>
            <a:r>
              <a:rPr lang="en-US" altLang="ko-KR" dirty="0" smtClean="0">
                <a:latin typeface="Cambria" panose="02040503050406030204" pitchFamily="18" charset="0"/>
              </a:rPr>
              <a:t>2008 </a:t>
            </a:r>
            <a:r>
              <a:rPr lang="en-US" altLang="ko-KR" dirty="0" smtClean="0">
                <a:latin typeface="Symbol" panose="05050102010706020507" pitchFamily="18" charset="2"/>
              </a:rPr>
              <a:t>-</a:t>
            </a:r>
            <a:r>
              <a:rPr lang="en-US" altLang="ko-KR" dirty="0" smtClean="0">
                <a:latin typeface="Cambria" panose="02040503050406030204" pitchFamily="18" charset="0"/>
              </a:rPr>
              <a:t> 2011</a:t>
            </a:r>
            <a:endParaRPr lang="ko-KR" altLang="en-US" dirty="0">
              <a:latin typeface="Cambria" panose="02040503050406030204" pitchFamily="18" charset="0"/>
            </a:endParaRPr>
          </a:p>
        </p:txBody>
      </p:sp>
    </p:spTree>
    <p:extLst>
      <p:ext uri="{BB962C8B-B14F-4D97-AF65-F5344CB8AC3E}">
        <p14:creationId xmlns:p14="http://schemas.microsoft.com/office/powerpoint/2010/main" val="6252910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738324" y="1233950"/>
            <a:ext cx="4866124" cy="3495455"/>
            <a:chOff x="3954348" y="1576327"/>
            <a:chExt cx="4524086" cy="3062523"/>
          </a:xfrm>
        </p:grpSpPr>
        <p:pic>
          <p:nvPicPr>
            <p:cNvPr id="10242" name="Picture 2" descr="D:\선란BackUP\CCl4_paper_preparison\PSS_CCl4_Year_by_YEar\CCl4_PSS_all_base_2008_2011_tra13.tif"/>
            <p:cNvPicPr>
              <a:picLocks noChangeAspect="1" noChangeArrowheads="1"/>
            </p:cNvPicPr>
            <p:nvPr/>
          </p:nvPicPr>
          <p:blipFill rotWithShape="1">
            <a:blip r:embed="rId3">
              <a:extLst>
                <a:ext uri="{28A0092B-C50C-407E-A947-70E740481C1C}">
                  <a14:useLocalDpi xmlns:a14="http://schemas.microsoft.com/office/drawing/2010/main" val="0"/>
                </a:ext>
              </a:extLst>
            </a:blip>
            <a:srcRect l="16175" t="19632" r="10773" b="14451"/>
            <a:stretch/>
          </p:blipFill>
          <p:spPr bwMode="auto">
            <a:xfrm>
              <a:off x="3954348" y="1576327"/>
              <a:ext cx="4524086" cy="3062523"/>
            </a:xfrm>
            <a:prstGeom prst="rect">
              <a:avLst/>
            </a:prstGeom>
            <a:noFill/>
            <a:extLst>
              <a:ext uri="{909E8E84-426E-40DD-AFC4-6F175D3DCCD1}">
                <a14:hiddenFill xmlns:a14="http://schemas.microsoft.com/office/drawing/2010/main">
                  <a:solidFill>
                    <a:srgbClr val="FFFFFF"/>
                  </a:solidFill>
                </a14:hiddenFill>
              </a:ext>
            </a:extLst>
          </p:spPr>
        </p:pic>
        <p:sp>
          <p:nvSpPr>
            <p:cNvPr id="37" name="직사각형 36"/>
            <p:cNvSpPr/>
            <p:nvPr/>
          </p:nvSpPr>
          <p:spPr>
            <a:xfrm>
              <a:off x="5130791" y="3447780"/>
              <a:ext cx="300818" cy="311526"/>
            </a:xfrm>
            <a:prstGeom prst="rect">
              <a:avLst/>
            </a:prstGeom>
            <a:noFill/>
            <a:ln w="19050">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직사각형 37"/>
            <p:cNvSpPr/>
            <p:nvPr/>
          </p:nvSpPr>
          <p:spPr>
            <a:xfrm>
              <a:off x="5130791" y="3115218"/>
              <a:ext cx="326358" cy="198816"/>
            </a:xfrm>
            <a:prstGeom prst="rect">
              <a:avLst/>
            </a:prstGeom>
            <a:noFill/>
            <a:ln w="19050">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1" name="직사각형 40"/>
            <p:cNvSpPr/>
            <p:nvPr/>
          </p:nvSpPr>
          <p:spPr>
            <a:xfrm>
              <a:off x="5412597" y="2917712"/>
              <a:ext cx="346952" cy="244106"/>
            </a:xfrm>
            <a:prstGeom prst="rect">
              <a:avLst/>
            </a:prstGeom>
            <a:noFill/>
            <a:ln w="19050">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 name="직사각형 44"/>
            <p:cNvSpPr/>
            <p:nvPr/>
          </p:nvSpPr>
          <p:spPr>
            <a:xfrm>
              <a:off x="5608727" y="3212564"/>
              <a:ext cx="234555" cy="237980"/>
            </a:xfrm>
            <a:prstGeom prst="rect">
              <a:avLst/>
            </a:prstGeom>
            <a:noFill/>
            <a:ln w="19050">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 name="직사각형 45"/>
            <p:cNvSpPr/>
            <p:nvPr/>
          </p:nvSpPr>
          <p:spPr>
            <a:xfrm>
              <a:off x="5650334" y="3505797"/>
              <a:ext cx="264947" cy="236530"/>
            </a:xfrm>
            <a:prstGeom prst="rect">
              <a:avLst/>
            </a:prstGeom>
            <a:noFill/>
            <a:ln w="19050">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2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525" y="1222793"/>
            <a:ext cx="3298051" cy="2832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88" name="Rectangle 4"/>
          <p:cNvSpPr>
            <a:spLocks noChangeArrowheads="1"/>
          </p:cNvSpPr>
          <p:nvPr/>
        </p:nvSpPr>
        <p:spPr bwMode="auto">
          <a:xfrm>
            <a:off x="-15875" y="207963"/>
            <a:ext cx="1374775" cy="304800"/>
          </a:xfrm>
          <a:prstGeom prst="rect">
            <a:avLst/>
          </a:prstGeom>
          <a:noFill/>
          <a:ln w="9525">
            <a:noFill/>
            <a:miter lim="800000"/>
            <a:headEnd/>
            <a:tailEnd/>
          </a:ln>
        </p:spPr>
        <p:txBody>
          <a:bodyPr wrap="none" anchor="b">
            <a:spAutoFit/>
          </a:bodyPr>
          <a:lstStyle/>
          <a:p>
            <a:r>
              <a:rPr lang="en-US" altLang="ko-KR" sz="1400" dirty="0">
                <a:solidFill>
                  <a:schemeClr val="bg1"/>
                </a:solidFill>
                <a:latin typeface="HY크리스탈M" pitchFamily="18" charset="-127"/>
                <a:ea typeface="HY크리스탈M" pitchFamily="18" charset="-127"/>
              </a:rPr>
              <a:t>Discussions</a:t>
            </a:r>
          </a:p>
        </p:txBody>
      </p:sp>
      <p:grpSp>
        <p:nvGrpSpPr>
          <p:cNvPr id="26" name="Group 25"/>
          <p:cNvGrpSpPr/>
          <p:nvPr/>
        </p:nvGrpSpPr>
        <p:grpSpPr>
          <a:xfrm>
            <a:off x="0" y="0"/>
            <a:ext cx="9144000" cy="805833"/>
            <a:chOff x="0" y="0"/>
            <a:chExt cx="9144000" cy="805833"/>
          </a:xfrm>
        </p:grpSpPr>
        <p:grpSp>
          <p:nvGrpSpPr>
            <p:cNvPr id="27" name="그룹 11"/>
            <p:cNvGrpSpPr/>
            <p:nvPr/>
          </p:nvGrpSpPr>
          <p:grpSpPr>
            <a:xfrm>
              <a:off x="0" y="0"/>
              <a:ext cx="9144000" cy="805833"/>
              <a:chOff x="0" y="0"/>
              <a:chExt cx="9144000" cy="1048057"/>
            </a:xfrm>
            <a:solidFill>
              <a:schemeClr val="bg1">
                <a:lumMod val="85000"/>
              </a:schemeClr>
            </a:solidFill>
          </p:grpSpPr>
          <p:sp>
            <p:nvSpPr>
              <p:cNvPr id="29" name="직사각형 9"/>
              <p:cNvSpPr/>
              <p:nvPr/>
            </p:nvSpPr>
            <p:spPr>
              <a:xfrm>
                <a:off x="0" y="0"/>
                <a:ext cx="9144000" cy="10480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a:p>
            </p:txBody>
          </p:sp>
          <p:pic>
            <p:nvPicPr>
              <p:cNvPr id="3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36396" y="23943"/>
                <a:ext cx="684076" cy="605694"/>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그림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44044" y="385044"/>
                <a:ext cx="1160404" cy="515868"/>
              </a:xfrm>
              <a:prstGeom prst="rect">
                <a:avLst/>
              </a:prstGeom>
              <a:grpFill/>
              <a:ln>
                <a:noFill/>
              </a:ln>
              <a:effectLst>
                <a:outerShdw blurRad="292100" dist="139700" dir="2700000" algn="tl" rotWithShape="0">
                  <a:srgbClr val="333333">
                    <a:alpha val="65000"/>
                  </a:srgbClr>
                </a:outerShdw>
              </a:effectLst>
            </p:spPr>
          </p:pic>
        </p:grpSp>
        <p:pic>
          <p:nvPicPr>
            <p:cNvPr id="28" name="Picture 25"/>
            <p:cNvPicPr>
              <a:picLocks noChangeAspect="1" noChangeArrowheads="1"/>
            </p:cNvPicPr>
            <p:nvPr/>
          </p:nvPicPr>
          <p:blipFill>
            <a:blip r:embed="rId7"/>
            <a:srcRect/>
            <a:stretch>
              <a:fillRect/>
            </a:stretch>
          </p:blipFill>
          <p:spPr bwMode="auto">
            <a:xfrm>
              <a:off x="8371995" y="296054"/>
              <a:ext cx="769880" cy="509779"/>
            </a:xfrm>
            <a:prstGeom prst="rect">
              <a:avLst/>
            </a:prstGeom>
            <a:noFill/>
            <a:ln w="19050">
              <a:noFill/>
              <a:miter lim="800000"/>
              <a:headEnd/>
              <a:tailEnd/>
            </a:ln>
            <a:effectLst/>
          </p:spPr>
        </p:pic>
      </p:grpSp>
      <p:sp>
        <p:nvSpPr>
          <p:cNvPr id="32" name="Text Box 5"/>
          <p:cNvSpPr txBox="1">
            <a:spLocks noChangeArrowheads="1"/>
          </p:cNvSpPr>
          <p:nvPr/>
        </p:nvSpPr>
        <p:spPr bwMode="auto">
          <a:xfrm>
            <a:off x="194148" y="86711"/>
            <a:ext cx="8175721" cy="584775"/>
          </a:xfrm>
          <a:prstGeom prst="rect">
            <a:avLst/>
          </a:prstGeom>
          <a:noFill/>
          <a:ln w="9525">
            <a:noFill/>
            <a:miter lim="800000"/>
            <a:headEnd/>
            <a:tailEnd/>
          </a:ln>
        </p:spPr>
        <p:txBody>
          <a:bodyPr wrap="square">
            <a:spAutoFit/>
          </a:bodyPr>
          <a:lstStyle/>
          <a:p>
            <a:pPr eaLnBrk="0" hangingPunct="0"/>
            <a:r>
              <a:rPr lang="en-US" altLang="ko-KR" sz="3200" b="1" dirty="0" smtClean="0">
                <a:solidFill>
                  <a:schemeClr val="tx2">
                    <a:lumMod val="50000"/>
                  </a:schemeClr>
                </a:solidFill>
                <a:latin typeface="Calibri" panose="020F0502020204030204" pitchFamily="34" charset="0"/>
                <a:ea typeface="HY헤드라인M" pitchFamily="18" charset="-127"/>
                <a:cs typeface="Tahoma" pitchFamily="34" charset="0"/>
              </a:rPr>
              <a:t>Regional distributions of CCl</a:t>
            </a:r>
            <a:r>
              <a:rPr lang="en-US" altLang="ko-KR" sz="3200" b="1" baseline="-25000" dirty="0" smtClean="0">
                <a:solidFill>
                  <a:schemeClr val="tx2">
                    <a:lumMod val="50000"/>
                  </a:schemeClr>
                </a:solidFill>
                <a:latin typeface="Calibri" panose="020F0502020204030204" pitchFamily="34" charset="0"/>
                <a:ea typeface="HY헤드라인M" pitchFamily="18" charset="-127"/>
                <a:cs typeface="Tahoma" pitchFamily="34" charset="0"/>
              </a:rPr>
              <a:t>4</a:t>
            </a:r>
            <a:r>
              <a:rPr lang="en-US" altLang="ko-KR" sz="3200" b="1" dirty="0" smtClean="0">
                <a:solidFill>
                  <a:schemeClr val="tx2">
                    <a:lumMod val="50000"/>
                  </a:schemeClr>
                </a:solidFill>
                <a:latin typeface="Calibri" panose="020F0502020204030204" pitchFamily="34" charset="0"/>
                <a:ea typeface="HY헤드라인M" pitchFamily="18" charset="-127"/>
                <a:cs typeface="Tahoma" pitchFamily="34" charset="0"/>
              </a:rPr>
              <a:t> emission sources</a:t>
            </a:r>
            <a:endParaRPr kumimoji="0" lang="en-US" altLang="ko-KR" sz="3200" b="1" dirty="0">
              <a:solidFill>
                <a:schemeClr val="tx2">
                  <a:lumMod val="50000"/>
                </a:schemeClr>
              </a:solidFill>
              <a:latin typeface="Calibri" panose="020F0502020204030204" pitchFamily="34" charset="0"/>
              <a:ea typeface="HY헤드라인M" pitchFamily="18" charset="-127"/>
              <a:cs typeface="Tahoma" pitchFamily="34" charset="0"/>
            </a:endParaRPr>
          </a:p>
        </p:txBody>
      </p:sp>
      <p:sp>
        <p:nvSpPr>
          <p:cNvPr id="33" name="Text Box 5"/>
          <p:cNvSpPr txBox="1">
            <a:spLocks noChangeArrowheads="1"/>
          </p:cNvSpPr>
          <p:nvPr/>
        </p:nvSpPr>
        <p:spPr bwMode="auto">
          <a:xfrm>
            <a:off x="179512" y="846237"/>
            <a:ext cx="6768752" cy="400110"/>
          </a:xfrm>
          <a:prstGeom prst="rect">
            <a:avLst/>
          </a:prstGeom>
          <a:noFill/>
          <a:ln w="9525">
            <a:noFill/>
            <a:miter lim="800000"/>
            <a:headEnd/>
            <a:tailEnd/>
          </a:ln>
        </p:spPr>
        <p:txBody>
          <a:bodyPr wrap="square">
            <a:spAutoFit/>
          </a:bodyPr>
          <a:lstStyle/>
          <a:p>
            <a:pPr algn="ctr" eaLnBrk="0" hangingPunct="0"/>
            <a:r>
              <a:rPr lang="en-US" altLang="ko-KR" sz="2000" b="1" i="1" dirty="0" smtClean="0">
                <a:solidFill>
                  <a:srgbClr val="0070C0"/>
                </a:solidFill>
                <a:latin typeface="Arial Narrow" panose="020B0606020202030204" pitchFamily="34" charset="0"/>
                <a:ea typeface="HY헤드라인M" pitchFamily="18" charset="-127"/>
                <a:cs typeface="Arial" pitchFamily="34" charset="0"/>
              </a:rPr>
              <a:t>Identification of Potential Source Strength: Trajectory Statistics </a:t>
            </a:r>
            <a:endParaRPr lang="en-US" altLang="ko-KR" sz="2000" b="1" i="1" dirty="0">
              <a:solidFill>
                <a:srgbClr val="0070C0"/>
              </a:solidFill>
              <a:latin typeface="Arial Narrow" panose="020B0606020202030204" pitchFamily="34" charset="0"/>
              <a:ea typeface="HY헤드라인M" pitchFamily="18" charset="-127"/>
              <a:cs typeface="Arial" pitchFamily="34" charset="0"/>
            </a:endParaRPr>
          </a:p>
        </p:txBody>
      </p:sp>
      <p:sp>
        <p:nvSpPr>
          <p:cNvPr id="3074" name="Text Box 2"/>
          <p:cNvSpPr txBox="1">
            <a:spLocks noChangeArrowheads="1"/>
          </p:cNvSpPr>
          <p:nvPr/>
        </p:nvSpPr>
        <p:spPr bwMode="auto">
          <a:xfrm>
            <a:off x="917509" y="3700318"/>
            <a:ext cx="2074607" cy="338554"/>
          </a:xfrm>
          <a:prstGeom prst="rect">
            <a:avLst/>
          </a:prstGeom>
          <a:solidFill>
            <a:schemeClr val="bg1"/>
          </a:solidFill>
          <a:ln w="9525">
            <a:noFill/>
            <a:miter lim="800000"/>
            <a:headEnd/>
            <a:tailEnd/>
          </a:ln>
          <a:effectLst/>
        </p:spPr>
        <p:txBody>
          <a:bodyPr wrap="none">
            <a:spAutoFit/>
          </a:bodyPr>
          <a:lstStyle/>
          <a:p>
            <a:pPr>
              <a:defRPr/>
            </a:pPr>
            <a:r>
              <a:rPr lang="en-US" altLang="ko-KR" sz="1600" b="1" i="1" dirty="0" err="1" smtClean="0">
                <a:solidFill>
                  <a:schemeClr val="accent3">
                    <a:lumMod val="50000"/>
                  </a:schemeClr>
                </a:solidFill>
                <a:latin typeface="Times New Roman" pitchFamily="18" charset="0"/>
              </a:rPr>
              <a:t>Reimann</a:t>
            </a:r>
            <a:r>
              <a:rPr lang="en-US" altLang="ko-KR" sz="1600" b="1" i="1" dirty="0" smtClean="0">
                <a:solidFill>
                  <a:schemeClr val="accent3">
                    <a:lumMod val="50000"/>
                  </a:schemeClr>
                </a:solidFill>
                <a:latin typeface="Times New Roman" pitchFamily="18" charset="0"/>
              </a:rPr>
              <a:t> </a:t>
            </a:r>
            <a:r>
              <a:rPr lang="en-US" altLang="ko-KR" sz="1600" b="1" i="1" dirty="0">
                <a:solidFill>
                  <a:schemeClr val="accent3">
                    <a:lumMod val="50000"/>
                  </a:schemeClr>
                </a:solidFill>
                <a:latin typeface="Times New Roman" pitchFamily="18" charset="0"/>
              </a:rPr>
              <a:t>et. al. (</a:t>
            </a:r>
            <a:r>
              <a:rPr lang="en-US" altLang="ko-KR" sz="1600" b="1" i="1" dirty="0" smtClean="0">
                <a:solidFill>
                  <a:schemeClr val="accent3">
                    <a:lumMod val="50000"/>
                  </a:schemeClr>
                </a:solidFill>
                <a:latin typeface="Times New Roman" pitchFamily="18" charset="0"/>
              </a:rPr>
              <a:t>2008)</a:t>
            </a:r>
            <a:endParaRPr lang="en-US" altLang="ko-KR" sz="1600" b="1" i="1" dirty="0">
              <a:solidFill>
                <a:schemeClr val="accent3">
                  <a:lumMod val="50000"/>
                </a:schemeClr>
              </a:solidFill>
              <a:latin typeface="Times New Roman" pitchFamily="18" charset="0"/>
            </a:endParaRPr>
          </a:p>
        </p:txBody>
      </p:sp>
      <p:sp>
        <p:nvSpPr>
          <p:cNvPr id="19" name="TextBox 18"/>
          <p:cNvSpPr txBox="1"/>
          <p:nvPr/>
        </p:nvSpPr>
        <p:spPr>
          <a:xfrm>
            <a:off x="8369869" y="1244836"/>
            <a:ext cx="574922" cy="369332"/>
          </a:xfrm>
          <a:prstGeom prst="rect">
            <a:avLst/>
          </a:prstGeom>
          <a:noFill/>
        </p:spPr>
        <p:txBody>
          <a:bodyPr wrap="square" rtlCol="0">
            <a:spAutoFit/>
          </a:bodyPr>
          <a:lstStyle/>
          <a:p>
            <a:r>
              <a:rPr lang="en-US" altLang="ko-KR" dirty="0" err="1" smtClean="0">
                <a:solidFill>
                  <a:schemeClr val="tx1">
                    <a:lumMod val="75000"/>
                    <a:lumOff val="25000"/>
                  </a:schemeClr>
                </a:solidFill>
                <a:latin typeface="Cambria" panose="02040503050406030204" pitchFamily="18" charset="0"/>
                <a:cs typeface="Arial" panose="020B0604020202020204" pitchFamily="34" charset="0"/>
              </a:rPr>
              <a:t>ppt</a:t>
            </a:r>
            <a:endParaRPr lang="ko-KR" altLang="en-US" dirty="0">
              <a:solidFill>
                <a:schemeClr val="tx1">
                  <a:lumMod val="75000"/>
                  <a:lumOff val="25000"/>
                </a:schemeClr>
              </a:solidFill>
              <a:latin typeface="Cambria" panose="02040503050406030204" pitchFamily="18" charset="0"/>
              <a:cs typeface="Arial" panose="020B0604020202020204" pitchFamily="34" charset="0"/>
            </a:endParaRPr>
          </a:p>
        </p:txBody>
      </p:sp>
      <p:sp>
        <p:nvSpPr>
          <p:cNvPr id="20" name="TextBox 19"/>
          <p:cNvSpPr txBox="1"/>
          <p:nvPr/>
        </p:nvSpPr>
        <p:spPr>
          <a:xfrm>
            <a:off x="5973371" y="3203316"/>
            <a:ext cx="852458" cy="307777"/>
          </a:xfrm>
          <a:prstGeom prst="rect">
            <a:avLst/>
          </a:prstGeom>
          <a:noFill/>
        </p:spPr>
        <p:txBody>
          <a:bodyPr wrap="square" rtlCol="0">
            <a:spAutoFit/>
          </a:bodyPr>
          <a:lstStyle/>
          <a:p>
            <a:r>
              <a:rPr lang="en-US" altLang="ko-KR" sz="1400" b="1" dirty="0" err="1" smtClean="0">
                <a:solidFill>
                  <a:schemeClr val="tx1">
                    <a:lumMod val="75000"/>
                    <a:lumOff val="25000"/>
                  </a:schemeClr>
                </a:solidFill>
                <a:latin typeface="Cambria" panose="02040503050406030204" pitchFamily="18" charset="0"/>
                <a:cs typeface="Arial" panose="020B0604020202020204" pitchFamily="34" charset="0"/>
              </a:rPr>
              <a:t>Gosan</a:t>
            </a:r>
            <a:endParaRPr lang="ko-KR" altLang="en-US" sz="1400" b="1" dirty="0">
              <a:solidFill>
                <a:schemeClr val="tx1">
                  <a:lumMod val="75000"/>
                  <a:lumOff val="25000"/>
                </a:schemeClr>
              </a:solidFill>
              <a:latin typeface="Cambria" panose="02040503050406030204" pitchFamily="18" charset="0"/>
              <a:cs typeface="Arial" panose="020B0604020202020204" pitchFamily="34" charset="0"/>
            </a:endParaRPr>
          </a:p>
        </p:txBody>
      </p:sp>
      <p:sp>
        <p:nvSpPr>
          <p:cNvPr id="22" name="Text Box 8"/>
          <p:cNvSpPr txBox="1">
            <a:spLocks noChangeArrowheads="1"/>
          </p:cNvSpPr>
          <p:nvPr/>
        </p:nvSpPr>
        <p:spPr bwMode="auto">
          <a:xfrm>
            <a:off x="294221" y="4082537"/>
            <a:ext cx="3420113" cy="523220"/>
          </a:xfrm>
          <a:prstGeom prst="rect">
            <a:avLst/>
          </a:prstGeom>
          <a:noFill/>
          <a:ln w="9525">
            <a:noFill/>
            <a:miter lim="800000"/>
            <a:headEnd/>
            <a:tailEnd/>
          </a:ln>
          <a:effectLst/>
        </p:spPr>
        <p:txBody>
          <a:bodyPr wrap="square">
            <a:spAutoFit/>
          </a:bodyPr>
          <a:lstStyle/>
          <a:p>
            <a:pPr algn="ctr">
              <a:defRPr/>
            </a:pPr>
            <a:r>
              <a:rPr lang="en-US" altLang="ko-KR" sz="1400" dirty="0" smtClean="0">
                <a:solidFill>
                  <a:schemeClr val="tx1">
                    <a:lumMod val="95000"/>
                    <a:lumOff val="5000"/>
                  </a:schemeClr>
                </a:solidFill>
                <a:latin typeface="Cambria" panose="02040503050406030204" pitchFamily="18" charset="0"/>
              </a:rPr>
              <a:t>HFC-134a </a:t>
            </a:r>
            <a:r>
              <a:rPr lang="en-US" altLang="ko-KR" sz="1400" dirty="0">
                <a:solidFill>
                  <a:schemeClr val="tx1">
                    <a:lumMod val="95000"/>
                    <a:lumOff val="5000"/>
                  </a:schemeClr>
                </a:solidFill>
                <a:latin typeface="Cambria" panose="02040503050406030204" pitchFamily="18" charset="0"/>
              </a:rPr>
              <a:t>potential source </a:t>
            </a:r>
            <a:r>
              <a:rPr lang="en-US" altLang="ko-KR" sz="1400" dirty="0" smtClean="0">
                <a:solidFill>
                  <a:schemeClr val="tx1">
                    <a:lumMod val="95000"/>
                    <a:lumOff val="5000"/>
                  </a:schemeClr>
                </a:solidFill>
                <a:latin typeface="Cambria" panose="02040503050406030204" pitchFamily="18" charset="0"/>
              </a:rPr>
              <a:t>strength (</a:t>
            </a:r>
            <a:r>
              <a:rPr lang="en-US" altLang="ko-KR" sz="1400" dirty="0" err="1" smtClean="0">
                <a:solidFill>
                  <a:schemeClr val="tx1">
                    <a:lumMod val="95000"/>
                    <a:lumOff val="5000"/>
                  </a:schemeClr>
                </a:solidFill>
                <a:latin typeface="Cambria" panose="02040503050406030204" pitchFamily="18" charset="0"/>
              </a:rPr>
              <a:t>ppt</a:t>
            </a:r>
            <a:r>
              <a:rPr lang="en-US" altLang="ko-KR" sz="1400" dirty="0" smtClean="0">
                <a:solidFill>
                  <a:schemeClr val="tx1">
                    <a:lumMod val="95000"/>
                    <a:lumOff val="5000"/>
                  </a:schemeClr>
                </a:solidFill>
                <a:latin typeface="Cambria" panose="02040503050406030204" pitchFamily="18" charset="0"/>
              </a:rPr>
              <a:t>)</a:t>
            </a:r>
            <a:endParaRPr lang="en-US" altLang="ko-KR" sz="1400" dirty="0">
              <a:solidFill>
                <a:schemeClr val="tx1">
                  <a:lumMod val="95000"/>
                  <a:lumOff val="5000"/>
                </a:schemeClr>
              </a:solidFill>
              <a:latin typeface="Cambria" panose="02040503050406030204" pitchFamily="18" charset="0"/>
            </a:endParaRPr>
          </a:p>
          <a:p>
            <a:pPr algn="ctr">
              <a:defRPr/>
            </a:pPr>
            <a:r>
              <a:rPr lang="en-US" altLang="ko-KR" sz="1400" dirty="0">
                <a:solidFill>
                  <a:schemeClr val="tx1">
                    <a:lumMod val="95000"/>
                    <a:lumOff val="5000"/>
                  </a:schemeClr>
                </a:solidFill>
                <a:latin typeface="Cambria" panose="02040503050406030204" pitchFamily="18" charset="0"/>
              </a:rPr>
              <a:t>from </a:t>
            </a:r>
            <a:r>
              <a:rPr lang="en-US" altLang="ko-KR" sz="1400" dirty="0" smtClean="0">
                <a:solidFill>
                  <a:schemeClr val="tx1">
                    <a:lumMod val="95000"/>
                    <a:lumOff val="5000"/>
                  </a:schemeClr>
                </a:solidFill>
                <a:latin typeface="Cambria" panose="02040503050406030204" pitchFamily="18" charset="0"/>
              </a:rPr>
              <a:t>measurements </a:t>
            </a:r>
            <a:r>
              <a:rPr lang="en-US" altLang="ko-KR" sz="1400" dirty="0">
                <a:solidFill>
                  <a:schemeClr val="tx1">
                    <a:lumMod val="95000"/>
                    <a:lumOff val="5000"/>
                  </a:schemeClr>
                </a:solidFill>
                <a:latin typeface="Cambria" panose="02040503050406030204" pitchFamily="18" charset="0"/>
              </a:rPr>
              <a:t>at </a:t>
            </a:r>
            <a:r>
              <a:rPr lang="en-US" altLang="ko-KR" sz="1400" dirty="0" err="1" smtClean="0">
                <a:solidFill>
                  <a:schemeClr val="tx1">
                    <a:lumMod val="95000"/>
                    <a:lumOff val="5000"/>
                  </a:schemeClr>
                </a:solidFill>
                <a:latin typeface="Cambria" panose="02040503050406030204" pitchFamily="18" charset="0"/>
              </a:rPr>
              <a:t>Jungfraujoch</a:t>
            </a:r>
            <a:endParaRPr lang="en-US" altLang="ko-KR" sz="1400" dirty="0">
              <a:solidFill>
                <a:schemeClr val="tx1">
                  <a:lumMod val="95000"/>
                  <a:lumOff val="5000"/>
                </a:schemeClr>
              </a:solidFill>
              <a:latin typeface="Cambria" panose="02040503050406030204" pitchFamily="18" charset="0"/>
            </a:endParaRPr>
          </a:p>
        </p:txBody>
      </p:sp>
      <p:sp>
        <p:nvSpPr>
          <p:cNvPr id="4" name="TextBox 3"/>
          <p:cNvSpPr txBox="1"/>
          <p:nvPr/>
        </p:nvSpPr>
        <p:spPr>
          <a:xfrm>
            <a:off x="5680005" y="2983852"/>
            <a:ext cx="722892" cy="276999"/>
          </a:xfrm>
          <a:prstGeom prst="rect">
            <a:avLst/>
          </a:prstGeom>
          <a:noFill/>
        </p:spPr>
        <p:txBody>
          <a:bodyPr wrap="square" rtlCol="0">
            <a:spAutoFit/>
          </a:bodyPr>
          <a:lstStyle/>
          <a:p>
            <a:r>
              <a:rPr lang="en-US" altLang="ko-KR" sz="1200" b="1" dirty="0" smtClean="0">
                <a:solidFill>
                  <a:schemeClr val="tx1">
                    <a:lumMod val="65000"/>
                    <a:lumOff val="35000"/>
                  </a:schemeClr>
                </a:solidFill>
                <a:latin typeface="Arial Narrow" panose="020B0606020202030204" pitchFamily="34" charset="0"/>
                <a:cs typeface="Arial" panose="020B0604020202020204" pitchFamily="34" charset="0"/>
              </a:rPr>
              <a:t>Jiangsu.</a:t>
            </a:r>
            <a:endParaRPr lang="ko-KR" altLang="en-US" sz="1200" b="1" dirty="0">
              <a:solidFill>
                <a:schemeClr val="tx1">
                  <a:lumMod val="65000"/>
                  <a:lumOff val="35000"/>
                </a:schemeClr>
              </a:solidFill>
              <a:latin typeface="Arial Narrow" panose="020B0606020202030204" pitchFamily="34" charset="0"/>
              <a:cs typeface="Arial" panose="020B0604020202020204" pitchFamily="34" charset="0"/>
            </a:endParaRPr>
          </a:p>
        </p:txBody>
      </p:sp>
      <p:sp>
        <p:nvSpPr>
          <p:cNvPr id="35" name="TextBox 34"/>
          <p:cNvSpPr txBox="1"/>
          <p:nvPr/>
        </p:nvSpPr>
        <p:spPr>
          <a:xfrm>
            <a:off x="4455709" y="2934482"/>
            <a:ext cx="688076" cy="276999"/>
          </a:xfrm>
          <a:prstGeom prst="rect">
            <a:avLst/>
          </a:prstGeom>
          <a:noFill/>
        </p:spPr>
        <p:txBody>
          <a:bodyPr wrap="square" rtlCol="0">
            <a:spAutoFit/>
          </a:bodyPr>
          <a:lstStyle/>
          <a:p>
            <a:r>
              <a:rPr lang="en-US" altLang="ko-KR" sz="1200" b="1" dirty="0" smtClean="0">
                <a:solidFill>
                  <a:schemeClr val="tx1">
                    <a:lumMod val="65000"/>
                    <a:lumOff val="35000"/>
                  </a:schemeClr>
                </a:solidFill>
                <a:latin typeface="Arial Narrow" panose="020B0606020202030204" pitchFamily="34" charset="0"/>
                <a:cs typeface="Arial" panose="020B0604020202020204" pitchFamily="34" charset="0"/>
              </a:rPr>
              <a:t>Henan</a:t>
            </a:r>
            <a:endParaRPr lang="ko-KR" altLang="en-US" sz="1200" b="1" dirty="0">
              <a:solidFill>
                <a:schemeClr val="tx1">
                  <a:lumMod val="65000"/>
                  <a:lumOff val="35000"/>
                </a:schemeClr>
              </a:solidFill>
              <a:latin typeface="Arial Narrow" panose="020B0606020202030204" pitchFamily="34" charset="0"/>
              <a:cs typeface="Arial" panose="020B0604020202020204" pitchFamily="34" charset="0"/>
            </a:endParaRPr>
          </a:p>
        </p:txBody>
      </p:sp>
      <p:sp>
        <p:nvSpPr>
          <p:cNvPr id="36" name="TextBox 35"/>
          <p:cNvSpPr txBox="1"/>
          <p:nvPr/>
        </p:nvSpPr>
        <p:spPr>
          <a:xfrm>
            <a:off x="4477353" y="3390198"/>
            <a:ext cx="623280" cy="276999"/>
          </a:xfrm>
          <a:prstGeom prst="rect">
            <a:avLst/>
          </a:prstGeom>
          <a:noFill/>
        </p:spPr>
        <p:txBody>
          <a:bodyPr wrap="square" rtlCol="0">
            <a:spAutoFit/>
          </a:bodyPr>
          <a:lstStyle/>
          <a:p>
            <a:r>
              <a:rPr lang="en-US" altLang="ko-KR" sz="1200" b="1" dirty="0" smtClean="0">
                <a:solidFill>
                  <a:schemeClr val="tx1">
                    <a:lumMod val="65000"/>
                    <a:lumOff val="35000"/>
                  </a:schemeClr>
                </a:solidFill>
                <a:latin typeface="Arial Narrow" panose="020B0606020202030204" pitchFamily="34" charset="0"/>
                <a:cs typeface="Arial" panose="020B0604020202020204" pitchFamily="34" charset="0"/>
              </a:rPr>
              <a:t>Hubei</a:t>
            </a:r>
            <a:endParaRPr lang="ko-KR" altLang="en-US" sz="1200" b="1" dirty="0">
              <a:solidFill>
                <a:schemeClr val="tx1">
                  <a:lumMod val="65000"/>
                  <a:lumOff val="35000"/>
                </a:schemeClr>
              </a:solidFill>
              <a:latin typeface="Arial Narrow" panose="020B0606020202030204" pitchFamily="34" charset="0"/>
              <a:cs typeface="Arial" panose="020B0604020202020204" pitchFamily="34" charset="0"/>
            </a:endParaRPr>
          </a:p>
        </p:txBody>
      </p:sp>
      <p:sp>
        <p:nvSpPr>
          <p:cNvPr id="40" name="TextBox 39"/>
          <p:cNvSpPr txBox="1"/>
          <p:nvPr/>
        </p:nvSpPr>
        <p:spPr>
          <a:xfrm>
            <a:off x="5823638" y="3551310"/>
            <a:ext cx="864096" cy="276999"/>
          </a:xfrm>
          <a:prstGeom prst="rect">
            <a:avLst/>
          </a:prstGeom>
          <a:noFill/>
        </p:spPr>
        <p:txBody>
          <a:bodyPr wrap="square" rtlCol="0">
            <a:spAutoFit/>
          </a:bodyPr>
          <a:lstStyle/>
          <a:p>
            <a:r>
              <a:rPr lang="en-US" altLang="ko-KR" sz="1200" b="1" dirty="0" smtClean="0">
                <a:solidFill>
                  <a:schemeClr val="tx1">
                    <a:lumMod val="65000"/>
                    <a:lumOff val="35000"/>
                  </a:schemeClr>
                </a:solidFill>
                <a:latin typeface="Arial Narrow" panose="020B0606020202030204" pitchFamily="34" charset="0"/>
                <a:cs typeface="Arial" panose="020B0604020202020204" pitchFamily="34" charset="0"/>
              </a:rPr>
              <a:t>Zhejiang</a:t>
            </a:r>
            <a:endParaRPr lang="ko-KR" altLang="en-US" sz="1200" b="1" dirty="0">
              <a:solidFill>
                <a:schemeClr val="tx1">
                  <a:lumMod val="65000"/>
                  <a:lumOff val="35000"/>
                </a:schemeClr>
              </a:solidFill>
              <a:latin typeface="Arial Narrow" panose="020B0606020202030204" pitchFamily="34" charset="0"/>
              <a:cs typeface="Arial" panose="020B0604020202020204" pitchFamily="34" charset="0"/>
            </a:endParaRPr>
          </a:p>
        </p:txBody>
      </p:sp>
      <p:sp>
        <p:nvSpPr>
          <p:cNvPr id="42" name="TextBox 41"/>
          <p:cNvSpPr txBox="1"/>
          <p:nvPr/>
        </p:nvSpPr>
        <p:spPr>
          <a:xfrm>
            <a:off x="5027122" y="2497417"/>
            <a:ext cx="932582" cy="276999"/>
          </a:xfrm>
          <a:prstGeom prst="rect">
            <a:avLst/>
          </a:prstGeom>
          <a:noFill/>
        </p:spPr>
        <p:txBody>
          <a:bodyPr wrap="square" rtlCol="0">
            <a:spAutoFit/>
          </a:bodyPr>
          <a:lstStyle/>
          <a:p>
            <a:r>
              <a:rPr lang="en-US" altLang="ko-KR" sz="1200" b="1" dirty="0" smtClean="0">
                <a:solidFill>
                  <a:schemeClr val="tx1">
                    <a:lumMod val="65000"/>
                    <a:lumOff val="35000"/>
                  </a:schemeClr>
                </a:solidFill>
                <a:latin typeface="Arial Narrow" panose="020B0606020202030204" pitchFamily="34" charset="0"/>
                <a:cs typeface="Arial" panose="020B0604020202020204" pitchFamily="34" charset="0"/>
              </a:rPr>
              <a:t>Shandong</a:t>
            </a:r>
            <a:endParaRPr lang="ko-KR" altLang="en-US" sz="1200" b="1" dirty="0">
              <a:solidFill>
                <a:schemeClr val="tx1">
                  <a:lumMod val="65000"/>
                  <a:lumOff val="35000"/>
                </a:schemeClr>
              </a:solidFill>
              <a:latin typeface="Arial Narrow" panose="020B0606020202030204" pitchFamily="34" charset="0"/>
              <a:cs typeface="Arial" panose="020B0604020202020204" pitchFamily="34" charset="0"/>
            </a:endParaRPr>
          </a:p>
        </p:txBody>
      </p:sp>
      <p:sp>
        <p:nvSpPr>
          <p:cNvPr id="47" name="TextBox 46"/>
          <p:cNvSpPr txBox="1"/>
          <p:nvPr/>
        </p:nvSpPr>
        <p:spPr>
          <a:xfrm>
            <a:off x="449132" y="4648899"/>
            <a:ext cx="8463948" cy="1938992"/>
          </a:xfrm>
          <a:prstGeom prst="rect">
            <a:avLst/>
          </a:prstGeom>
          <a:solidFill>
            <a:schemeClr val="bg1">
              <a:lumMod val="95000"/>
            </a:schemeClr>
          </a:solidFill>
        </p:spPr>
        <p:txBody>
          <a:bodyPr wrap="square" rtlCol="0">
            <a:spAutoFit/>
          </a:bodyPr>
          <a:lstStyle/>
          <a:p>
            <a:pPr marL="342900" indent="-342900">
              <a:buFont typeface="Arial" panose="020B0604020202020204" pitchFamily="34" charset="0"/>
              <a:buChar char="•"/>
            </a:pPr>
            <a:r>
              <a:rPr lang="en-US" altLang="ko-KR" sz="2000" dirty="0" smtClean="0">
                <a:solidFill>
                  <a:prstClr val="black">
                    <a:lumMod val="65000"/>
                    <a:lumOff val="35000"/>
                  </a:prstClr>
                </a:solidFill>
                <a:latin typeface="Arial Narrow" panose="020B0606020202030204" pitchFamily="34" charset="0"/>
                <a:cs typeface="Arial" pitchFamily="34" charset="0"/>
              </a:rPr>
              <a:t>Assume that </a:t>
            </a:r>
            <a:r>
              <a:rPr lang="en-US" altLang="ko-KR" sz="2000" dirty="0" smtClean="0">
                <a:solidFill>
                  <a:srgbClr val="006600"/>
                </a:solidFill>
                <a:latin typeface="Arial Narrow" panose="020B0606020202030204" pitchFamily="34" charset="0"/>
                <a:cs typeface="Arial" pitchFamily="34" charset="0"/>
              </a:rPr>
              <a:t>the elevated concentrations at an observation site are proportional to a residence-time-weighted mean concentration on the grid cells</a:t>
            </a:r>
            <a:r>
              <a:rPr lang="en-US" altLang="ko-KR" sz="2000" dirty="0" smtClean="0">
                <a:solidFill>
                  <a:srgbClr val="FF00FF"/>
                </a:solidFill>
                <a:latin typeface="Arial Narrow" panose="020B0606020202030204" pitchFamily="34" charset="0"/>
                <a:cs typeface="Arial" pitchFamily="34" charset="0"/>
              </a:rPr>
              <a:t> </a:t>
            </a:r>
            <a:r>
              <a:rPr lang="en-US" altLang="ko-KR" sz="2000" dirty="0" smtClean="0">
                <a:solidFill>
                  <a:prstClr val="black">
                    <a:lumMod val="65000"/>
                    <a:lumOff val="35000"/>
                  </a:prstClr>
                </a:solidFill>
                <a:latin typeface="Arial Narrow" panose="020B0606020202030204" pitchFamily="34" charset="0"/>
                <a:cs typeface="Arial" pitchFamily="34" charset="0"/>
              </a:rPr>
              <a:t>that air masses have travelled </a:t>
            </a:r>
            <a:r>
              <a:rPr lang="en-US" altLang="ko-KR" sz="2000" dirty="0" smtClean="0">
                <a:solidFill>
                  <a:schemeClr val="tx1">
                    <a:lumMod val="75000"/>
                    <a:lumOff val="25000"/>
                  </a:schemeClr>
                </a:solidFill>
                <a:latin typeface="Arial Narrow" panose="020B0606020202030204" pitchFamily="34" charset="0"/>
                <a:cs typeface="Arial" pitchFamily="34" charset="0"/>
              </a:rPr>
              <a:t>over.</a:t>
            </a:r>
          </a:p>
          <a:p>
            <a:pPr marL="342900" indent="-342900">
              <a:buFont typeface="Arial" panose="020B0604020202020204" pitchFamily="34" charset="0"/>
              <a:buChar char="•"/>
            </a:pPr>
            <a:r>
              <a:rPr lang="en-US" altLang="ko-KR" sz="2000" dirty="0">
                <a:solidFill>
                  <a:schemeClr val="tx1">
                    <a:lumMod val="75000"/>
                    <a:lumOff val="25000"/>
                  </a:schemeClr>
                </a:solidFill>
                <a:latin typeface="Arial Narrow" panose="020B0606020202030204" pitchFamily="34" charset="0"/>
                <a:cs typeface="Arial" pitchFamily="34" charset="0"/>
              </a:rPr>
              <a:t>Southern China near </a:t>
            </a:r>
            <a:r>
              <a:rPr lang="en-US" altLang="ko-KR" sz="2000" dirty="0" smtClean="0">
                <a:solidFill>
                  <a:srgbClr val="FF0000"/>
                </a:solidFill>
                <a:latin typeface="Arial Narrow" panose="020B0606020202030204" pitchFamily="34" charset="0"/>
                <a:cs typeface="Arial" pitchFamily="34" charset="0"/>
              </a:rPr>
              <a:t>Zhejiang, Shandong and Jiangsu </a:t>
            </a:r>
            <a:r>
              <a:rPr lang="en-US" altLang="ko-KR" sz="2000" dirty="0" smtClean="0">
                <a:solidFill>
                  <a:schemeClr val="tx1">
                    <a:lumMod val="75000"/>
                    <a:lumOff val="25000"/>
                  </a:schemeClr>
                </a:solidFill>
                <a:latin typeface="Arial Narrow" panose="020B0606020202030204" pitchFamily="34" charset="0"/>
                <a:cs typeface="Arial" pitchFamily="34" charset="0"/>
              </a:rPr>
              <a:t>(where large chemical factories are located) provinces and the interior region (e.g. Henan and Hubei provinces) can be main source regions </a:t>
            </a:r>
            <a:r>
              <a:rPr lang="en-US" altLang="ko-KR" sz="2000" dirty="0">
                <a:solidFill>
                  <a:schemeClr val="tx1">
                    <a:lumMod val="75000"/>
                    <a:lumOff val="25000"/>
                  </a:schemeClr>
                </a:solidFill>
                <a:latin typeface="Arial Narrow" panose="020B0606020202030204" pitchFamily="34" charset="0"/>
                <a:cs typeface="Arial" pitchFamily="34" charset="0"/>
              </a:rPr>
              <a:t>for CCl</a:t>
            </a:r>
            <a:r>
              <a:rPr lang="en-US" altLang="ko-KR" sz="2000" baseline="-25000" dirty="0">
                <a:solidFill>
                  <a:schemeClr val="tx1">
                    <a:lumMod val="75000"/>
                    <a:lumOff val="25000"/>
                  </a:schemeClr>
                </a:solidFill>
                <a:latin typeface="Arial Narrow" panose="020B0606020202030204" pitchFamily="34" charset="0"/>
                <a:cs typeface="Arial" pitchFamily="34" charset="0"/>
              </a:rPr>
              <a:t>4</a:t>
            </a:r>
            <a:r>
              <a:rPr lang="en-US" altLang="ko-KR" sz="2000" dirty="0">
                <a:solidFill>
                  <a:schemeClr val="tx1">
                    <a:lumMod val="75000"/>
                    <a:lumOff val="25000"/>
                  </a:schemeClr>
                </a:solidFill>
                <a:latin typeface="Arial Narrow" panose="020B0606020202030204" pitchFamily="34" charset="0"/>
                <a:cs typeface="Arial" pitchFamily="34" charset="0"/>
              </a:rPr>
              <a:t> </a:t>
            </a:r>
            <a:r>
              <a:rPr lang="en-US" altLang="ko-KR" sz="2000" dirty="0" smtClean="0">
                <a:solidFill>
                  <a:schemeClr val="tx1">
                    <a:lumMod val="75000"/>
                    <a:lumOff val="25000"/>
                  </a:schemeClr>
                </a:solidFill>
                <a:latin typeface="Arial Narrow" panose="020B0606020202030204" pitchFamily="34" charset="0"/>
                <a:cs typeface="Arial" pitchFamily="34" charset="0"/>
              </a:rPr>
              <a:t>enhancements observed </a:t>
            </a:r>
            <a:r>
              <a:rPr lang="en-US" altLang="ko-KR" sz="2000" dirty="0">
                <a:solidFill>
                  <a:schemeClr val="tx1">
                    <a:lumMod val="75000"/>
                    <a:lumOff val="25000"/>
                  </a:schemeClr>
                </a:solidFill>
                <a:latin typeface="Arial Narrow" panose="020B0606020202030204" pitchFamily="34" charset="0"/>
                <a:cs typeface="Arial" pitchFamily="34" charset="0"/>
              </a:rPr>
              <a:t>at </a:t>
            </a:r>
            <a:r>
              <a:rPr lang="en-US" altLang="ko-KR" sz="2000" dirty="0" err="1" smtClean="0">
                <a:solidFill>
                  <a:schemeClr val="tx1">
                    <a:lumMod val="75000"/>
                    <a:lumOff val="25000"/>
                  </a:schemeClr>
                </a:solidFill>
                <a:latin typeface="Arial Narrow" panose="020B0606020202030204" pitchFamily="34" charset="0"/>
                <a:cs typeface="Arial" pitchFamily="34" charset="0"/>
              </a:rPr>
              <a:t>Gosan</a:t>
            </a:r>
            <a:r>
              <a:rPr lang="en-US" altLang="ko-KR" sz="2000" dirty="0" smtClean="0">
                <a:solidFill>
                  <a:schemeClr val="tx1">
                    <a:lumMod val="75000"/>
                    <a:lumOff val="25000"/>
                  </a:schemeClr>
                </a:solidFill>
                <a:latin typeface="Arial Narrow" panose="020B0606020202030204" pitchFamily="34" charset="0"/>
                <a:cs typeface="Arial" pitchFamily="34" charset="0"/>
              </a:rPr>
              <a:t>.</a:t>
            </a:r>
            <a:endParaRPr lang="en-US" altLang="ko-KR" sz="2000" dirty="0">
              <a:solidFill>
                <a:schemeClr val="tx1">
                  <a:lumMod val="75000"/>
                  <a:lumOff val="25000"/>
                </a:schemeClr>
              </a:solidFill>
              <a:latin typeface="Arial Narrow" panose="020B0606020202030204" pitchFamily="34" charset="0"/>
              <a:cs typeface="Arial" pitchFamily="34" charset="0"/>
            </a:endParaRPr>
          </a:p>
        </p:txBody>
      </p:sp>
      <p:sp>
        <p:nvSpPr>
          <p:cNvPr id="34" name="TextBox 33"/>
          <p:cNvSpPr txBox="1"/>
          <p:nvPr/>
        </p:nvSpPr>
        <p:spPr>
          <a:xfrm>
            <a:off x="6571016" y="4005593"/>
            <a:ext cx="1529376" cy="369332"/>
          </a:xfrm>
          <a:prstGeom prst="rect">
            <a:avLst/>
          </a:prstGeom>
          <a:noFill/>
        </p:spPr>
        <p:txBody>
          <a:bodyPr wrap="square" rtlCol="0">
            <a:spAutoFit/>
          </a:bodyPr>
          <a:lstStyle/>
          <a:p>
            <a:r>
              <a:rPr lang="en-US" altLang="ko-KR" dirty="0" smtClean="0">
                <a:latin typeface="Cambria" panose="02040503050406030204" pitchFamily="18" charset="0"/>
              </a:rPr>
              <a:t>2008 </a:t>
            </a:r>
            <a:r>
              <a:rPr lang="en-US" altLang="ko-KR" dirty="0" smtClean="0">
                <a:latin typeface="Symbol" panose="05050102010706020507" pitchFamily="18" charset="2"/>
              </a:rPr>
              <a:t>-</a:t>
            </a:r>
            <a:r>
              <a:rPr lang="en-US" altLang="ko-KR" dirty="0" smtClean="0">
                <a:latin typeface="Cambria" panose="02040503050406030204" pitchFamily="18" charset="0"/>
              </a:rPr>
              <a:t> 2011</a:t>
            </a:r>
            <a:endParaRPr lang="ko-KR" altLang="en-US" dirty="0">
              <a:latin typeface="Cambria" panose="02040503050406030204" pitchFamily="18" charset="0"/>
            </a:endParaRPr>
          </a:p>
        </p:txBody>
      </p:sp>
    </p:spTree>
    <p:extLst>
      <p:ext uri="{BB962C8B-B14F-4D97-AF65-F5344CB8AC3E}">
        <p14:creationId xmlns:p14="http://schemas.microsoft.com/office/powerpoint/2010/main" val="36190185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직사각형 16"/>
          <p:cNvSpPr>
            <a:spLocks noChangeArrowheads="1"/>
          </p:cNvSpPr>
          <p:nvPr/>
        </p:nvSpPr>
        <p:spPr bwMode="auto">
          <a:xfrm>
            <a:off x="254922" y="5373216"/>
            <a:ext cx="8763000" cy="1323435"/>
          </a:xfrm>
          <a:prstGeom prst="rect">
            <a:avLst/>
          </a:prstGeom>
          <a:solidFill>
            <a:schemeClr val="bg1">
              <a:lumMod val="95000"/>
            </a:schemeClr>
          </a:solidFill>
          <a:ln>
            <a:noFill/>
          </a:ln>
          <a:extLst/>
        </p:spPr>
        <p:txBody>
          <a:bodyPr wrap="square" lIns="91435" tIns="45718" rIns="91435" bIns="45718">
            <a:spAutoFit/>
          </a:bodyPr>
          <a:lstStyle/>
          <a:p>
            <a:pPr marL="342900" indent="-342900">
              <a:buFont typeface="Arial" panose="020B0604020202020204" pitchFamily="34" charset="0"/>
              <a:buChar char="•"/>
            </a:pPr>
            <a:r>
              <a:rPr lang="en-US" altLang="ko-KR" sz="2000" dirty="0" smtClean="0">
                <a:solidFill>
                  <a:schemeClr val="tx1">
                    <a:lumMod val="75000"/>
                    <a:lumOff val="25000"/>
                  </a:schemeClr>
                </a:solidFill>
                <a:latin typeface="Arial Narrow" panose="020B0606020202030204" pitchFamily="34" charset="0"/>
                <a:ea typeface="굴림" charset="-127"/>
                <a:cs typeface="Arial" charset="0"/>
              </a:rPr>
              <a:t>Analysis of back-trajectories that arrived at </a:t>
            </a:r>
            <a:r>
              <a:rPr lang="en-US" altLang="ko-KR" sz="2000" dirty="0" err="1" smtClean="0">
                <a:solidFill>
                  <a:schemeClr val="tx1">
                    <a:lumMod val="75000"/>
                    <a:lumOff val="25000"/>
                  </a:schemeClr>
                </a:solidFill>
                <a:latin typeface="Arial Narrow" panose="020B0606020202030204" pitchFamily="34" charset="0"/>
                <a:ea typeface="굴림" charset="-127"/>
                <a:cs typeface="Arial" charset="0"/>
              </a:rPr>
              <a:t>Gosan</a:t>
            </a:r>
            <a:r>
              <a:rPr lang="en-US" altLang="ko-KR" sz="2000" dirty="0" smtClean="0">
                <a:solidFill>
                  <a:schemeClr val="tx1">
                    <a:lumMod val="75000"/>
                    <a:lumOff val="25000"/>
                  </a:schemeClr>
                </a:solidFill>
                <a:latin typeface="Arial Narrow" panose="020B0606020202030204" pitchFamily="34" charset="0"/>
                <a:ea typeface="굴림" charset="-127"/>
                <a:cs typeface="Arial" charset="0"/>
              </a:rPr>
              <a:t> staying under the surface boundary layer of  2 km high</a:t>
            </a:r>
            <a:endParaRPr lang="en-US" altLang="ko-KR" sz="2000" dirty="0">
              <a:solidFill>
                <a:schemeClr val="tx1">
                  <a:lumMod val="75000"/>
                  <a:lumOff val="25000"/>
                </a:schemeClr>
              </a:solidFill>
              <a:latin typeface="Arial Narrow" panose="020B0606020202030204" pitchFamily="34" charset="0"/>
              <a:ea typeface="굴림" charset="-127"/>
              <a:cs typeface="Arial" charset="0"/>
            </a:endParaRPr>
          </a:p>
          <a:p>
            <a:pPr marL="342900" indent="-342900">
              <a:buFont typeface="Arial" panose="020B0604020202020204" pitchFamily="34" charset="0"/>
              <a:buChar char="•"/>
            </a:pPr>
            <a:r>
              <a:rPr lang="en-US" altLang="ko-KR" sz="2000" dirty="0" smtClean="0">
                <a:solidFill>
                  <a:schemeClr val="tx1">
                    <a:lumMod val="75000"/>
                    <a:lumOff val="25000"/>
                  </a:schemeClr>
                </a:solidFill>
                <a:latin typeface="Arial Narrow" panose="020B0606020202030204" pitchFamily="34" charset="0"/>
                <a:ea typeface="굴림" charset="-127"/>
                <a:cs typeface="Arial" charset="0"/>
              </a:rPr>
              <a:t>The air masses of which trajectories have </a:t>
            </a:r>
            <a:r>
              <a:rPr lang="en-US" altLang="ko-KR" sz="2000" dirty="0">
                <a:solidFill>
                  <a:schemeClr val="tx1">
                    <a:lumMod val="75000"/>
                    <a:lumOff val="25000"/>
                  </a:schemeClr>
                </a:solidFill>
                <a:latin typeface="Arial Narrow" panose="020B0606020202030204" pitchFamily="34" charset="0"/>
                <a:ea typeface="굴림" charset="-127"/>
                <a:cs typeface="Arial" charset="0"/>
              </a:rPr>
              <a:t>passed through </a:t>
            </a:r>
            <a:r>
              <a:rPr lang="en-US" altLang="ko-KR" sz="2000" dirty="0" smtClean="0">
                <a:solidFill>
                  <a:schemeClr val="tx1">
                    <a:lumMod val="75000"/>
                    <a:lumOff val="25000"/>
                  </a:schemeClr>
                </a:solidFill>
                <a:latin typeface="Arial Narrow" panose="020B0606020202030204" pitchFamily="34" charset="0"/>
                <a:ea typeface="굴림" charset="-127"/>
                <a:cs typeface="Arial" charset="0"/>
              </a:rPr>
              <a:t>two regions, are </a:t>
            </a:r>
            <a:r>
              <a:rPr lang="en-US" altLang="ko-KR" sz="2000" dirty="0">
                <a:solidFill>
                  <a:schemeClr val="tx1">
                    <a:lumMod val="75000"/>
                    <a:lumOff val="25000"/>
                  </a:schemeClr>
                </a:solidFill>
                <a:latin typeface="Arial Narrow" panose="020B0606020202030204" pitchFamily="34" charset="0"/>
                <a:ea typeface="굴림" charset="-127"/>
                <a:cs typeface="Arial" charset="0"/>
              </a:rPr>
              <a:t>classified </a:t>
            </a:r>
            <a:r>
              <a:rPr lang="en-US" altLang="ko-KR" sz="2000" dirty="0" smtClean="0">
                <a:solidFill>
                  <a:schemeClr val="tx1">
                    <a:lumMod val="75000"/>
                    <a:lumOff val="25000"/>
                  </a:schemeClr>
                </a:solidFill>
                <a:latin typeface="Arial Narrow" panose="020B0606020202030204" pitchFamily="34" charset="0"/>
                <a:ea typeface="굴림" charset="-127"/>
                <a:cs typeface="Arial" charset="0"/>
              </a:rPr>
              <a:t>as </a:t>
            </a:r>
            <a:r>
              <a:rPr lang="en-US" altLang="ko-KR" sz="2000" dirty="0">
                <a:solidFill>
                  <a:schemeClr val="tx1">
                    <a:lumMod val="75000"/>
                    <a:lumOff val="25000"/>
                  </a:schemeClr>
                </a:solidFill>
                <a:latin typeface="Arial Narrow" panose="020B0606020202030204" pitchFamily="34" charset="0"/>
                <a:ea typeface="굴림" charset="-127"/>
                <a:cs typeface="Arial" charset="0"/>
              </a:rPr>
              <a:t>blended air.</a:t>
            </a:r>
            <a:endParaRPr lang="ko-KR" altLang="en-US" sz="2000" dirty="0">
              <a:solidFill>
                <a:schemeClr val="tx1">
                  <a:lumMod val="75000"/>
                  <a:lumOff val="25000"/>
                </a:schemeClr>
              </a:solidFill>
              <a:latin typeface="Arial Narrow" panose="020B0606020202030204" pitchFamily="34" charset="0"/>
              <a:ea typeface="굴림" charset="-127"/>
              <a:cs typeface="Arial" charset="0"/>
            </a:endParaRPr>
          </a:p>
        </p:txBody>
      </p:sp>
      <p:grpSp>
        <p:nvGrpSpPr>
          <p:cNvPr id="10" name="그룹 9"/>
          <p:cNvGrpSpPr/>
          <p:nvPr/>
        </p:nvGrpSpPr>
        <p:grpSpPr>
          <a:xfrm>
            <a:off x="3579708" y="984307"/>
            <a:ext cx="5564292" cy="4323018"/>
            <a:chOff x="3579708" y="984307"/>
            <a:chExt cx="5564292" cy="4323018"/>
          </a:xfrm>
        </p:grpSpPr>
        <p:grpSp>
          <p:nvGrpSpPr>
            <p:cNvPr id="9" name="그룹 8"/>
            <p:cNvGrpSpPr/>
            <p:nvPr/>
          </p:nvGrpSpPr>
          <p:grpSpPr>
            <a:xfrm>
              <a:off x="3737166" y="984307"/>
              <a:ext cx="5406834" cy="4323018"/>
              <a:chOff x="3737166" y="984307"/>
              <a:chExt cx="5406834" cy="4323018"/>
            </a:xfrm>
          </p:grpSpPr>
          <p:pic>
            <p:nvPicPr>
              <p:cNvPr id="11266" name="Picture 2" descr="G:\CCl4_2008_2009_byCountry_fin.tif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7166" y="984307"/>
                <a:ext cx="5406834" cy="432301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7"/>
              <p:cNvSpPr txBox="1">
                <a:spLocks noChangeArrowheads="1"/>
              </p:cNvSpPr>
              <p:nvPr/>
            </p:nvSpPr>
            <p:spPr bwMode="auto">
              <a:xfrm>
                <a:off x="4335331" y="1073916"/>
                <a:ext cx="2972747" cy="270592"/>
              </a:xfrm>
              <a:prstGeom prst="rect">
                <a:avLst/>
              </a:prstGeom>
              <a:solidFill>
                <a:schemeClr val="bg1">
                  <a:lumMod val="85000"/>
                </a:schemeClr>
              </a:solidFill>
              <a:ln w="9525">
                <a:noFill/>
                <a:miter lim="800000"/>
                <a:headEnd/>
                <a:tailEnd/>
              </a:ln>
            </p:spPr>
            <p:txBody>
              <a:bodyPr wrap="square" lIns="91429" tIns="45715" rIns="91429" bIns="45715">
                <a:spAutoFit/>
              </a:bodyPr>
              <a:lstStyle/>
              <a:p>
                <a:r>
                  <a:rPr lang="en-US" altLang="ko-KR" sz="1100" b="1" dirty="0" smtClean="0">
                    <a:solidFill>
                      <a:srgbClr val="FF0000"/>
                    </a:solidFill>
                    <a:latin typeface="Cambria" panose="02040503050406030204" pitchFamily="18" charset="0"/>
                    <a:ea typeface="굴림" charset="-127"/>
                    <a:cs typeface="Arial" charset="0"/>
                  </a:rPr>
                  <a:t>Even contribution throughout the period</a:t>
                </a:r>
                <a:endParaRPr lang="ko-KR" altLang="en-US" sz="1100" b="1" dirty="0">
                  <a:solidFill>
                    <a:srgbClr val="FF0000"/>
                  </a:solidFill>
                  <a:latin typeface="Cambria" panose="02040503050406030204" pitchFamily="18" charset="0"/>
                  <a:ea typeface="굴림" charset="-127"/>
                  <a:cs typeface="Arial" charset="0"/>
                </a:endParaRPr>
              </a:p>
            </p:txBody>
          </p:sp>
          <p:sp>
            <p:nvSpPr>
              <p:cNvPr id="24" name="TextBox 7"/>
              <p:cNvSpPr txBox="1">
                <a:spLocks noChangeArrowheads="1"/>
              </p:cNvSpPr>
              <p:nvPr/>
            </p:nvSpPr>
            <p:spPr bwMode="auto">
              <a:xfrm>
                <a:off x="4358314" y="3010520"/>
                <a:ext cx="2373926" cy="270592"/>
              </a:xfrm>
              <a:prstGeom prst="rect">
                <a:avLst/>
              </a:prstGeom>
              <a:solidFill>
                <a:schemeClr val="bg1">
                  <a:lumMod val="85000"/>
                </a:schemeClr>
              </a:solidFill>
              <a:ln w="9525">
                <a:noFill/>
                <a:miter lim="800000"/>
                <a:headEnd/>
                <a:tailEnd/>
              </a:ln>
            </p:spPr>
            <p:txBody>
              <a:bodyPr wrap="square" lIns="91429" tIns="45715" rIns="91429" bIns="45715">
                <a:spAutoFit/>
              </a:bodyPr>
              <a:lstStyle/>
              <a:p>
                <a:r>
                  <a:rPr lang="en-US" altLang="ko-KR" sz="1100" b="1" dirty="0" smtClean="0">
                    <a:solidFill>
                      <a:srgbClr val="7030A0"/>
                    </a:solidFill>
                    <a:latin typeface="Cambria" panose="02040503050406030204" pitchFamily="18" charset="0"/>
                    <a:ea typeface="굴림" charset="-127"/>
                    <a:cs typeface="Arial" charset="0"/>
                  </a:rPr>
                  <a:t>Observed throughout the period</a:t>
                </a:r>
                <a:endParaRPr lang="ko-KR" altLang="en-US" sz="1100" b="1" dirty="0">
                  <a:solidFill>
                    <a:srgbClr val="7030A0"/>
                  </a:solidFill>
                  <a:latin typeface="Cambria" panose="02040503050406030204" pitchFamily="18" charset="0"/>
                  <a:ea typeface="굴림" charset="-127"/>
                  <a:cs typeface="Arial" charset="0"/>
                </a:endParaRPr>
              </a:p>
            </p:txBody>
          </p:sp>
          <p:sp>
            <p:nvSpPr>
              <p:cNvPr id="26" name="TextBox 7"/>
              <p:cNvSpPr txBox="1">
                <a:spLocks noChangeArrowheads="1"/>
              </p:cNvSpPr>
              <p:nvPr/>
            </p:nvSpPr>
            <p:spPr bwMode="auto">
              <a:xfrm>
                <a:off x="4359370" y="4001033"/>
                <a:ext cx="2098036" cy="260166"/>
              </a:xfrm>
              <a:prstGeom prst="rect">
                <a:avLst/>
              </a:prstGeom>
              <a:solidFill>
                <a:schemeClr val="bg1">
                  <a:lumMod val="85000"/>
                </a:schemeClr>
              </a:solidFill>
              <a:ln w="9525">
                <a:noFill/>
                <a:miter lim="800000"/>
                <a:headEnd/>
                <a:tailEnd/>
              </a:ln>
            </p:spPr>
            <p:txBody>
              <a:bodyPr wrap="square" lIns="91429" tIns="45715" rIns="91429" bIns="45715">
                <a:spAutoFit/>
              </a:bodyPr>
              <a:lstStyle/>
              <a:p>
                <a:r>
                  <a:rPr lang="en-US" altLang="ko-KR" sz="1100" b="1" dirty="0" smtClean="0">
                    <a:solidFill>
                      <a:srgbClr val="92D050"/>
                    </a:solidFill>
                    <a:latin typeface="Cambria" panose="02040503050406030204" pitchFamily="18" charset="0"/>
                    <a:ea typeface="굴림" charset="-127"/>
                    <a:cs typeface="Arial" charset="0"/>
                  </a:rPr>
                  <a:t>Relatively evenly distributed</a:t>
                </a:r>
                <a:endParaRPr lang="ko-KR" altLang="en-US" sz="1100" b="1" dirty="0">
                  <a:solidFill>
                    <a:srgbClr val="92D050"/>
                  </a:solidFill>
                  <a:latin typeface="Cambria" panose="02040503050406030204" pitchFamily="18" charset="0"/>
                  <a:ea typeface="굴림" charset="-127"/>
                  <a:cs typeface="Arial" charset="0"/>
                </a:endParaRPr>
              </a:p>
            </p:txBody>
          </p:sp>
          <p:sp>
            <p:nvSpPr>
              <p:cNvPr id="27" name="TextBox 7"/>
              <p:cNvSpPr txBox="1">
                <a:spLocks noChangeArrowheads="1"/>
              </p:cNvSpPr>
              <p:nvPr/>
            </p:nvSpPr>
            <p:spPr bwMode="auto">
              <a:xfrm>
                <a:off x="4359370" y="2073433"/>
                <a:ext cx="1600353" cy="270592"/>
              </a:xfrm>
              <a:prstGeom prst="rect">
                <a:avLst/>
              </a:prstGeom>
              <a:solidFill>
                <a:schemeClr val="bg1">
                  <a:lumMod val="85000"/>
                </a:schemeClr>
              </a:solidFill>
              <a:ln w="9525">
                <a:noFill/>
                <a:miter lim="800000"/>
                <a:headEnd/>
                <a:tailEnd/>
              </a:ln>
            </p:spPr>
            <p:txBody>
              <a:bodyPr wrap="square" lIns="91429" tIns="45715" rIns="91429" bIns="45715">
                <a:spAutoFit/>
              </a:bodyPr>
              <a:lstStyle/>
              <a:p>
                <a:r>
                  <a:rPr lang="en-US" altLang="ko-KR" sz="1100" b="1" dirty="0" smtClean="0">
                    <a:solidFill>
                      <a:srgbClr val="FF9900"/>
                    </a:solidFill>
                    <a:latin typeface="Cambria" panose="02040503050406030204" pitchFamily="18" charset="0"/>
                    <a:ea typeface="굴림" charset="-127"/>
                    <a:cs typeface="Arial" charset="0"/>
                  </a:rPr>
                  <a:t>Observed in summer</a:t>
                </a:r>
                <a:endParaRPr lang="ko-KR" altLang="en-US" sz="1100" b="1" dirty="0">
                  <a:solidFill>
                    <a:srgbClr val="FF9900"/>
                  </a:solidFill>
                  <a:latin typeface="Cambria" panose="02040503050406030204" pitchFamily="18" charset="0"/>
                  <a:ea typeface="굴림" charset="-127"/>
                  <a:cs typeface="Arial" charset="0"/>
                </a:endParaRPr>
              </a:p>
            </p:txBody>
          </p:sp>
          <p:sp>
            <p:nvSpPr>
              <p:cNvPr id="31" name="TextBox 30"/>
              <p:cNvSpPr txBox="1"/>
              <p:nvPr/>
            </p:nvSpPr>
            <p:spPr>
              <a:xfrm>
                <a:off x="8051926" y="1014119"/>
                <a:ext cx="822447" cy="382028"/>
              </a:xfrm>
              <a:prstGeom prst="rect">
                <a:avLst/>
              </a:prstGeom>
              <a:solidFill>
                <a:schemeClr val="bg1"/>
              </a:solidFill>
            </p:spPr>
            <p:txBody>
              <a:bodyPr wrap="none" rtlCol="0">
                <a:spAutoFit/>
              </a:bodyPr>
              <a:lstStyle/>
              <a:p>
                <a:r>
                  <a:rPr lang="en-US" b="1" dirty="0" smtClean="0">
                    <a:solidFill>
                      <a:srgbClr val="FF0000"/>
                    </a:solidFill>
                    <a:latin typeface="Cambria" panose="02040503050406030204" pitchFamily="18" charset="0"/>
                    <a:cs typeface="Calibri" pitchFamily="34" charset="0"/>
                  </a:rPr>
                  <a:t>China</a:t>
                </a:r>
                <a:endParaRPr lang="en-US" b="1" dirty="0">
                  <a:solidFill>
                    <a:srgbClr val="FF0000"/>
                  </a:solidFill>
                  <a:latin typeface="Cambria" panose="02040503050406030204" pitchFamily="18" charset="0"/>
                  <a:cs typeface="Calibri" pitchFamily="34" charset="0"/>
                </a:endParaRPr>
              </a:p>
            </p:txBody>
          </p:sp>
          <p:sp>
            <p:nvSpPr>
              <p:cNvPr id="32" name="TextBox 31"/>
              <p:cNvSpPr txBox="1"/>
              <p:nvPr/>
            </p:nvSpPr>
            <p:spPr>
              <a:xfrm>
                <a:off x="7970330" y="1982401"/>
                <a:ext cx="985736" cy="382028"/>
              </a:xfrm>
              <a:prstGeom prst="rect">
                <a:avLst/>
              </a:prstGeom>
              <a:solidFill>
                <a:schemeClr val="bg1"/>
              </a:solidFill>
            </p:spPr>
            <p:txBody>
              <a:bodyPr wrap="none" rtlCol="0">
                <a:spAutoFit/>
              </a:bodyPr>
              <a:lstStyle/>
              <a:p>
                <a:r>
                  <a:rPr lang="en-US" b="1" dirty="0" smtClean="0">
                    <a:solidFill>
                      <a:srgbClr val="FF9900"/>
                    </a:solidFill>
                    <a:latin typeface="Cambria" panose="02040503050406030204" pitchFamily="18" charset="0"/>
                    <a:cs typeface="Calibri" pitchFamily="34" charset="0"/>
                  </a:rPr>
                  <a:t>Taiwan</a:t>
                </a:r>
                <a:endParaRPr lang="en-US" b="1" dirty="0">
                  <a:solidFill>
                    <a:srgbClr val="FF9900"/>
                  </a:solidFill>
                  <a:latin typeface="Cambria" panose="02040503050406030204" pitchFamily="18" charset="0"/>
                  <a:cs typeface="Calibri" pitchFamily="34" charset="0"/>
                </a:endParaRPr>
              </a:p>
            </p:txBody>
          </p:sp>
          <p:sp>
            <p:nvSpPr>
              <p:cNvPr id="33" name="TextBox 32"/>
              <p:cNvSpPr txBox="1"/>
              <p:nvPr/>
            </p:nvSpPr>
            <p:spPr>
              <a:xfrm>
                <a:off x="8057163" y="2904301"/>
                <a:ext cx="849795" cy="382028"/>
              </a:xfrm>
              <a:prstGeom prst="rect">
                <a:avLst/>
              </a:prstGeom>
              <a:solidFill>
                <a:schemeClr val="bg1"/>
              </a:solidFill>
            </p:spPr>
            <p:txBody>
              <a:bodyPr wrap="none" rtlCol="0">
                <a:spAutoFit/>
              </a:bodyPr>
              <a:lstStyle/>
              <a:p>
                <a:r>
                  <a:rPr lang="en-US" b="1" dirty="0" smtClean="0">
                    <a:solidFill>
                      <a:srgbClr val="7030A0"/>
                    </a:solidFill>
                    <a:latin typeface="Cambria" panose="02040503050406030204" pitchFamily="18" charset="0"/>
                    <a:cs typeface="Calibri" pitchFamily="34" charset="0"/>
                  </a:rPr>
                  <a:t>Korea</a:t>
                </a:r>
                <a:endParaRPr lang="en-US" b="1" dirty="0">
                  <a:solidFill>
                    <a:srgbClr val="7030A0"/>
                  </a:solidFill>
                  <a:latin typeface="Cambria" panose="02040503050406030204" pitchFamily="18" charset="0"/>
                  <a:cs typeface="Calibri" pitchFamily="34" charset="0"/>
                </a:endParaRPr>
              </a:p>
            </p:txBody>
          </p:sp>
          <p:sp>
            <p:nvSpPr>
              <p:cNvPr id="34" name="TextBox 33"/>
              <p:cNvSpPr txBox="1"/>
              <p:nvPr/>
            </p:nvSpPr>
            <p:spPr>
              <a:xfrm>
                <a:off x="8096760" y="3879171"/>
                <a:ext cx="819112" cy="382028"/>
              </a:xfrm>
              <a:prstGeom prst="rect">
                <a:avLst/>
              </a:prstGeom>
              <a:solidFill>
                <a:schemeClr val="bg1"/>
              </a:solidFill>
            </p:spPr>
            <p:txBody>
              <a:bodyPr wrap="none" rtlCol="0">
                <a:spAutoFit/>
              </a:bodyPr>
              <a:lstStyle/>
              <a:p>
                <a:r>
                  <a:rPr lang="en-US" b="1" dirty="0" smtClean="0">
                    <a:solidFill>
                      <a:srgbClr val="00CC00"/>
                    </a:solidFill>
                    <a:latin typeface="Cambria" panose="02040503050406030204" pitchFamily="18" charset="0"/>
                    <a:cs typeface="Calibri" pitchFamily="34" charset="0"/>
                  </a:rPr>
                  <a:t>Japan</a:t>
                </a:r>
                <a:endParaRPr lang="en-US" b="1" dirty="0">
                  <a:solidFill>
                    <a:srgbClr val="00CC00"/>
                  </a:solidFill>
                  <a:latin typeface="Cambria" panose="02040503050406030204" pitchFamily="18" charset="0"/>
                  <a:cs typeface="Calibri" pitchFamily="34" charset="0"/>
                </a:endParaRPr>
              </a:p>
            </p:txBody>
          </p:sp>
        </p:grpSp>
        <p:sp>
          <p:nvSpPr>
            <p:cNvPr id="35" name="TextBox 34"/>
            <p:cNvSpPr txBox="1"/>
            <p:nvPr/>
          </p:nvSpPr>
          <p:spPr>
            <a:xfrm rot="16200000">
              <a:off x="3044429" y="2744010"/>
              <a:ext cx="1486786" cy="416227"/>
            </a:xfrm>
            <a:prstGeom prst="rect">
              <a:avLst/>
            </a:prstGeom>
            <a:solidFill>
              <a:schemeClr val="bg1"/>
            </a:solidFill>
          </p:spPr>
          <p:txBody>
            <a:bodyPr wrap="square" rtlCol="0">
              <a:spAutoFit/>
            </a:bodyPr>
            <a:lstStyle/>
            <a:p>
              <a:r>
                <a:rPr lang="en-US" sz="2000" b="1" dirty="0" smtClean="0">
                  <a:latin typeface="Cambria" panose="02040503050406030204" pitchFamily="18" charset="0"/>
                  <a:cs typeface="Calibri" pitchFamily="34" charset="0"/>
                </a:rPr>
                <a:t>CCl</a:t>
              </a:r>
              <a:r>
                <a:rPr lang="en-US" sz="2000" b="1" baseline="-25000" dirty="0" smtClean="0">
                  <a:latin typeface="Cambria" panose="02040503050406030204" pitchFamily="18" charset="0"/>
                  <a:cs typeface="Calibri" pitchFamily="34" charset="0"/>
                </a:rPr>
                <a:t>4 </a:t>
              </a:r>
              <a:r>
                <a:rPr lang="en-US" sz="2000" b="1" dirty="0" smtClean="0">
                  <a:latin typeface="Cambria" panose="02040503050406030204" pitchFamily="18" charset="0"/>
                  <a:cs typeface="Calibri" pitchFamily="34" charset="0"/>
                </a:rPr>
                <a:t>[</a:t>
              </a:r>
              <a:r>
                <a:rPr lang="en-US" sz="2000" b="1" dirty="0" err="1" smtClean="0">
                  <a:latin typeface="Cambria" panose="02040503050406030204" pitchFamily="18" charset="0"/>
                  <a:cs typeface="Calibri" pitchFamily="34" charset="0"/>
                </a:rPr>
                <a:t>ppt</a:t>
              </a:r>
              <a:r>
                <a:rPr lang="en-US" sz="2000" b="1" dirty="0" smtClean="0">
                  <a:latin typeface="Cambria" panose="02040503050406030204" pitchFamily="18" charset="0"/>
                  <a:cs typeface="Calibri" pitchFamily="34" charset="0"/>
                </a:rPr>
                <a:t>]</a:t>
              </a:r>
              <a:endParaRPr lang="en-US" sz="2000" b="1" dirty="0">
                <a:latin typeface="Cambria" panose="02040503050406030204" pitchFamily="18" charset="0"/>
                <a:cs typeface="Calibri" pitchFamily="34" charset="0"/>
              </a:endParaRPr>
            </a:p>
          </p:txBody>
        </p:sp>
      </p:grpSp>
      <p:sp>
        <p:nvSpPr>
          <p:cNvPr id="13" name="줄무늬가 있는 오른쪽 화살표 12"/>
          <p:cNvSpPr/>
          <p:nvPr/>
        </p:nvSpPr>
        <p:spPr>
          <a:xfrm>
            <a:off x="3370515" y="1344508"/>
            <a:ext cx="609600" cy="381000"/>
          </a:xfrm>
          <a:prstGeom prst="stripedRight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8" name="Group 27"/>
          <p:cNvGrpSpPr/>
          <p:nvPr/>
        </p:nvGrpSpPr>
        <p:grpSpPr>
          <a:xfrm>
            <a:off x="0" y="0"/>
            <a:ext cx="9144000" cy="805833"/>
            <a:chOff x="0" y="0"/>
            <a:chExt cx="9144000" cy="805833"/>
          </a:xfrm>
        </p:grpSpPr>
        <p:grpSp>
          <p:nvGrpSpPr>
            <p:cNvPr id="29" name="그룹 11"/>
            <p:cNvGrpSpPr/>
            <p:nvPr/>
          </p:nvGrpSpPr>
          <p:grpSpPr>
            <a:xfrm>
              <a:off x="0" y="0"/>
              <a:ext cx="9144000" cy="805833"/>
              <a:chOff x="0" y="0"/>
              <a:chExt cx="9144000" cy="1048057"/>
            </a:xfrm>
            <a:solidFill>
              <a:schemeClr val="bg1">
                <a:lumMod val="85000"/>
              </a:schemeClr>
            </a:solidFill>
          </p:grpSpPr>
          <p:sp>
            <p:nvSpPr>
              <p:cNvPr id="36" name="직사각형 9"/>
              <p:cNvSpPr/>
              <p:nvPr/>
            </p:nvSpPr>
            <p:spPr>
              <a:xfrm>
                <a:off x="0" y="0"/>
                <a:ext cx="9144000" cy="10480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36396" y="23943"/>
                <a:ext cx="684076" cy="605694"/>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그림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44044" y="385044"/>
                <a:ext cx="1160404" cy="515868"/>
              </a:xfrm>
              <a:prstGeom prst="rect">
                <a:avLst/>
              </a:prstGeom>
              <a:grpFill/>
              <a:ln>
                <a:noFill/>
              </a:ln>
              <a:effectLst>
                <a:outerShdw blurRad="292100" dist="139700" dir="2700000" algn="tl" rotWithShape="0">
                  <a:srgbClr val="333333">
                    <a:alpha val="65000"/>
                  </a:srgbClr>
                </a:outerShdw>
              </a:effectLst>
            </p:spPr>
          </p:pic>
        </p:grpSp>
        <p:pic>
          <p:nvPicPr>
            <p:cNvPr id="30" name="Picture 25"/>
            <p:cNvPicPr>
              <a:picLocks noChangeAspect="1" noChangeArrowheads="1"/>
            </p:cNvPicPr>
            <p:nvPr/>
          </p:nvPicPr>
          <p:blipFill>
            <a:blip r:embed="rId6" cstate="print"/>
            <a:srcRect/>
            <a:stretch>
              <a:fillRect/>
            </a:stretch>
          </p:blipFill>
          <p:spPr bwMode="auto">
            <a:xfrm>
              <a:off x="8371995" y="296054"/>
              <a:ext cx="769880" cy="509779"/>
            </a:xfrm>
            <a:prstGeom prst="rect">
              <a:avLst/>
            </a:prstGeom>
            <a:noFill/>
            <a:ln w="19050">
              <a:noFill/>
              <a:miter lim="800000"/>
              <a:headEnd/>
              <a:tailEnd/>
            </a:ln>
            <a:effectLst/>
          </p:spPr>
        </p:pic>
      </p:grpSp>
      <p:sp>
        <p:nvSpPr>
          <p:cNvPr id="39" name="Rectangle 3"/>
          <p:cNvSpPr txBox="1">
            <a:spLocks noChangeArrowheads="1"/>
          </p:cNvSpPr>
          <p:nvPr/>
        </p:nvSpPr>
        <p:spPr>
          <a:xfrm>
            <a:off x="107504" y="75504"/>
            <a:ext cx="8436996" cy="617192"/>
          </a:xfrm>
          <a:prstGeom prst="rect">
            <a:avLst/>
          </a:prstGeom>
        </p:spPr>
        <p:txBody>
          <a:bodyPr vert="horz" lIns="91440" tIns="45720" rIns="91440" bIns="45720" rtlCol="0" anchor="ctr">
            <a:noAutofit/>
          </a:bodyPr>
          <a:lstStyle/>
          <a:p>
            <a:pPr>
              <a:spcBef>
                <a:spcPct val="0"/>
              </a:spcBef>
              <a:defRPr/>
            </a:pPr>
            <a:r>
              <a:rPr lang="en-US" altLang="ko-KR" sz="3200" b="1" dirty="0" smtClean="0">
                <a:solidFill>
                  <a:schemeClr val="tx2">
                    <a:lumMod val="50000"/>
                  </a:schemeClr>
                </a:solidFill>
                <a:latin typeface="Calibri"/>
                <a:ea typeface="HY중고딕"/>
                <a:cs typeface="Arial" panose="020B0604020202020204" pitchFamily="34" charset="0"/>
              </a:rPr>
              <a:t>Back trajectory analysis: air-mass classification</a:t>
            </a:r>
          </a:p>
        </p:txBody>
      </p:sp>
      <p:pic>
        <p:nvPicPr>
          <p:cNvPr id="40"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6372" t="16999" r="16299" b="23879"/>
          <a:stretch/>
        </p:blipFill>
        <p:spPr bwMode="auto">
          <a:xfrm>
            <a:off x="809017" y="3391210"/>
            <a:ext cx="2660280" cy="1982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그룹 15"/>
          <p:cNvGrpSpPr>
            <a:grpSpLocks/>
          </p:cNvGrpSpPr>
          <p:nvPr/>
        </p:nvGrpSpPr>
        <p:grpSpPr bwMode="auto">
          <a:xfrm>
            <a:off x="332352" y="741389"/>
            <a:ext cx="3333437" cy="2702187"/>
            <a:chOff x="179512" y="980728"/>
            <a:chExt cx="4680844" cy="3529840"/>
          </a:xfrm>
        </p:grpSpPr>
        <p:pic>
          <p:nvPicPr>
            <p:cNvPr id="69637"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l="10658" t="10361" r="9502" b="14040"/>
            <a:stretch>
              <a:fillRect/>
            </a:stretch>
          </p:blipFill>
          <p:spPr bwMode="auto">
            <a:xfrm>
              <a:off x="179512" y="980728"/>
              <a:ext cx="4680844" cy="3529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직사각형 3"/>
            <p:cNvSpPr/>
            <p:nvPr/>
          </p:nvSpPr>
          <p:spPr bwMode="auto">
            <a:xfrm>
              <a:off x="2980427" y="2409632"/>
              <a:ext cx="237782" cy="334899"/>
            </a:xfrm>
            <a:prstGeom prst="rect">
              <a:avLst/>
            </a:prstGeom>
            <a:noFill/>
            <a:ln w="28575">
              <a:solidFill>
                <a:srgbClr val="7030A0"/>
              </a:solidFill>
            </a:ln>
          </p:spPr>
          <p:style>
            <a:lnRef idx="2">
              <a:schemeClr val="accent6"/>
            </a:lnRef>
            <a:fillRef idx="1">
              <a:schemeClr val="lt1"/>
            </a:fillRef>
            <a:effectRef idx="0">
              <a:schemeClr val="accent6"/>
            </a:effectRef>
            <a:fontRef idx="minor">
              <a:schemeClr val="dk1"/>
            </a:fontRef>
          </p:style>
          <p:txBody>
            <a:bodyPr anchor="ctr"/>
            <a:lstStyle/>
            <a:p>
              <a:pPr>
                <a:defRPr/>
              </a:pPr>
              <a:endParaRPr lang="ko-KR" altLang="en-US">
                <a:solidFill>
                  <a:srgbClr val="000000"/>
                </a:solidFill>
                <a:ea typeface="굴림" pitchFamily="50" charset="-127"/>
              </a:endParaRPr>
            </a:p>
          </p:txBody>
        </p:sp>
        <p:sp>
          <p:nvSpPr>
            <p:cNvPr id="5" name="이등변 삼각형 4"/>
            <p:cNvSpPr/>
            <p:nvPr/>
          </p:nvSpPr>
          <p:spPr bwMode="auto">
            <a:xfrm rot="6567440">
              <a:off x="3085928" y="2356604"/>
              <a:ext cx="899763" cy="387372"/>
            </a:xfrm>
            <a:prstGeom prst="triangle">
              <a:avLst>
                <a:gd name="adj" fmla="val 58994"/>
              </a:avLst>
            </a:prstGeom>
            <a:noFill/>
            <a:ln w="28575">
              <a:solidFill>
                <a:srgbClr val="03CD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ko-KR" altLang="en-US">
                <a:solidFill>
                  <a:srgbClr val="FFFFFF"/>
                </a:solidFill>
                <a:ea typeface="굴림" pitchFamily="50" charset="-127"/>
              </a:endParaRPr>
            </a:p>
          </p:txBody>
        </p:sp>
        <p:sp>
          <p:nvSpPr>
            <p:cNvPr id="6" name="한쪽 모서리가 잘린 사각형 5"/>
            <p:cNvSpPr/>
            <p:nvPr/>
          </p:nvSpPr>
          <p:spPr bwMode="auto">
            <a:xfrm rot="5400000">
              <a:off x="1975165" y="2351019"/>
              <a:ext cx="1177729" cy="790374"/>
            </a:xfrm>
            <a:prstGeom prst="snip1Rect">
              <a:avLst>
                <a:gd name="adj" fmla="val 37570"/>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ko-KR" altLang="en-US" dirty="0"/>
            </a:p>
          </p:txBody>
        </p:sp>
        <p:sp>
          <p:nvSpPr>
            <p:cNvPr id="7" name="직사각형 6"/>
            <p:cNvSpPr/>
            <p:nvPr/>
          </p:nvSpPr>
          <p:spPr bwMode="auto">
            <a:xfrm>
              <a:off x="2849814" y="3126317"/>
              <a:ext cx="189779" cy="208754"/>
            </a:xfrm>
            <a:prstGeom prst="rect">
              <a:avLst/>
            </a:prstGeom>
            <a:noFill/>
            <a:ln w="28575">
              <a:solidFill>
                <a:srgbClr val="FFC000"/>
              </a:solidFill>
            </a:ln>
          </p:spPr>
          <p:style>
            <a:lnRef idx="2">
              <a:schemeClr val="accent6"/>
            </a:lnRef>
            <a:fillRef idx="1">
              <a:schemeClr val="lt1"/>
            </a:fillRef>
            <a:effectRef idx="0">
              <a:schemeClr val="accent6"/>
            </a:effectRef>
            <a:fontRef idx="minor">
              <a:schemeClr val="dk1"/>
            </a:fontRef>
          </p:style>
          <p:txBody>
            <a:bodyPr anchor="ctr"/>
            <a:lstStyle/>
            <a:p>
              <a:pPr>
                <a:defRPr/>
              </a:pPr>
              <a:endParaRPr lang="ko-KR" altLang="en-US">
                <a:solidFill>
                  <a:srgbClr val="000000"/>
                </a:solidFill>
                <a:ea typeface="굴림" pitchFamily="50" charset="-127"/>
              </a:endParaRPr>
            </a:p>
          </p:txBody>
        </p:sp>
      </p:grpSp>
      <p:sp>
        <p:nvSpPr>
          <p:cNvPr id="22" name="TextBox 21"/>
          <p:cNvSpPr txBox="1"/>
          <p:nvPr/>
        </p:nvSpPr>
        <p:spPr>
          <a:xfrm>
            <a:off x="1300015" y="2797063"/>
            <a:ext cx="1678284" cy="307777"/>
          </a:xfrm>
          <a:prstGeom prst="rect">
            <a:avLst/>
          </a:prstGeom>
          <a:solidFill>
            <a:schemeClr val="bg1"/>
          </a:solidFill>
        </p:spPr>
        <p:txBody>
          <a:bodyPr wrap="square" rtlCol="0">
            <a:spAutoFit/>
          </a:bodyPr>
          <a:lstStyle/>
          <a:p>
            <a:pPr algn="ctr"/>
            <a:r>
              <a:rPr lang="en-US" altLang="ko-KR" sz="1400" i="1" dirty="0" smtClean="0">
                <a:solidFill>
                  <a:schemeClr val="tx1">
                    <a:lumMod val="75000"/>
                    <a:lumOff val="25000"/>
                  </a:schemeClr>
                </a:solidFill>
                <a:latin typeface="Arial" pitchFamily="34" charset="0"/>
                <a:cs typeface="Arial" pitchFamily="34" charset="0"/>
              </a:rPr>
              <a:t>Trajectory domains</a:t>
            </a:r>
            <a:endParaRPr lang="ko-KR" altLang="en-US" sz="1400" b="1" i="1" dirty="0">
              <a:solidFill>
                <a:schemeClr val="tx1">
                  <a:lumMod val="75000"/>
                  <a:lumOff val="25000"/>
                </a:schemeClr>
              </a:solidFill>
              <a:latin typeface="Arial" pitchFamily="34" charset="0"/>
              <a:cs typeface="Arial" pitchFamily="34" charset="0"/>
            </a:endParaRPr>
          </a:p>
        </p:txBody>
      </p:sp>
      <p:sp>
        <p:nvSpPr>
          <p:cNvPr id="41" name="TextBox 40"/>
          <p:cNvSpPr txBox="1"/>
          <p:nvPr/>
        </p:nvSpPr>
        <p:spPr>
          <a:xfrm>
            <a:off x="3087232" y="4951933"/>
            <a:ext cx="764688" cy="338554"/>
          </a:xfrm>
          <a:prstGeom prst="rect">
            <a:avLst/>
          </a:prstGeom>
          <a:noFill/>
        </p:spPr>
        <p:txBody>
          <a:bodyPr wrap="square" rtlCol="0">
            <a:spAutoFit/>
          </a:bodyPr>
          <a:lstStyle/>
          <a:p>
            <a:r>
              <a:rPr lang="en-US" altLang="ko-KR" sz="1600" dirty="0" smtClean="0">
                <a:latin typeface="Cambria" panose="02040503050406030204" pitchFamily="18" charset="0"/>
              </a:rPr>
              <a:t>2009</a:t>
            </a:r>
            <a:endParaRPr lang="ko-KR" altLang="en-US" sz="1600" dirty="0">
              <a:latin typeface="Cambria" panose="02040503050406030204" pitchFamily="18" charset="0"/>
            </a:endParaRPr>
          </a:p>
        </p:txBody>
      </p:sp>
    </p:spTree>
    <p:extLst>
      <p:ext uri="{BB962C8B-B14F-4D97-AF65-F5344CB8AC3E}">
        <p14:creationId xmlns:p14="http://schemas.microsoft.com/office/powerpoint/2010/main" val="12365954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0" y="0"/>
            <a:ext cx="9144000" cy="805833"/>
            <a:chOff x="0" y="0"/>
            <a:chExt cx="9144000" cy="805833"/>
          </a:xfrm>
        </p:grpSpPr>
        <p:grpSp>
          <p:nvGrpSpPr>
            <p:cNvPr id="24" name="그룹 11"/>
            <p:cNvGrpSpPr/>
            <p:nvPr/>
          </p:nvGrpSpPr>
          <p:grpSpPr>
            <a:xfrm>
              <a:off x="0" y="0"/>
              <a:ext cx="9144000" cy="805833"/>
              <a:chOff x="0" y="0"/>
              <a:chExt cx="9144000" cy="1048057"/>
            </a:xfrm>
            <a:solidFill>
              <a:schemeClr val="bg1">
                <a:lumMod val="85000"/>
              </a:schemeClr>
            </a:solidFill>
          </p:grpSpPr>
          <p:sp>
            <p:nvSpPr>
              <p:cNvPr id="26" name="직사각형 9"/>
              <p:cNvSpPr/>
              <p:nvPr/>
            </p:nvSpPr>
            <p:spPr>
              <a:xfrm>
                <a:off x="0" y="0"/>
                <a:ext cx="9144000" cy="10480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6396" y="23943"/>
                <a:ext cx="684076" cy="605694"/>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그림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4044" y="385044"/>
                <a:ext cx="1160404" cy="515868"/>
              </a:xfrm>
              <a:prstGeom prst="rect">
                <a:avLst/>
              </a:prstGeom>
              <a:grpFill/>
              <a:ln>
                <a:noFill/>
              </a:ln>
              <a:effectLst>
                <a:outerShdw blurRad="292100" dist="139700" dir="2700000" algn="tl" rotWithShape="0">
                  <a:srgbClr val="333333">
                    <a:alpha val="65000"/>
                  </a:srgbClr>
                </a:outerShdw>
              </a:effectLst>
            </p:spPr>
          </p:pic>
        </p:grpSp>
        <p:pic>
          <p:nvPicPr>
            <p:cNvPr id="25" name="Picture 25"/>
            <p:cNvPicPr>
              <a:picLocks noChangeAspect="1" noChangeArrowheads="1"/>
            </p:cNvPicPr>
            <p:nvPr/>
          </p:nvPicPr>
          <p:blipFill>
            <a:blip r:embed="rId5" cstate="print"/>
            <a:srcRect/>
            <a:stretch>
              <a:fillRect/>
            </a:stretch>
          </p:blipFill>
          <p:spPr bwMode="auto">
            <a:xfrm>
              <a:off x="8371995" y="296054"/>
              <a:ext cx="769880" cy="509779"/>
            </a:xfrm>
            <a:prstGeom prst="rect">
              <a:avLst/>
            </a:prstGeom>
            <a:noFill/>
            <a:ln w="19050">
              <a:noFill/>
              <a:miter lim="800000"/>
              <a:headEnd/>
              <a:tailEnd/>
            </a:ln>
            <a:effectLst/>
          </p:spPr>
        </p:pic>
      </p:grpSp>
      <p:sp>
        <p:nvSpPr>
          <p:cNvPr id="41" name="Rectangle 2"/>
          <p:cNvSpPr txBox="1">
            <a:spLocks noChangeArrowheads="1"/>
          </p:cNvSpPr>
          <p:nvPr/>
        </p:nvSpPr>
        <p:spPr>
          <a:xfrm>
            <a:off x="4275584" y="1412776"/>
            <a:ext cx="4472880" cy="2592288"/>
          </a:xfrm>
          <a:prstGeom prst="rect">
            <a:avLst/>
          </a:prstGeom>
        </p:spPr>
        <p:txBody>
          <a:bodyPr>
            <a:noAutofit/>
          </a:bodyPr>
          <a:lstStyle>
            <a:lvl1pPr marL="274320" indent="-274320" algn="l" rtl="0" eaLnBrk="1" latinLnBrk="1"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1"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1"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1"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1"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1"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1"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1"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1" hangingPunct="1">
              <a:spcBef>
                <a:spcPct val="20000"/>
              </a:spcBef>
              <a:buClr>
                <a:schemeClr val="tx2"/>
              </a:buClr>
              <a:buFontTx/>
              <a:buChar char="•"/>
              <a:defRPr kumimoji="0" sz="1400" kern="1200" baseline="0">
                <a:solidFill>
                  <a:schemeClr val="tx1"/>
                </a:solidFill>
                <a:latin typeface="+mn-lt"/>
                <a:ea typeface="+mn-ea"/>
                <a:cs typeface="+mn-cs"/>
              </a:defRPr>
            </a:lvl9pPr>
          </a:lstStyle>
          <a:p>
            <a:pPr latinLnBrk="0">
              <a:lnSpc>
                <a:spcPct val="110000"/>
              </a:lnSpc>
              <a:spcBef>
                <a:spcPct val="0"/>
              </a:spcBef>
              <a:buClrTx/>
              <a:buFont typeface="Arial" pitchFamily="34" charset="0"/>
              <a:buChar char="•"/>
            </a:pPr>
            <a:r>
              <a:rPr lang="en-US" altLang="ko-KR" sz="2000" dirty="0" smtClean="0">
                <a:solidFill>
                  <a:schemeClr val="tx1">
                    <a:lumMod val="75000"/>
                    <a:lumOff val="25000"/>
                  </a:schemeClr>
                </a:solidFill>
                <a:latin typeface="Arial Narrow" panose="020B0606020202030204" pitchFamily="34" charset="0"/>
                <a:ea typeface="굴림" charset="-127"/>
                <a:cs typeface="Arial" pitchFamily="34" charset="0"/>
              </a:rPr>
              <a:t>A reference compound with well-defined country-scale emissions</a:t>
            </a:r>
          </a:p>
          <a:p>
            <a:pPr latinLnBrk="0">
              <a:lnSpc>
                <a:spcPct val="110000"/>
              </a:lnSpc>
              <a:spcBef>
                <a:spcPct val="0"/>
              </a:spcBef>
              <a:buClrTx/>
              <a:buFont typeface="Arial" pitchFamily="34" charset="0"/>
              <a:buChar char="•"/>
            </a:pPr>
            <a:endParaRPr lang="en-US" altLang="ko-KR" sz="2000" dirty="0" smtClean="0">
              <a:solidFill>
                <a:schemeClr val="tx1">
                  <a:lumMod val="75000"/>
                  <a:lumOff val="25000"/>
                </a:schemeClr>
              </a:solidFill>
              <a:latin typeface="Arial Narrow" panose="020B0606020202030204" pitchFamily="34" charset="0"/>
              <a:ea typeface="굴림" charset="-127"/>
              <a:cs typeface="Arial" pitchFamily="34" charset="0"/>
            </a:endParaRPr>
          </a:p>
          <a:p>
            <a:pPr latinLnBrk="0">
              <a:lnSpc>
                <a:spcPct val="110000"/>
              </a:lnSpc>
              <a:spcBef>
                <a:spcPct val="0"/>
              </a:spcBef>
              <a:buClrTx/>
              <a:buFont typeface="Arial" pitchFamily="34" charset="0"/>
              <a:buChar char="•"/>
            </a:pPr>
            <a:r>
              <a:rPr lang="en-US" altLang="ko-KR" sz="2000" dirty="0" smtClean="0">
                <a:solidFill>
                  <a:schemeClr val="tx1">
                    <a:lumMod val="75000"/>
                    <a:lumOff val="25000"/>
                  </a:schemeClr>
                </a:solidFill>
                <a:latin typeface="Arial Narrow" panose="020B0606020202030204" pitchFamily="34" charset="0"/>
                <a:ea typeface="굴림" charset="-127"/>
                <a:cs typeface="Arial" pitchFamily="34" charset="0"/>
              </a:rPr>
              <a:t>Based on </a:t>
            </a:r>
            <a:r>
              <a:rPr lang="en-US" altLang="ko-KR" sz="2000" b="1" dirty="0" smtClean="0">
                <a:solidFill>
                  <a:schemeClr val="tx1">
                    <a:lumMod val="75000"/>
                    <a:lumOff val="25000"/>
                  </a:schemeClr>
                </a:solidFill>
                <a:latin typeface="Arial Narrow" panose="020B0606020202030204" pitchFamily="34" charset="0"/>
                <a:ea typeface="굴림" charset="-127"/>
                <a:cs typeface="Arial" pitchFamily="34" charset="0"/>
              </a:rPr>
              <a:t>compact empirical correlations of the reference compound with others</a:t>
            </a:r>
            <a:r>
              <a:rPr lang="en-US" altLang="ko-KR" sz="2000" dirty="0" smtClean="0">
                <a:solidFill>
                  <a:schemeClr val="tx1">
                    <a:lumMod val="75000"/>
                    <a:lumOff val="25000"/>
                  </a:schemeClr>
                </a:solidFill>
                <a:latin typeface="Arial Narrow" panose="020B0606020202030204" pitchFamily="34" charset="0"/>
                <a:ea typeface="굴림" charset="-127"/>
                <a:cs typeface="Arial" pitchFamily="34" charset="0"/>
              </a:rPr>
              <a:t>, emissions of the other compounds can be estimated.</a:t>
            </a:r>
          </a:p>
        </p:txBody>
      </p:sp>
      <p:sp>
        <p:nvSpPr>
          <p:cNvPr id="27" name="Text Box 5"/>
          <p:cNvSpPr txBox="1">
            <a:spLocks noChangeArrowheads="1"/>
          </p:cNvSpPr>
          <p:nvPr/>
        </p:nvSpPr>
        <p:spPr bwMode="auto">
          <a:xfrm>
            <a:off x="179512" y="836712"/>
            <a:ext cx="7200800" cy="400110"/>
          </a:xfrm>
          <a:prstGeom prst="rect">
            <a:avLst/>
          </a:prstGeom>
          <a:noFill/>
          <a:ln w="9525">
            <a:noFill/>
            <a:miter lim="800000"/>
            <a:headEnd/>
            <a:tailEnd/>
          </a:ln>
        </p:spPr>
        <p:txBody>
          <a:bodyPr wrap="square">
            <a:spAutoFit/>
          </a:bodyPr>
          <a:lstStyle/>
          <a:p>
            <a:pPr algn="ctr" eaLnBrk="0" hangingPunct="0"/>
            <a:r>
              <a:rPr lang="en-US" altLang="ko-KR" sz="2000" b="1" i="1" dirty="0" smtClean="0">
                <a:solidFill>
                  <a:srgbClr val="0070C0"/>
                </a:solidFill>
                <a:latin typeface="Arial Narrow" panose="020B0606020202030204" pitchFamily="34" charset="0"/>
                <a:ea typeface="HY헤드라인M" pitchFamily="18" charset="-127"/>
                <a:cs typeface="Arial" pitchFamily="34" charset="0"/>
              </a:rPr>
              <a:t>Tracer-tracer correlation analysis on Chinese source pollution data</a:t>
            </a:r>
            <a:endParaRPr lang="en-US" altLang="ko-KR" sz="2000" b="1" i="1" dirty="0">
              <a:solidFill>
                <a:srgbClr val="0070C0"/>
              </a:solidFill>
              <a:latin typeface="Arial Narrow" panose="020B0606020202030204" pitchFamily="34" charset="0"/>
              <a:ea typeface="HY헤드라인M" pitchFamily="18" charset="-127"/>
              <a:cs typeface="Arial" pitchFamily="34" charset="0"/>
            </a:endParaRPr>
          </a:p>
        </p:txBody>
      </p:sp>
      <p:sp>
        <p:nvSpPr>
          <p:cNvPr id="33" name="Rectangle 3"/>
          <p:cNvSpPr>
            <a:spLocks/>
          </p:cNvSpPr>
          <p:nvPr/>
        </p:nvSpPr>
        <p:spPr bwMode="auto">
          <a:xfrm>
            <a:off x="4572000" y="4226810"/>
            <a:ext cx="3975136" cy="417616"/>
          </a:xfrm>
          <a:prstGeom prst="rect">
            <a:avLst/>
          </a:prstGeom>
          <a:solidFill>
            <a:schemeClr val="bg1">
              <a:lumMod val="95000"/>
            </a:schemeClr>
          </a:solidFill>
          <a:ln>
            <a:noFill/>
          </a:ln>
          <a:extLst/>
        </p:spPr>
        <p:txBody>
          <a:bodyPr lIns="26788" tIns="26788" rIns="26788" bIns="26788"/>
          <a:lstStyle/>
          <a:p>
            <a:pPr algn="ctr"/>
            <a:r>
              <a:rPr lang="en-US" altLang="ko-KR" sz="2200" dirty="0">
                <a:solidFill>
                  <a:prstClr val="black"/>
                </a:solidFill>
                <a:latin typeface="Cambria Math" panose="02040503050406030204" pitchFamily="18" charset="0"/>
                <a:ea typeface="Cambria Math" panose="02040503050406030204" pitchFamily="18" charset="0"/>
                <a:cs typeface="Arial" charset="0"/>
                <a:sym typeface="Arial" charset="0"/>
              </a:rPr>
              <a:t>E</a:t>
            </a:r>
            <a:r>
              <a:rPr lang="en-US" altLang="ko-KR" sz="2200" baseline="-20000" dirty="0">
                <a:solidFill>
                  <a:prstClr val="black"/>
                </a:solidFill>
                <a:latin typeface="Cambria Math" panose="02040503050406030204" pitchFamily="18" charset="0"/>
                <a:ea typeface="Cambria Math" panose="02040503050406030204" pitchFamily="18" charset="0"/>
                <a:cs typeface="Arial" charset="0"/>
                <a:sym typeface="Arial" charset="0"/>
              </a:rPr>
              <a:t>x </a:t>
            </a:r>
            <a:r>
              <a:rPr lang="en-US" altLang="ko-KR" sz="2200" dirty="0">
                <a:solidFill>
                  <a:prstClr val="black"/>
                </a:solidFill>
                <a:latin typeface="Cambria Math" panose="02040503050406030204" pitchFamily="18" charset="0"/>
                <a:ea typeface="Cambria Math" panose="02040503050406030204" pitchFamily="18" charset="0"/>
                <a:cs typeface="Arial" charset="0"/>
                <a:sym typeface="Arial" charset="0"/>
              </a:rPr>
              <a:t>= </a:t>
            </a:r>
            <a:r>
              <a:rPr lang="en-US" altLang="ko-KR" sz="2200" dirty="0" smtClean="0">
                <a:solidFill>
                  <a:prstClr val="black"/>
                </a:solidFill>
                <a:latin typeface="Cambria Math" panose="02040503050406030204" pitchFamily="18" charset="0"/>
                <a:ea typeface="Cambria Math" panose="02040503050406030204" pitchFamily="18" charset="0"/>
                <a:cs typeface="Arial" charset="0"/>
                <a:sym typeface="Arial" charset="0"/>
              </a:rPr>
              <a:t>E</a:t>
            </a:r>
            <a:r>
              <a:rPr lang="en-US" altLang="ko-KR" sz="2200" baseline="-20000" dirty="0" smtClean="0">
                <a:solidFill>
                  <a:prstClr val="black"/>
                </a:solidFill>
                <a:latin typeface="Cambria Math" panose="02040503050406030204" pitchFamily="18" charset="0"/>
                <a:ea typeface="Cambria Math" panose="02040503050406030204" pitchFamily="18" charset="0"/>
                <a:cs typeface="Arial" charset="0"/>
                <a:sym typeface="Arial" charset="0"/>
              </a:rPr>
              <a:t>R</a:t>
            </a:r>
            <a:r>
              <a:rPr lang="en-US" altLang="ko-KR" sz="2200" dirty="0" smtClean="0">
                <a:solidFill>
                  <a:prstClr val="black"/>
                </a:solidFill>
                <a:latin typeface="Cambria Math" panose="02040503050406030204" pitchFamily="18" charset="0"/>
                <a:ea typeface="Cambria Math" panose="02040503050406030204" pitchFamily="18" charset="0"/>
                <a:cs typeface="Arial" charset="0"/>
                <a:sym typeface="Arial" charset="0"/>
              </a:rPr>
              <a:t> </a:t>
            </a:r>
            <a:r>
              <a:rPr lang="en-US" altLang="ko-KR" sz="2200" dirty="0" smtClean="0">
                <a:solidFill>
                  <a:prstClr val="black"/>
                </a:solidFill>
                <a:latin typeface="+mj-lt"/>
                <a:ea typeface="Cambria Math" panose="02040503050406030204" pitchFamily="18" charset="0"/>
                <a:cs typeface="Arial" charset="0"/>
                <a:sym typeface="Arial" charset="0"/>
              </a:rPr>
              <a:t>ⅹ</a:t>
            </a:r>
            <a:r>
              <a:rPr lang="en-US" altLang="ko-KR" sz="2200" dirty="0" smtClean="0">
                <a:solidFill>
                  <a:prstClr val="black"/>
                </a:solidFill>
                <a:latin typeface="Cambria Math" panose="02040503050406030204" pitchFamily="18" charset="0"/>
                <a:ea typeface="Cambria Math" panose="02040503050406030204" pitchFamily="18" charset="0"/>
                <a:cs typeface="Arial" charset="0"/>
                <a:sym typeface="Arial" charset="0"/>
              </a:rPr>
              <a:t> </a:t>
            </a:r>
            <a:r>
              <a:rPr lang="en-US" altLang="ko-KR" sz="2200" dirty="0">
                <a:solidFill>
                  <a:prstClr val="black"/>
                </a:solidFill>
                <a:latin typeface="Cambria Math" panose="02040503050406030204" pitchFamily="18" charset="0"/>
                <a:ea typeface="Cambria Math" panose="02040503050406030204" pitchFamily="18" charset="0"/>
                <a:cs typeface="Arial" charset="0"/>
                <a:sym typeface="Arial" charset="0"/>
              </a:rPr>
              <a:t>Δ </a:t>
            </a:r>
            <a:r>
              <a:rPr lang="en-US" altLang="ko-KR" sz="2200" dirty="0" err="1" smtClean="0">
                <a:solidFill>
                  <a:prstClr val="black"/>
                </a:solidFill>
                <a:latin typeface="Cambria Math" panose="02040503050406030204" pitchFamily="18" charset="0"/>
                <a:ea typeface="Cambria Math" panose="02040503050406030204" pitchFamily="18" charset="0"/>
                <a:cs typeface="Arial" charset="0"/>
                <a:sym typeface="Arial" charset="0"/>
              </a:rPr>
              <a:t>C</a:t>
            </a:r>
            <a:r>
              <a:rPr lang="en-US" altLang="ko-KR" sz="2200" baseline="-20000" dirty="0" err="1" smtClean="0">
                <a:solidFill>
                  <a:prstClr val="black"/>
                </a:solidFill>
                <a:latin typeface="Cambria Math" panose="02040503050406030204" pitchFamily="18" charset="0"/>
                <a:ea typeface="Cambria Math" panose="02040503050406030204" pitchFamily="18" charset="0"/>
                <a:cs typeface="Arial" charset="0"/>
                <a:sym typeface="Arial" charset="0"/>
              </a:rPr>
              <a:t>x</a:t>
            </a:r>
            <a:r>
              <a:rPr lang="en-US" altLang="ko-KR" sz="2200" dirty="0" smtClean="0">
                <a:solidFill>
                  <a:prstClr val="black"/>
                </a:solidFill>
                <a:latin typeface="Cambria Math" panose="02040503050406030204" pitchFamily="18" charset="0"/>
                <a:ea typeface="Cambria Math" panose="02040503050406030204" pitchFamily="18" charset="0"/>
                <a:cs typeface="Arial" charset="0"/>
                <a:sym typeface="Arial" charset="0"/>
              </a:rPr>
              <a:t>/ΔC</a:t>
            </a:r>
            <a:r>
              <a:rPr lang="en-US" altLang="ko-KR" sz="2200" baseline="-20000" dirty="0" smtClean="0">
                <a:solidFill>
                  <a:prstClr val="black"/>
                </a:solidFill>
                <a:latin typeface="Cambria Math" panose="02040503050406030204" pitchFamily="18" charset="0"/>
                <a:ea typeface="Cambria Math" panose="02040503050406030204" pitchFamily="18" charset="0"/>
                <a:cs typeface="Arial" charset="0"/>
                <a:sym typeface="Arial" charset="0"/>
              </a:rPr>
              <a:t>R</a:t>
            </a:r>
            <a:r>
              <a:rPr lang="en-US" altLang="ko-KR" sz="2200" dirty="0" smtClean="0">
                <a:solidFill>
                  <a:prstClr val="black"/>
                </a:solidFill>
                <a:latin typeface="Cambria Math" panose="02040503050406030204" pitchFamily="18" charset="0"/>
                <a:ea typeface="Cambria Math" panose="02040503050406030204" pitchFamily="18" charset="0"/>
                <a:cs typeface="Arial" charset="0"/>
                <a:sym typeface="Arial" charset="0"/>
              </a:rPr>
              <a:t> </a:t>
            </a:r>
            <a:r>
              <a:rPr lang="en-US" altLang="ko-KR" sz="2200" dirty="0">
                <a:solidFill>
                  <a:prstClr val="black"/>
                </a:solidFill>
                <a:latin typeface="+mj-lt"/>
                <a:ea typeface="Cambria Math" panose="02040503050406030204" pitchFamily="18" charset="0"/>
                <a:cs typeface="Arial" charset="0"/>
                <a:sym typeface="Arial" charset="0"/>
              </a:rPr>
              <a:t>ⅹ</a:t>
            </a:r>
            <a:r>
              <a:rPr lang="en-US" altLang="ko-KR" sz="2200" dirty="0">
                <a:solidFill>
                  <a:prstClr val="black"/>
                </a:solidFill>
                <a:latin typeface="Cambria Math" panose="02040503050406030204" pitchFamily="18" charset="0"/>
                <a:ea typeface="Cambria Math" panose="02040503050406030204" pitchFamily="18" charset="0"/>
                <a:cs typeface="Arial" charset="0"/>
                <a:sym typeface="Arial" charset="0"/>
              </a:rPr>
              <a:t> </a:t>
            </a:r>
            <a:r>
              <a:rPr lang="en-US" altLang="ko-KR" sz="2200" dirty="0" err="1" smtClean="0">
                <a:solidFill>
                  <a:prstClr val="black"/>
                </a:solidFill>
                <a:latin typeface="Cambria Math" panose="02040503050406030204" pitchFamily="18" charset="0"/>
                <a:ea typeface="Cambria Math" panose="02040503050406030204" pitchFamily="18" charset="0"/>
                <a:cs typeface="Arial" charset="0"/>
                <a:sym typeface="Arial" charset="0"/>
              </a:rPr>
              <a:t>M</a:t>
            </a:r>
            <a:r>
              <a:rPr lang="en-US" altLang="ko-KR" sz="2200" baseline="-20000" dirty="0" err="1" smtClean="0">
                <a:solidFill>
                  <a:prstClr val="black"/>
                </a:solidFill>
                <a:latin typeface="Cambria Math" panose="02040503050406030204" pitchFamily="18" charset="0"/>
                <a:ea typeface="Cambria Math" panose="02040503050406030204" pitchFamily="18" charset="0"/>
                <a:cs typeface="Arial" charset="0"/>
                <a:sym typeface="Arial" charset="0"/>
              </a:rPr>
              <a:t>x</a:t>
            </a:r>
            <a:r>
              <a:rPr lang="en-US" altLang="ko-KR" sz="2200" dirty="0" smtClean="0">
                <a:solidFill>
                  <a:prstClr val="black"/>
                </a:solidFill>
                <a:latin typeface="Cambria Math" panose="02040503050406030204" pitchFamily="18" charset="0"/>
                <a:ea typeface="Cambria Math" panose="02040503050406030204" pitchFamily="18" charset="0"/>
                <a:cs typeface="Arial" charset="0"/>
                <a:sym typeface="Arial" charset="0"/>
              </a:rPr>
              <a:t>/M</a:t>
            </a:r>
            <a:r>
              <a:rPr lang="en-US" altLang="ko-KR" sz="2200" baseline="-20000" dirty="0" smtClean="0">
                <a:solidFill>
                  <a:prstClr val="black"/>
                </a:solidFill>
                <a:latin typeface="Cambria Math" panose="02040503050406030204" pitchFamily="18" charset="0"/>
                <a:ea typeface="Cambria Math" panose="02040503050406030204" pitchFamily="18" charset="0"/>
                <a:cs typeface="Arial" charset="0"/>
                <a:sym typeface="Arial" charset="0"/>
              </a:rPr>
              <a:t>R</a:t>
            </a:r>
            <a:endParaRPr lang="en-US" altLang="ko-KR" sz="2200" baseline="-20000" dirty="0">
              <a:solidFill>
                <a:prstClr val="black"/>
              </a:solidFill>
              <a:latin typeface="Cambria Math" panose="02040503050406030204" pitchFamily="18" charset="0"/>
              <a:ea typeface="Cambria Math" panose="02040503050406030204" pitchFamily="18" charset="0"/>
              <a:cs typeface="Arial" charset="0"/>
              <a:sym typeface="Arial" charset="0"/>
            </a:endParaRPr>
          </a:p>
        </p:txBody>
      </p:sp>
      <p:grpSp>
        <p:nvGrpSpPr>
          <p:cNvPr id="7" name="Group 6"/>
          <p:cNvGrpSpPr/>
          <p:nvPr/>
        </p:nvGrpSpPr>
        <p:grpSpPr>
          <a:xfrm>
            <a:off x="4959775" y="4726885"/>
            <a:ext cx="2083739" cy="934363"/>
            <a:chOff x="4619343" y="3717032"/>
            <a:chExt cx="2083739" cy="934363"/>
          </a:xfrm>
        </p:grpSpPr>
        <p:cxnSp>
          <p:nvCxnSpPr>
            <p:cNvPr id="4" name="Straight Arrow Connector 3"/>
            <p:cNvCxnSpPr/>
            <p:nvPr/>
          </p:nvCxnSpPr>
          <p:spPr>
            <a:xfrm flipH="1" flipV="1">
              <a:off x="6156176" y="3717032"/>
              <a:ext cx="19592" cy="288032"/>
            </a:xfrm>
            <a:prstGeom prst="straightConnector1">
              <a:avLst/>
            </a:prstGeom>
            <a:ln w="3810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684855" y="4005064"/>
              <a:ext cx="1018227" cy="646331"/>
            </a:xfrm>
            <a:prstGeom prst="rect">
              <a:avLst/>
            </a:prstGeom>
            <a:noFill/>
          </p:spPr>
          <p:txBody>
            <a:bodyPr wrap="none" rtlCol="0">
              <a:spAutoFit/>
            </a:bodyPr>
            <a:lstStyle/>
            <a:p>
              <a:pPr algn="ctr"/>
              <a:r>
                <a:rPr lang="en-US" b="1" dirty="0" smtClean="0">
                  <a:solidFill>
                    <a:schemeClr val="bg1">
                      <a:lumMod val="50000"/>
                    </a:schemeClr>
                  </a:solidFill>
                  <a:latin typeface="Arial Narrow" panose="020B0606020202030204" pitchFamily="34" charset="0"/>
                </a:rPr>
                <a:t>empirical</a:t>
              </a:r>
            </a:p>
            <a:p>
              <a:pPr algn="ctr"/>
              <a:r>
                <a:rPr lang="en-US" b="1" dirty="0" smtClean="0">
                  <a:solidFill>
                    <a:schemeClr val="bg1">
                      <a:lumMod val="50000"/>
                    </a:schemeClr>
                  </a:solidFill>
                  <a:latin typeface="Arial Narrow" panose="020B0606020202030204" pitchFamily="34" charset="0"/>
                </a:rPr>
                <a:t>slope</a:t>
              </a:r>
              <a:endParaRPr lang="en-US" b="1" dirty="0">
                <a:solidFill>
                  <a:schemeClr val="bg1">
                    <a:lumMod val="50000"/>
                  </a:schemeClr>
                </a:solidFill>
                <a:latin typeface="Arial Narrow" panose="020B0606020202030204" pitchFamily="34" charset="0"/>
              </a:endParaRPr>
            </a:p>
          </p:txBody>
        </p:sp>
        <p:cxnSp>
          <p:nvCxnSpPr>
            <p:cNvPr id="22" name="Straight Arrow Connector 21"/>
            <p:cNvCxnSpPr/>
            <p:nvPr/>
          </p:nvCxnSpPr>
          <p:spPr>
            <a:xfrm flipH="1" flipV="1">
              <a:off x="5216495" y="3717032"/>
              <a:ext cx="19592" cy="288032"/>
            </a:xfrm>
            <a:prstGeom prst="straightConnector1">
              <a:avLst/>
            </a:prstGeom>
            <a:ln w="3810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619343" y="4005064"/>
              <a:ext cx="1269899" cy="646331"/>
            </a:xfrm>
            <a:prstGeom prst="rect">
              <a:avLst/>
            </a:prstGeom>
            <a:noFill/>
          </p:spPr>
          <p:txBody>
            <a:bodyPr wrap="none" rtlCol="0">
              <a:spAutoFit/>
            </a:bodyPr>
            <a:lstStyle/>
            <a:p>
              <a:pPr algn="ctr"/>
              <a:r>
                <a:rPr lang="en-US" b="1" dirty="0" smtClean="0">
                  <a:solidFill>
                    <a:schemeClr val="bg1">
                      <a:lumMod val="50000"/>
                    </a:schemeClr>
                  </a:solidFill>
                  <a:latin typeface="Arial Narrow" panose="020B0606020202030204" pitchFamily="34" charset="0"/>
                </a:rPr>
                <a:t>emission </a:t>
              </a:r>
            </a:p>
            <a:p>
              <a:pPr algn="ctr"/>
              <a:r>
                <a:rPr lang="en-US" b="1" dirty="0" smtClean="0">
                  <a:solidFill>
                    <a:schemeClr val="bg1">
                      <a:lumMod val="50000"/>
                    </a:schemeClr>
                  </a:solidFill>
                  <a:latin typeface="Arial Narrow" panose="020B0606020202030204" pitchFamily="34" charset="0"/>
                </a:rPr>
                <a:t>of reference</a:t>
              </a:r>
              <a:endParaRPr lang="en-US" b="1" dirty="0">
                <a:solidFill>
                  <a:schemeClr val="bg1">
                    <a:lumMod val="50000"/>
                  </a:schemeClr>
                </a:solidFill>
                <a:latin typeface="Arial Narrow" panose="020B0606020202030204" pitchFamily="34" charset="0"/>
              </a:endParaRPr>
            </a:p>
          </p:txBody>
        </p:sp>
      </p:grpSp>
      <p:sp>
        <p:nvSpPr>
          <p:cNvPr id="19" name="Text Box 5"/>
          <p:cNvSpPr txBox="1">
            <a:spLocks noChangeArrowheads="1"/>
          </p:cNvSpPr>
          <p:nvPr/>
        </p:nvSpPr>
        <p:spPr bwMode="auto">
          <a:xfrm>
            <a:off x="-180528" y="70382"/>
            <a:ext cx="9009384" cy="584775"/>
          </a:xfrm>
          <a:prstGeom prst="rect">
            <a:avLst/>
          </a:prstGeom>
          <a:noFill/>
          <a:ln w="9525">
            <a:noFill/>
            <a:miter lim="800000"/>
            <a:headEnd/>
            <a:tailEnd/>
          </a:ln>
        </p:spPr>
        <p:txBody>
          <a:bodyPr wrap="square">
            <a:spAutoFit/>
          </a:bodyPr>
          <a:lstStyle/>
          <a:p>
            <a:pPr algn="ctr" eaLnBrk="0" hangingPunct="0"/>
            <a:r>
              <a:rPr lang="en-US" altLang="ko-KR" sz="3200" b="1" dirty="0" smtClean="0">
                <a:solidFill>
                  <a:schemeClr val="tx2">
                    <a:lumMod val="50000"/>
                  </a:schemeClr>
                </a:solidFill>
                <a:latin typeface="Calibri" panose="020F0502020204030204" pitchFamily="34" charset="0"/>
                <a:ea typeface="HY헤드라인M" pitchFamily="18" charset="-127"/>
                <a:cs typeface="Tahoma" pitchFamily="34" charset="0"/>
              </a:rPr>
              <a:t>Top-down estimates of country-based emissions</a:t>
            </a:r>
            <a:endParaRPr kumimoji="0" lang="en-US" altLang="ko-KR" sz="3200" b="1" dirty="0">
              <a:solidFill>
                <a:schemeClr val="tx2">
                  <a:lumMod val="50000"/>
                </a:schemeClr>
              </a:solidFill>
              <a:latin typeface="Calibri" panose="020F0502020204030204" pitchFamily="34" charset="0"/>
              <a:ea typeface="HY헤드라인M" pitchFamily="18" charset="-127"/>
              <a:cs typeface="Tahoma" pitchFamily="34" charset="0"/>
            </a:endParaRPr>
          </a:p>
        </p:txBody>
      </p:sp>
      <p:pic>
        <p:nvPicPr>
          <p:cNvPr id="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3848" y="1297969"/>
            <a:ext cx="3626104" cy="3434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820086" y="4674622"/>
            <a:ext cx="1599786" cy="338554"/>
          </a:xfrm>
          <a:prstGeom prst="rect">
            <a:avLst/>
          </a:prstGeom>
          <a:noFill/>
        </p:spPr>
        <p:txBody>
          <a:bodyPr wrap="square" rtlCol="0">
            <a:spAutoFit/>
          </a:bodyPr>
          <a:lstStyle/>
          <a:p>
            <a:r>
              <a:rPr lang="en-US" altLang="ko-KR" sz="1600" b="1" dirty="0" smtClean="0">
                <a:solidFill>
                  <a:srgbClr val="3333CC"/>
                </a:solidFill>
                <a:latin typeface="Arial Narrow" panose="020B0606020202030204" pitchFamily="34" charset="0"/>
                <a:ea typeface="Arial Unicode MS" panose="020B0604020202020204" pitchFamily="50" charset="-127"/>
                <a:cs typeface="Arial" panose="020B0604020202020204" pitchFamily="34" charset="0"/>
              </a:rPr>
              <a:t>HCFC-22 [</a:t>
            </a:r>
            <a:r>
              <a:rPr lang="en-US" altLang="ko-KR" sz="1600" b="1" dirty="0" err="1" smtClean="0">
                <a:solidFill>
                  <a:srgbClr val="3333CC"/>
                </a:solidFill>
                <a:latin typeface="Arial Narrow" panose="020B0606020202030204" pitchFamily="34" charset="0"/>
                <a:ea typeface="Arial Unicode MS" panose="020B0604020202020204" pitchFamily="50" charset="-127"/>
                <a:cs typeface="Arial" panose="020B0604020202020204" pitchFamily="34" charset="0"/>
              </a:rPr>
              <a:t>ppt</a:t>
            </a:r>
            <a:r>
              <a:rPr lang="en-US" altLang="ko-KR" sz="1600" b="1" dirty="0" smtClean="0">
                <a:solidFill>
                  <a:srgbClr val="3333CC"/>
                </a:solidFill>
                <a:latin typeface="Arial Narrow" panose="020B0606020202030204" pitchFamily="34" charset="0"/>
                <a:ea typeface="Arial Unicode MS" panose="020B0604020202020204" pitchFamily="50" charset="-127"/>
                <a:cs typeface="Arial" panose="020B0604020202020204" pitchFamily="34" charset="0"/>
              </a:rPr>
              <a:t>]</a:t>
            </a:r>
            <a:endParaRPr lang="ko-KR" altLang="en-US" sz="1600" b="1" dirty="0">
              <a:solidFill>
                <a:srgbClr val="3333CC"/>
              </a:solidFill>
              <a:latin typeface="Arial Narrow" panose="020B0606020202030204" pitchFamily="34" charset="0"/>
              <a:ea typeface="Arial Unicode MS" panose="020B0604020202020204" pitchFamily="50" charset="-127"/>
              <a:cs typeface="Arial" panose="020B0604020202020204" pitchFamily="34" charset="0"/>
            </a:endParaRPr>
          </a:p>
        </p:txBody>
      </p:sp>
      <p:sp>
        <p:nvSpPr>
          <p:cNvPr id="30" name="TextBox 29"/>
          <p:cNvSpPr txBox="1"/>
          <p:nvPr/>
        </p:nvSpPr>
        <p:spPr>
          <a:xfrm rot="16200000">
            <a:off x="-150895" y="2740526"/>
            <a:ext cx="1121846" cy="338554"/>
          </a:xfrm>
          <a:prstGeom prst="rect">
            <a:avLst/>
          </a:prstGeom>
          <a:noFill/>
        </p:spPr>
        <p:txBody>
          <a:bodyPr wrap="square" rtlCol="0">
            <a:spAutoFit/>
          </a:bodyPr>
          <a:lstStyle/>
          <a:p>
            <a:r>
              <a:rPr lang="en-US" altLang="ko-KR" sz="1600" b="1" dirty="0" smtClean="0">
                <a:solidFill>
                  <a:srgbClr val="FF00FF"/>
                </a:solidFill>
                <a:latin typeface="Arial Narrow" panose="020B0606020202030204" pitchFamily="34" charset="0"/>
                <a:ea typeface="Arial Unicode MS" panose="020B0604020202020204" pitchFamily="50" charset="-127"/>
                <a:cs typeface="Arial" panose="020B0604020202020204" pitchFamily="34" charset="0"/>
              </a:rPr>
              <a:t>CCl</a:t>
            </a:r>
            <a:r>
              <a:rPr lang="en-US" altLang="ko-KR" sz="1600" b="1" baseline="-25000" dirty="0" smtClean="0">
                <a:solidFill>
                  <a:srgbClr val="FF00FF"/>
                </a:solidFill>
                <a:latin typeface="Arial Narrow" panose="020B0606020202030204" pitchFamily="34" charset="0"/>
                <a:ea typeface="Arial Unicode MS" panose="020B0604020202020204" pitchFamily="50" charset="-127"/>
                <a:cs typeface="Arial" panose="020B0604020202020204" pitchFamily="34" charset="0"/>
              </a:rPr>
              <a:t>4</a:t>
            </a:r>
            <a:r>
              <a:rPr lang="en-US" altLang="ko-KR" sz="1600" b="1" dirty="0" smtClean="0">
                <a:solidFill>
                  <a:srgbClr val="FF00FF"/>
                </a:solidFill>
                <a:latin typeface="Arial Narrow" panose="020B0606020202030204" pitchFamily="34" charset="0"/>
                <a:ea typeface="Arial Unicode MS" panose="020B0604020202020204" pitchFamily="50" charset="-127"/>
                <a:cs typeface="Arial" panose="020B0604020202020204" pitchFamily="34" charset="0"/>
              </a:rPr>
              <a:t> [</a:t>
            </a:r>
            <a:r>
              <a:rPr lang="en-US" altLang="ko-KR" sz="1600" b="1" dirty="0" err="1" smtClean="0">
                <a:solidFill>
                  <a:srgbClr val="FF00FF"/>
                </a:solidFill>
                <a:latin typeface="Arial Narrow" panose="020B0606020202030204" pitchFamily="34" charset="0"/>
                <a:ea typeface="Arial Unicode MS" panose="020B0604020202020204" pitchFamily="50" charset="-127"/>
                <a:cs typeface="Arial" panose="020B0604020202020204" pitchFamily="34" charset="0"/>
              </a:rPr>
              <a:t>ppt</a:t>
            </a:r>
            <a:r>
              <a:rPr lang="en-US" altLang="ko-KR" sz="1600" b="1" dirty="0" smtClean="0">
                <a:solidFill>
                  <a:srgbClr val="FF00FF"/>
                </a:solidFill>
                <a:latin typeface="Arial Narrow" panose="020B0606020202030204" pitchFamily="34" charset="0"/>
                <a:ea typeface="Arial Unicode MS" panose="020B0604020202020204" pitchFamily="50" charset="-127"/>
                <a:cs typeface="Arial" panose="020B0604020202020204" pitchFamily="34" charset="0"/>
              </a:rPr>
              <a:t>]</a:t>
            </a:r>
            <a:endParaRPr lang="ko-KR" altLang="en-US" sz="1600" b="1" dirty="0">
              <a:solidFill>
                <a:srgbClr val="FF00FF"/>
              </a:solidFill>
              <a:latin typeface="Arial Narrow" panose="020B0606020202030204" pitchFamily="34" charset="0"/>
              <a:ea typeface="Arial Unicode MS" panose="020B0604020202020204" pitchFamily="50" charset="-127"/>
              <a:cs typeface="Arial" panose="020B0604020202020204" pitchFamily="34" charset="0"/>
            </a:endParaRPr>
          </a:p>
        </p:txBody>
      </p:sp>
      <p:sp>
        <p:nvSpPr>
          <p:cNvPr id="31" name="TextBox 30"/>
          <p:cNvSpPr txBox="1"/>
          <p:nvPr/>
        </p:nvSpPr>
        <p:spPr>
          <a:xfrm>
            <a:off x="1085998" y="1572880"/>
            <a:ext cx="1541786" cy="530915"/>
          </a:xfrm>
          <a:prstGeom prst="rect">
            <a:avLst/>
          </a:prstGeom>
          <a:noFill/>
        </p:spPr>
        <p:txBody>
          <a:bodyPr wrap="square" rtlCol="0">
            <a:spAutoFit/>
          </a:bodyPr>
          <a:lstStyle/>
          <a:p>
            <a:r>
              <a:rPr lang="en-US" altLang="ko-KR" sz="1200" b="1" dirty="0" smtClean="0">
                <a:solidFill>
                  <a:schemeClr val="bg1">
                    <a:lumMod val="50000"/>
                  </a:schemeClr>
                </a:solidFill>
                <a:latin typeface="Arial" panose="020B0604020202020204" pitchFamily="34" charset="0"/>
                <a:cs typeface="Arial" panose="020B0604020202020204" pitchFamily="34" charset="0"/>
              </a:rPr>
              <a:t>Slope=</a:t>
            </a:r>
            <a:r>
              <a:rPr lang="en-US" altLang="ko-KR" sz="1450" b="1" dirty="0" smtClean="0">
                <a:solidFill>
                  <a:schemeClr val="bg1">
                    <a:lumMod val="50000"/>
                  </a:schemeClr>
                </a:solidFill>
                <a:latin typeface="Arial" panose="020B0604020202020204" pitchFamily="34" charset="0"/>
                <a:cs typeface="Arial" panose="020B0604020202020204" pitchFamily="34" charset="0"/>
              </a:rPr>
              <a:t>0.11</a:t>
            </a:r>
            <a:r>
              <a:rPr lang="en-US" altLang="ko-KR" sz="1200" b="1" dirty="0" smtClean="0">
                <a:solidFill>
                  <a:schemeClr val="bg1">
                    <a:lumMod val="50000"/>
                  </a:schemeClr>
                </a:solidFill>
                <a:latin typeface="Arial" panose="020B0604020202020204" pitchFamily="34" charset="0"/>
                <a:ea typeface="맑은 고딕"/>
                <a:cs typeface="Arial" panose="020B0604020202020204" pitchFamily="34" charset="0"/>
              </a:rPr>
              <a:t>±0.02</a:t>
            </a:r>
          </a:p>
          <a:p>
            <a:r>
              <a:rPr lang="en-US" altLang="ko-KR" sz="1400" b="1" dirty="0" smtClean="0">
                <a:solidFill>
                  <a:schemeClr val="bg1">
                    <a:lumMod val="50000"/>
                  </a:schemeClr>
                </a:solidFill>
                <a:latin typeface="Arial" panose="020B0604020202020204" pitchFamily="34" charset="0"/>
                <a:ea typeface="맑은 고딕"/>
                <a:cs typeface="Arial" panose="020B0604020202020204" pitchFamily="34" charset="0"/>
              </a:rPr>
              <a:t>       R</a:t>
            </a:r>
            <a:r>
              <a:rPr lang="en-US" altLang="ko-KR" sz="1400" b="1" baseline="30000" dirty="0" smtClean="0">
                <a:solidFill>
                  <a:schemeClr val="bg1">
                    <a:lumMod val="50000"/>
                  </a:schemeClr>
                </a:solidFill>
                <a:latin typeface="Arial" panose="020B0604020202020204" pitchFamily="34" charset="0"/>
                <a:ea typeface="맑은 고딕"/>
                <a:cs typeface="Arial" panose="020B0604020202020204" pitchFamily="34" charset="0"/>
              </a:rPr>
              <a:t>2</a:t>
            </a:r>
            <a:r>
              <a:rPr lang="en-US" altLang="ko-KR" sz="1400" b="1" dirty="0" smtClean="0">
                <a:solidFill>
                  <a:schemeClr val="bg1">
                    <a:lumMod val="50000"/>
                  </a:schemeClr>
                </a:solidFill>
                <a:latin typeface="Arial" panose="020B0604020202020204" pitchFamily="34" charset="0"/>
                <a:ea typeface="맑은 고딕"/>
                <a:cs typeface="Arial" panose="020B0604020202020204" pitchFamily="34" charset="0"/>
              </a:rPr>
              <a:t>= 0.7</a:t>
            </a:r>
            <a:endParaRPr lang="ko-KR" altLang="en-US" sz="1400" b="1" dirty="0">
              <a:solidFill>
                <a:schemeClr val="bg1">
                  <a:lumMod val="50000"/>
                </a:schemeClr>
              </a:solidFill>
              <a:latin typeface="Arial" panose="020B0604020202020204" pitchFamily="34" charset="0"/>
              <a:cs typeface="Arial" panose="020B0604020202020204" pitchFamily="34" charset="0"/>
            </a:endParaRPr>
          </a:p>
        </p:txBody>
      </p:sp>
      <p:sp>
        <p:nvSpPr>
          <p:cNvPr id="32" name="TextBox 31"/>
          <p:cNvSpPr txBox="1"/>
          <p:nvPr/>
        </p:nvSpPr>
        <p:spPr>
          <a:xfrm>
            <a:off x="7335399" y="6453336"/>
            <a:ext cx="1629089" cy="338554"/>
          </a:xfrm>
          <a:prstGeom prst="rect">
            <a:avLst/>
          </a:prstGeom>
          <a:noFill/>
        </p:spPr>
        <p:txBody>
          <a:bodyPr wrap="square" rtlCol="0">
            <a:spAutoFit/>
          </a:bodyPr>
          <a:lstStyle/>
          <a:p>
            <a:r>
              <a:rPr lang="en-US" altLang="ko-KR" sz="1600" b="1" i="1" dirty="0" smtClean="0">
                <a:solidFill>
                  <a:schemeClr val="tx1">
                    <a:lumMod val="50000"/>
                    <a:lumOff val="50000"/>
                  </a:schemeClr>
                </a:solidFill>
                <a:latin typeface="Arial Narrow" panose="020B0606020202030204" pitchFamily="34" charset="0"/>
              </a:rPr>
              <a:t>Li et al., EST, 2011</a:t>
            </a:r>
            <a:endParaRPr lang="ko-KR" altLang="en-US" sz="1600" b="1" i="1" dirty="0">
              <a:solidFill>
                <a:schemeClr val="tx1">
                  <a:lumMod val="50000"/>
                  <a:lumOff val="50000"/>
                </a:schemeClr>
              </a:solidFill>
              <a:latin typeface="Arial Narrow" panose="020B0606020202030204" pitchFamily="34" charset="0"/>
            </a:endParaRPr>
          </a:p>
        </p:txBody>
      </p:sp>
      <p:sp>
        <p:nvSpPr>
          <p:cNvPr id="34" name="TextBox 33"/>
          <p:cNvSpPr txBox="1"/>
          <p:nvPr/>
        </p:nvSpPr>
        <p:spPr>
          <a:xfrm>
            <a:off x="240750" y="5038144"/>
            <a:ext cx="4331250" cy="1477328"/>
          </a:xfrm>
          <a:prstGeom prst="rect">
            <a:avLst/>
          </a:prstGeom>
          <a:noFill/>
          <a:ln w="19050">
            <a:solidFill>
              <a:schemeClr val="bg1">
                <a:lumMod val="50000"/>
              </a:schemeClr>
            </a:solidFill>
          </a:ln>
        </p:spPr>
        <p:txBody>
          <a:bodyPr wrap="square" rtlCol="0">
            <a:spAutoFit/>
          </a:bodyPr>
          <a:lstStyle/>
          <a:p>
            <a:pPr>
              <a:lnSpc>
                <a:spcPct val="150000"/>
              </a:lnSpc>
              <a:buFont typeface="Wingdings" pitchFamily="2" charset="2"/>
              <a:buChar char="Ø"/>
            </a:pPr>
            <a:r>
              <a:rPr lang="en-US" altLang="ko-KR" sz="2000" dirty="0" smtClean="0">
                <a:solidFill>
                  <a:srgbClr val="0000CC"/>
                </a:solidFill>
                <a:latin typeface="Arial Narrow" panose="020B0606020202030204" pitchFamily="34" charset="0"/>
                <a:cs typeface="Arial" pitchFamily="34" charset="0"/>
              </a:rPr>
              <a:t> What can be REFERENCE compounds?</a:t>
            </a:r>
          </a:p>
          <a:p>
            <a:pPr marL="342900" indent="-342900">
              <a:buFont typeface="Arial" pitchFamily="34" charset="0"/>
              <a:buChar char="•"/>
            </a:pPr>
            <a:r>
              <a:rPr lang="en-US" altLang="ko-KR" sz="2000" dirty="0" smtClean="0">
                <a:solidFill>
                  <a:schemeClr val="tx1">
                    <a:lumMod val="75000"/>
                    <a:lumOff val="25000"/>
                  </a:schemeClr>
                </a:solidFill>
                <a:latin typeface="Arial Narrow" panose="020B0606020202030204" pitchFamily="34" charset="0"/>
                <a:cs typeface="Arial" pitchFamily="34" charset="0"/>
              </a:rPr>
              <a:t>Well-defined emission rates</a:t>
            </a:r>
          </a:p>
          <a:p>
            <a:pPr marL="342900" indent="-342900">
              <a:buFont typeface="Arial" pitchFamily="34" charset="0"/>
              <a:buChar char="•"/>
            </a:pPr>
            <a:r>
              <a:rPr lang="en-US" altLang="ko-KR" sz="2000" dirty="0">
                <a:solidFill>
                  <a:schemeClr val="tx1">
                    <a:lumMod val="75000"/>
                    <a:lumOff val="25000"/>
                  </a:schemeClr>
                </a:solidFill>
                <a:latin typeface="Arial Narrow" panose="020B0606020202030204" pitchFamily="34" charset="0"/>
                <a:cs typeface="Arial" pitchFamily="34" charset="0"/>
              </a:rPr>
              <a:t>G</a:t>
            </a:r>
            <a:r>
              <a:rPr lang="en-US" altLang="ko-KR" sz="2000" dirty="0" smtClean="0">
                <a:solidFill>
                  <a:schemeClr val="tx1">
                    <a:lumMod val="75000"/>
                    <a:lumOff val="25000"/>
                  </a:schemeClr>
                </a:solidFill>
                <a:latin typeface="Arial Narrow" panose="020B0606020202030204" pitchFamily="34" charset="0"/>
                <a:cs typeface="Arial" pitchFamily="34" charset="0"/>
              </a:rPr>
              <a:t>ood correlations with as many as other species</a:t>
            </a:r>
            <a:endParaRPr lang="ko-KR" altLang="en-US" sz="2000" dirty="0">
              <a:solidFill>
                <a:schemeClr val="tx1">
                  <a:lumMod val="75000"/>
                  <a:lumOff val="25000"/>
                </a:schemeClr>
              </a:solidFill>
              <a:latin typeface="Arial Narrow" panose="020B0606020202030204" pitchFamily="34" charset="0"/>
              <a:cs typeface="Arial" pitchFamily="34" charset="0"/>
            </a:endParaRPr>
          </a:p>
        </p:txBody>
      </p:sp>
    </p:spTree>
    <p:extLst>
      <p:ext uri="{BB962C8B-B14F-4D97-AF65-F5344CB8AC3E}">
        <p14:creationId xmlns:p14="http://schemas.microsoft.com/office/powerpoint/2010/main" val="91598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p:cNvGrpSpPr/>
          <p:nvPr/>
        </p:nvGrpSpPr>
        <p:grpSpPr>
          <a:xfrm>
            <a:off x="730509" y="975883"/>
            <a:ext cx="7630418" cy="5725046"/>
            <a:chOff x="179512" y="964759"/>
            <a:chExt cx="7630418" cy="5725046"/>
          </a:xfrm>
        </p:grpSpPr>
        <p:pic>
          <p:nvPicPr>
            <p:cNvPr id="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964759"/>
              <a:ext cx="7630418" cy="5725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직사각형 1"/>
            <p:cNvSpPr/>
            <p:nvPr/>
          </p:nvSpPr>
          <p:spPr>
            <a:xfrm>
              <a:off x="3779912" y="6093296"/>
              <a:ext cx="3456384"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17" name="Text Box 5"/>
          <p:cNvSpPr txBox="1">
            <a:spLocks noChangeArrowheads="1"/>
          </p:cNvSpPr>
          <p:nvPr/>
        </p:nvSpPr>
        <p:spPr bwMode="auto">
          <a:xfrm>
            <a:off x="2195736" y="884386"/>
            <a:ext cx="4714061" cy="400110"/>
          </a:xfrm>
          <a:prstGeom prst="rect">
            <a:avLst/>
          </a:prstGeom>
          <a:noFill/>
          <a:ln w="9525">
            <a:noFill/>
            <a:miter lim="800000"/>
            <a:headEnd/>
            <a:tailEnd/>
          </a:ln>
        </p:spPr>
        <p:txBody>
          <a:bodyPr wrap="square">
            <a:spAutoFit/>
          </a:bodyPr>
          <a:lstStyle/>
          <a:p>
            <a:pPr eaLnBrk="0" hangingPunct="0"/>
            <a:r>
              <a:rPr lang="en-US" altLang="ko-KR" sz="2000" b="1" i="1" dirty="0" smtClean="0">
                <a:solidFill>
                  <a:srgbClr val="0070C0"/>
                </a:solidFill>
                <a:latin typeface="Arial Narrow" panose="020B0606020202030204" pitchFamily="34" charset="0"/>
                <a:ea typeface="HY헤드라인M" pitchFamily="18" charset="-127"/>
                <a:cs typeface="Arial" pitchFamily="34" charset="0"/>
              </a:rPr>
              <a:t>Empirical interspecies correlations for China</a:t>
            </a:r>
            <a:endParaRPr lang="en-US" altLang="ko-KR" sz="2000" b="1" i="1" dirty="0">
              <a:solidFill>
                <a:srgbClr val="0070C0"/>
              </a:solidFill>
              <a:latin typeface="Arial Narrow" panose="020B0606020202030204" pitchFamily="34" charset="0"/>
              <a:ea typeface="HY헤드라인M" pitchFamily="18" charset="-127"/>
              <a:cs typeface="Arial" pitchFamily="34" charset="0"/>
            </a:endParaRPr>
          </a:p>
        </p:txBody>
      </p:sp>
      <p:grpSp>
        <p:nvGrpSpPr>
          <p:cNvPr id="19" name="그룹 18"/>
          <p:cNvGrpSpPr/>
          <p:nvPr/>
        </p:nvGrpSpPr>
        <p:grpSpPr>
          <a:xfrm>
            <a:off x="1594054" y="6139404"/>
            <a:ext cx="6370244" cy="313932"/>
            <a:chOff x="1402207" y="6115330"/>
            <a:chExt cx="6370244" cy="313932"/>
          </a:xfrm>
        </p:grpSpPr>
        <p:cxnSp>
          <p:nvCxnSpPr>
            <p:cNvPr id="6" name="직선 화살표 연결선 5"/>
            <p:cNvCxnSpPr/>
            <p:nvPr/>
          </p:nvCxnSpPr>
          <p:spPr>
            <a:xfrm>
              <a:off x="1402207" y="6285246"/>
              <a:ext cx="5261809"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19"/>
            <p:cNvSpPr txBox="1">
              <a:spLocks noChangeArrowheads="1"/>
            </p:cNvSpPr>
            <p:nvPr/>
          </p:nvSpPr>
          <p:spPr bwMode="auto">
            <a:xfrm>
              <a:off x="6658790" y="6115330"/>
              <a:ext cx="1113661" cy="313932"/>
            </a:xfrm>
            <a:prstGeom prst="rect">
              <a:avLst/>
            </a:prstGeom>
            <a:solidFill>
              <a:schemeClr val="bg1"/>
            </a:solidFill>
            <a:ln w="9525">
              <a:noFill/>
              <a:miter lim="800000"/>
              <a:headEnd/>
              <a:tailEnd/>
            </a:ln>
          </p:spPr>
          <p:txBody>
            <a:bodyPr wrap="square">
              <a:spAutoFit/>
            </a:bodyPr>
            <a:lstStyle/>
            <a:p>
              <a:pPr>
                <a:lnSpc>
                  <a:spcPct val="80000"/>
                </a:lnSpc>
              </a:pPr>
              <a:r>
                <a:rPr lang="en-US" altLang="ko-KR" dirty="0" err="1" smtClean="0">
                  <a:solidFill>
                    <a:prstClr val="black">
                      <a:lumMod val="65000"/>
                      <a:lumOff val="35000"/>
                    </a:prstClr>
                  </a:solidFill>
                  <a:latin typeface="Cambria Math" panose="02040503050406030204" pitchFamily="18" charset="0"/>
                  <a:ea typeface="Cambria Math" panose="02040503050406030204" pitchFamily="18" charset="0"/>
                  <a:cs typeface="Arial" charset="0"/>
                  <a:sym typeface="Arial" charset="0"/>
                </a:rPr>
                <a:t>ΔC</a:t>
              </a:r>
              <a:r>
                <a:rPr lang="en-US" altLang="ko-KR" baseline="-20000" dirty="0" err="1" smtClean="0">
                  <a:solidFill>
                    <a:prstClr val="black">
                      <a:lumMod val="65000"/>
                      <a:lumOff val="35000"/>
                    </a:prstClr>
                  </a:solidFill>
                  <a:latin typeface="Cambria Math" panose="02040503050406030204" pitchFamily="18" charset="0"/>
                  <a:ea typeface="Cambria Math" panose="02040503050406030204" pitchFamily="18" charset="0"/>
                  <a:cs typeface="Arial" charset="0"/>
                  <a:sym typeface="Arial" charset="0"/>
                </a:rPr>
                <a:t>Reference</a:t>
              </a:r>
              <a:endParaRPr lang="en-US" altLang="ko-KR" b="1" dirty="0">
                <a:solidFill>
                  <a:prstClr val="black">
                    <a:lumMod val="65000"/>
                    <a:lumOff val="35000"/>
                  </a:prstClr>
                </a:solidFill>
                <a:latin typeface="Arial Narrow" panose="020B0606020202030204" pitchFamily="34" charset="0"/>
                <a:cs typeface="Arial" pitchFamily="34" charset="0"/>
              </a:endParaRPr>
            </a:p>
          </p:txBody>
        </p:sp>
      </p:grpSp>
      <p:grpSp>
        <p:nvGrpSpPr>
          <p:cNvPr id="23" name="그룹 22"/>
          <p:cNvGrpSpPr/>
          <p:nvPr/>
        </p:nvGrpSpPr>
        <p:grpSpPr>
          <a:xfrm>
            <a:off x="696135" y="1631405"/>
            <a:ext cx="313932" cy="4101851"/>
            <a:chOff x="696135" y="1559397"/>
            <a:chExt cx="313932" cy="4101851"/>
          </a:xfrm>
        </p:grpSpPr>
        <p:cxnSp>
          <p:nvCxnSpPr>
            <p:cNvPr id="11" name="직선 화살표 연결선 10"/>
            <p:cNvCxnSpPr/>
            <p:nvPr/>
          </p:nvCxnSpPr>
          <p:spPr>
            <a:xfrm flipV="1">
              <a:off x="827584" y="2276872"/>
              <a:ext cx="0" cy="3384376"/>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19"/>
            <p:cNvSpPr txBox="1">
              <a:spLocks noChangeArrowheads="1"/>
            </p:cNvSpPr>
            <p:nvPr/>
          </p:nvSpPr>
          <p:spPr bwMode="auto">
            <a:xfrm rot="16200000">
              <a:off x="565069" y="1690463"/>
              <a:ext cx="576064" cy="313932"/>
            </a:xfrm>
            <a:prstGeom prst="rect">
              <a:avLst/>
            </a:prstGeom>
            <a:solidFill>
              <a:schemeClr val="bg1"/>
            </a:solidFill>
            <a:ln w="9525">
              <a:noFill/>
              <a:miter lim="800000"/>
              <a:headEnd/>
              <a:tailEnd/>
            </a:ln>
          </p:spPr>
          <p:txBody>
            <a:bodyPr wrap="square">
              <a:spAutoFit/>
            </a:bodyPr>
            <a:lstStyle/>
            <a:p>
              <a:pPr>
                <a:lnSpc>
                  <a:spcPct val="80000"/>
                </a:lnSpc>
              </a:pPr>
              <a:r>
                <a:rPr lang="en-US" altLang="ko-KR" dirty="0" smtClean="0">
                  <a:solidFill>
                    <a:prstClr val="black">
                      <a:lumMod val="65000"/>
                      <a:lumOff val="35000"/>
                    </a:prstClr>
                  </a:solidFill>
                  <a:latin typeface="Cambria Math" panose="02040503050406030204" pitchFamily="18" charset="0"/>
                  <a:ea typeface="Cambria Math" panose="02040503050406030204" pitchFamily="18" charset="0"/>
                  <a:cs typeface="Arial" charset="0"/>
                  <a:sym typeface="Arial" charset="0"/>
                </a:rPr>
                <a:t>ΔC</a:t>
              </a:r>
              <a:r>
                <a:rPr lang="en-US" altLang="ko-KR" baseline="-20000" dirty="0" smtClean="0">
                  <a:solidFill>
                    <a:prstClr val="black">
                      <a:lumMod val="65000"/>
                      <a:lumOff val="35000"/>
                    </a:prstClr>
                  </a:solidFill>
                  <a:latin typeface="Cambria Math" panose="02040503050406030204" pitchFamily="18" charset="0"/>
                  <a:ea typeface="Cambria Math" panose="02040503050406030204" pitchFamily="18" charset="0"/>
                  <a:cs typeface="Arial" charset="0"/>
                  <a:sym typeface="Arial" charset="0"/>
                </a:rPr>
                <a:t>X</a:t>
              </a:r>
              <a:endParaRPr lang="en-US" altLang="ko-KR" b="1" dirty="0">
                <a:solidFill>
                  <a:prstClr val="black">
                    <a:lumMod val="65000"/>
                    <a:lumOff val="35000"/>
                  </a:prstClr>
                </a:solidFill>
                <a:latin typeface="Arial Narrow" panose="020B0606020202030204" pitchFamily="34" charset="0"/>
                <a:cs typeface="Arial" pitchFamily="34" charset="0"/>
              </a:endParaRPr>
            </a:p>
          </p:txBody>
        </p:sp>
      </p:grpSp>
      <p:sp>
        <p:nvSpPr>
          <p:cNvPr id="27" name="TextBox 26"/>
          <p:cNvSpPr txBox="1"/>
          <p:nvPr/>
        </p:nvSpPr>
        <p:spPr>
          <a:xfrm>
            <a:off x="7335399" y="6453336"/>
            <a:ext cx="1629089" cy="338554"/>
          </a:xfrm>
          <a:prstGeom prst="rect">
            <a:avLst/>
          </a:prstGeom>
          <a:noFill/>
        </p:spPr>
        <p:txBody>
          <a:bodyPr wrap="square" rtlCol="0">
            <a:spAutoFit/>
          </a:bodyPr>
          <a:lstStyle/>
          <a:p>
            <a:r>
              <a:rPr lang="en-US" altLang="ko-KR" sz="1600" b="1" i="1" dirty="0" smtClean="0">
                <a:solidFill>
                  <a:schemeClr val="tx1">
                    <a:lumMod val="50000"/>
                    <a:lumOff val="50000"/>
                  </a:schemeClr>
                </a:solidFill>
                <a:latin typeface="Arial Narrow" panose="020B0606020202030204" pitchFamily="34" charset="0"/>
              </a:rPr>
              <a:t>Li et al., EST, 2011</a:t>
            </a:r>
            <a:endParaRPr lang="ko-KR" altLang="en-US" sz="1600" b="1" i="1" dirty="0">
              <a:solidFill>
                <a:schemeClr val="tx1">
                  <a:lumMod val="50000"/>
                  <a:lumOff val="50000"/>
                </a:schemeClr>
              </a:solidFill>
              <a:latin typeface="Arial Narrow" panose="020B0606020202030204" pitchFamily="34" charset="0"/>
            </a:endParaRPr>
          </a:p>
        </p:txBody>
      </p:sp>
      <p:grpSp>
        <p:nvGrpSpPr>
          <p:cNvPr id="28" name="Group 27"/>
          <p:cNvGrpSpPr/>
          <p:nvPr/>
        </p:nvGrpSpPr>
        <p:grpSpPr>
          <a:xfrm>
            <a:off x="0" y="0"/>
            <a:ext cx="9144000" cy="805833"/>
            <a:chOff x="0" y="0"/>
            <a:chExt cx="9144000" cy="805833"/>
          </a:xfrm>
        </p:grpSpPr>
        <p:grpSp>
          <p:nvGrpSpPr>
            <p:cNvPr id="29" name="그룹 11"/>
            <p:cNvGrpSpPr/>
            <p:nvPr/>
          </p:nvGrpSpPr>
          <p:grpSpPr>
            <a:xfrm>
              <a:off x="0" y="0"/>
              <a:ext cx="9144000" cy="805833"/>
              <a:chOff x="0" y="0"/>
              <a:chExt cx="9144000" cy="1048057"/>
            </a:xfrm>
            <a:solidFill>
              <a:schemeClr val="bg1">
                <a:lumMod val="85000"/>
              </a:schemeClr>
            </a:solidFill>
          </p:grpSpPr>
          <p:sp>
            <p:nvSpPr>
              <p:cNvPr id="32" name="직사각형 9"/>
              <p:cNvSpPr/>
              <p:nvPr/>
            </p:nvSpPr>
            <p:spPr>
              <a:xfrm>
                <a:off x="0" y="0"/>
                <a:ext cx="9144000" cy="10480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36396" y="23943"/>
                <a:ext cx="684076" cy="605694"/>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그림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44044" y="385044"/>
                <a:ext cx="1160404" cy="515868"/>
              </a:xfrm>
              <a:prstGeom prst="rect">
                <a:avLst/>
              </a:prstGeom>
              <a:grpFill/>
              <a:ln>
                <a:noFill/>
              </a:ln>
              <a:effectLst>
                <a:outerShdw blurRad="292100" dist="139700" dir="2700000" algn="tl" rotWithShape="0">
                  <a:srgbClr val="333333">
                    <a:alpha val="65000"/>
                  </a:srgbClr>
                </a:outerShdw>
              </a:effectLst>
            </p:spPr>
          </p:pic>
        </p:grpSp>
        <p:pic>
          <p:nvPicPr>
            <p:cNvPr id="31" name="Picture 25"/>
            <p:cNvPicPr>
              <a:picLocks noChangeAspect="1" noChangeArrowheads="1"/>
            </p:cNvPicPr>
            <p:nvPr/>
          </p:nvPicPr>
          <p:blipFill>
            <a:blip r:embed="rId6" cstate="print"/>
            <a:srcRect/>
            <a:stretch>
              <a:fillRect/>
            </a:stretch>
          </p:blipFill>
          <p:spPr bwMode="auto">
            <a:xfrm>
              <a:off x="8371995" y="296054"/>
              <a:ext cx="769880" cy="509779"/>
            </a:xfrm>
            <a:prstGeom prst="rect">
              <a:avLst/>
            </a:prstGeom>
            <a:noFill/>
            <a:ln w="19050">
              <a:noFill/>
              <a:miter lim="800000"/>
              <a:headEnd/>
              <a:tailEnd/>
            </a:ln>
            <a:effectLst/>
          </p:spPr>
        </p:pic>
      </p:grpSp>
      <p:sp>
        <p:nvSpPr>
          <p:cNvPr id="35" name="Text Box 5"/>
          <p:cNvSpPr txBox="1">
            <a:spLocks noChangeArrowheads="1"/>
          </p:cNvSpPr>
          <p:nvPr/>
        </p:nvSpPr>
        <p:spPr bwMode="auto">
          <a:xfrm>
            <a:off x="-180528" y="70382"/>
            <a:ext cx="9009384" cy="584775"/>
          </a:xfrm>
          <a:prstGeom prst="rect">
            <a:avLst/>
          </a:prstGeom>
          <a:noFill/>
          <a:ln w="9525">
            <a:noFill/>
            <a:miter lim="800000"/>
            <a:headEnd/>
            <a:tailEnd/>
          </a:ln>
        </p:spPr>
        <p:txBody>
          <a:bodyPr wrap="square">
            <a:spAutoFit/>
          </a:bodyPr>
          <a:lstStyle/>
          <a:p>
            <a:pPr algn="ctr" eaLnBrk="0" hangingPunct="0"/>
            <a:r>
              <a:rPr lang="en-US" altLang="ko-KR" sz="3200" b="1" dirty="0" smtClean="0">
                <a:solidFill>
                  <a:schemeClr val="tx2">
                    <a:lumMod val="50000"/>
                  </a:schemeClr>
                </a:solidFill>
                <a:latin typeface="Calibri" panose="020F0502020204030204" pitchFamily="34" charset="0"/>
                <a:ea typeface="HY헤드라인M" pitchFamily="18" charset="-127"/>
                <a:cs typeface="Tahoma" pitchFamily="34" charset="0"/>
              </a:rPr>
              <a:t>Top-down estimates of country-based emissions</a:t>
            </a:r>
            <a:endParaRPr kumimoji="0" lang="en-US" altLang="ko-KR" sz="3200" b="1" dirty="0">
              <a:solidFill>
                <a:schemeClr val="tx2">
                  <a:lumMod val="50000"/>
                </a:schemeClr>
              </a:solidFill>
              <a:latin typeface="Calibri" panose="020F0502020204030204" pitchFamily="34" charset="0"/>
              <a:ea typeface="HY헤드라인M" pitchFamily="18" charset="-127"/>
              <a:cs typeface="Tahoma" pitchFamily="34" charset="0"/>
            </a:endParaRPr>
          </a:p>
        </p:txBody>
      </p:sp>
    </p:spTree>
    <p:extLst>
      <p:ext uri="{BB962C8B-B14F-4D97-AF65-F5344CB8AC3E}">
        <p14:creationId xmlns:p14="http://schemas.microsoft.com/office/powerpoint/2010/main" val="39448019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373580"/>
            <a:ext cx="7622900" cy="3981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Group 18"/>
          <p:cNvGrpSpPr/>
          <p:nvPr/>
        </p:nvGrpSpPr>
        <p:grpSpPr>
          <a:xfrm>
            <a:off x="0" y="0"/>
            <a:ext cx="9144000" cy="805833"/>
            <a:chOff x="0" y="0"/>
            <a:chExt cx="9144000" cy="805833"/>
          </a:xfrm>
        </p:grpSpPr>
        <p:grpSp>
          <p:nvGrpSpPr>
            <p:cNvPr id="20" name="그룹 11"/>
            <p:cNvGrpSpPr/>
            <p:nvPr/>
          </p:nvGrpSpPr>
          <p:grpSpPr>
            <a:xfrm>
              <a:off x="0" y="0"/>
              <a:ext cx="9144000" cy="805833"/>
              <a:chOff x="0" y="0"/>
              <a:chExt cx="9144000" cy="1048057"/>
            </a:xfrm>
            <a:solidFill>
              <a:schemeClr val="bg1">
                <a:lumMod val="85000"/>
              </a:schemeClr>
            </a:solidFill>
          </p:grpSpPr>
          <p:sp>
            <p:nvSpPr>
              <p:cNvPr id="23" name="직사각형 9"/>
              <p:cNvSpPr/>
              <p:nvPr/>
            </p:nvSpPr>
            <p:spPr>
              <a:xfrm>
                <a:off x="0" y="0"/>
                <a:ext cx="9144000" cy="10480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36396" y="23943"/>
                <a:ext cx="684076" cy="605694"/>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그림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44044" y="385044"/>
                <a:ext cx="1160404" cy="515868"/>
              </a:xfrm>
              <a:prstGeom prst="rect">
                <a:avLst/>
              </a:prstGeom>
              <a:grpFill/>
              <a:ln>
                <a:noFill/>
              </a:ln>
              <a:effectLst>
                <a:outerShdw blurRad="292100" dist="139700" dir="2700000" algn="tl" rotWithShape="0">
                  <a:srgbClr val="333333">
                    <a:alpha val="65000"/>
                  </a:srgbClr>
                </a:outerShdw>
              </a:effectLst>
            </p:spPr>
          </p:pic>
        </p:grpSp>
        <p:pic>
          <p:nvPicPr>
            <p:cNvPr id="22" name="Picture 25"/>
            <p:cNvPicPr>
              <a:picLocks noChangeAspect="1" noChangeArrowheads="1"/>
            </p:cNvPicPr>
            <p:nvPr/>
          </p:nvPicPr>
          <p:blipFill>
            <a:blip r:embed="rId6" cstate="print"/>
            <a:srcRect/>
            <a:stretch>
              <a:fillRect/>
            </a:stretch>
          </p:blipFill>
          <p:spPr bwMode="auto">
            <a:xfrm>
              <a:off x="8371995" y="296054"/>
              <a:ext cx="769880" cy="509779"/>
            </a:xfrm>
            <a:prstGeom prst="rect">
              <a:avLst/>
            </a:prstGeom>
            <a:noFill/>
            <a:ln w="19050">
              <a:noFill/>
              <a:miter lim="800000"/>
              <a:headEnd/>
              <a:tailEnd/>
            </a:ln>
            <a:effectLst/>
          </p:spPr>
        </p:pic>
      </p:grpSp>
      <p:sp>
        <p:nvSpPr>
          <p:cNvPr id="32" name="Text Box 5"/>
          <p:cNvSpPr txBox="1">
            <a:spLocks noChangeArrowheads="1"/>
          </p:cNvSpPr>
          <p:nvPr/>
        </p:nvSpPr>
        <p:spPr bwMode="auto">
          <a:xfrm>
            <a:off x="179512" y="836712"/>
            <a:ext cx="7200800" cy="400110"/>
          </a:xfrm>
          <a:prstGeom prst="rect">
            <a:avLst/>
          </a:prstGeom>
          <a:noFill/>
          <a:ln w="9525">
            <a:noFill/>
            <a:miter lim="800000"/>
            <a:headEnd/>
            <a:tailEnd/>
          </a:ln>
        </p:spPr>
        <p:txBody>
          <a:bodyPr wrap="square">
            <a:spAutoFit/>
          </a:bodyPr>
          <a:lstStyle/>
          <a:p>
            <a:pPr algn="ctr" eaLnBrk="0" hangingPunct="0"/>
            <a:r>
              <a:rPr lang="en-US" altLang="ko-KR" sz="2000" b="1" i="1" dirty="0" smtClean="0">
                <a:solidFill>
                  <a:srgbClr val="0070C0"/>
                </a:solidFill>
                <a:latin typeface="Arial Narrow" panose="020B0606020202030204" pitchFamily="34" charset="0"/>
                <a:ea typeface="HY헤드라인M" pitchFamily="18" charset="-127"/>
                <a:cs typeface="Arial" pitchFamily="34" charset="0"/>
              </a:rPr>
              <a:t>Tracer-tracer correlation analysis on Chinese source pollution data</a:t>
            </a:r>
            <a:endParaRPr lang="en-US" altLang="ko-KR" sz="2000" b="1" i="1" dirty="0">
              <a:solidFill>
                <a:srgbClr val="0070C0"/>
              </a:solidFill>
              <a:latin typeface="Arial Narrow" panose="020B0606020202030204" pitchFamily="34" charset="0"/>
              <a:ea typeface="HY헤드라인M" pitchFamily="18" charset="-127"/>
              <a:cs typeface="Arial" pitchFamily="34" charset="0"/>
            </a:endParaRPr>
          </a:p>
        </p:txBody>
      </p:sp>
      <p:sp>
        <p:nvSpPr>
          <p:cNvPr id="2" name="TextBox 1"/>
          <p:cNvSpPr txBox="1"/>
          <p:nvPr/>
        </p:nvSpPr>
        <p:spPr>
          <a:xfrm>
            <a:off x="2411760" y="1136550"/>
            <a:ext cx="792088" cy="338554"/>
          </a:xfrm>
          <a:prstGeom prst="rect">
            <a:avLst/>
          </a:prstGeom>
          <a:noFill/>
        </p:spPr>
        <p:txBody>
          <a:bodyPr wrap="square" rtlCol="0">
            <a:spAutoFit/>
          </a:bodyPr>
          <a:lstStyle/>
          <a:p>
            <a:r>
              <a:rPr lang="en-US" altLang="ko-KR" sz="1600" dirty="0" smtClean="0">
                <a:latin typeface="Cambria" panose="02040503050406030204" pitchFamily="18" charset="0"/>
              </a:rPr>
              <a:t>2008</a:t>
            </a:r>
            <a:endParaRPr lang="ko-KR" altLang="en-US" sz="1600" dirty="0">
              <a:latin typeface="Cambria" panose="02040503050406030204" pitchFamily="18" charset="0"/>
            </a:endParaRPr>
          </a:p>
        </p:txBody>
      </p:sp>
      <p:sp>
        <p:nvSpPr>
          <p:cNvPr id="21" name="TextBox 20"/>
          <p:cNvSpPr txBox="1"/>
          <p:nvPr/>
        </p:nvSpPr>
        <p:spPr>
          <a:xfrm>
            <a:off x="4932040" y="1136550"/>
            <a:ext cx="792088" cy="338554"/>
          </a:xfrm>
          <a:prstGeom prst="rect">
            <a:avLst/>
          </a:prstGeom>
          <a:noFill/>
        </p:spPr>
        <p:txBody>
          <a:bodyPr wrap="square" rtlCol="0">
            <a:spAutoFit/>
          </a:bodyPr>
          <a:lstStyle/>
          <a:p>
            <a:r>
              <a:rPr lang="en-US" altLang="ko-KR" sz="1600" dirty="0" smtClean="0">
                <a:latin typeface="Cambria" panose="02040503050406030204" pitchFamily="18" charset="0"/>
              </a:rPr>
              <a:t>2009</a:t>
            </a:r>
            <a:endParaRPr lang="ko-KR" altLang="en-US" sz="1600" dirty="0">
              <a:latin typeface="Cambria" panose="02040503050406030204" pitchFamily="18" charset="0"/>
            </a:endParaRPr>
          </a:p>
        </p:txBody>
      </p:sp>
      <p:sp>
        <p:nvSpPr>
          <p:cNvPr id="26" name="TextBox 25"/>
          <p:cNvSpPr txBox="1"/>
          <p:nvPr/>
        </p:nvSpPr>
        <p:spPr>
          <a:xfrm>
            <a:off x="7349405" y="1170570"/>
            <a:ext cx="792088" cy="338554"/>
          </a:xfrm>
          <a:prstGeom prst="rect">
            <a:avLst/>
          </a:prstGeom>
          <a:noFill/>
        </p:spPr>
        <p:txBody>
          <a:bodyPr wrap="square" rtlCol="0">
            <a:spAutoFit/>
          </a:bodyPr>
          <a:lstStyle/>
          <a:p>
            <a:r>
              <a:rPr lang="en-US" altLang="ko-KR" sz="1600" b="1" dirty="0" smtClean="0">
                <a:solidFill>
                  <a:srgbClr val="FF0000"/>
                </a:solidFill>
                <a:latin typeface="Cambria" panose="02040503050406030204" pitchFamily="18" charset="0"/>
              </a:rPr>
              <a:t>2010</a:t>
            </a:r>
            <a:endParaRPr lang="ko-KR" altLang="en-US" sz="1600" b="1" dirty="0">
              <a:solidFill>
                <a:srgbClr val="FF0000"/>
              </a:solidFill>
              <a:latin typeface="Cambria" panose="02040503050406030204" pitchFamily="18" charset="0"/>
            </a:endParaRPr>
          </a:p>
        </p:txBody>
      </p:sp>
      <p:sp>
        <p:nvSpPr>
          <p:cNvPr id="28" name="TextBox 27"/>
          <p:cNvSpPr txBox="1"/>
          <p:nvPr/>
        </p:nvSpPr>
        <p:spPr>
          <a:xfrm>
            <a:off x="2435399" y="4769319"/>
            <a:ext cx="792088" cy="338554"/>
          </a:xfrm>
          <a:prstGeom prst="rect">
            <a:avLst/>
          </a:prstGeom>
          <a:noFill/>
        </p:spPr>
        <p:txBody>
          <a:bodyPr wrap="square" rtlCol="0">
            <a:spAutoFit/>
          </a:bodyPr>
          <a:lstStyle/>
          <a:p>
            <a:r>
              <a:rPr lang="en-US" altLang="ko-KR" sz="1600" dirty="0" smtClean="0">
                <a:latin typeface="Cambria" panose="02040503050406030204" pitchFamily="18" charset="0"/>
              </a:rPr>
              <a:t>2011</a:t>
            </a:r>
            <a:endParaRPr lang="ko-KR" altLang="en-US" sz="1600" dirty="0">
              <a:latin typeface="Cambria" panose="02040503050406030204" pitchFamily="18" charset="0"/>
            </a:endParaRPr>
          </a:p>
        </p:txBody>
      </p:sp>
      <p:sp>
        <p:nvSpPr>
          <p:cNvPr id="29" name="TextBox 28"/>
          <p:cNvSpPr txBox="1"/>
          <p:nvPr/>
        </p:nvSpPr>
        <p:spPr>
          <a:xfrm>
            <a:off x="4932040" y="4751257"/>
            <a:ext cx="792088" cy="338554"/>
          </a:xfrm>
          <a:prstGeom prst="rect">
            <a:avLst/>
          </a:prstGeom>
          <a:noFill/>
        </p:spPr>
        <p:txBody>
          <a:bodyPr wrap="square" rtlCol="0">
            <a:spAutoFit/>
          </a:bodyPr>
          <a:lstStyle/>
          <a:p>
            <a:r>
              <a:rPr lang="en-US" altLang="ko-KR" sz="1600" dirty="0" smtClean="0">
                <a:latin typeface="Cambria" panose="02040503050406030204" pitchFamily="18" charset="0"/>
              </a:rPr>
              <a:t>2012</a:t>
            </a:r>
            <a:endParaRPr lang="ko-KR" altLang="en-US" sz="1600" dirty="0">
              <a:latin typeface="Cambria" panose="02040503050406030204" pitchFamily="18" charset="0"/>
            </a:endParaRPr>
          </a:p>
        </p:txBody>
      </p:sp>
      <p:sp>
        <p:nvSpPr>
          <p:cNvPr id="30" name="TextBox 29"/>
          <p:cNvSpPr txBox="1"/>
          <p:nvPr/>
        </p:nvSpPr>
        <p:spPr>
          <a:xfrm>
            <a:off x="7431815" y="4769319"/>
            <a:ext cx="792088" cy="338554"/>
          </a:xfrm>
          <a:prstGeom prst="rect">
            <a:avLst/>
          </a:prstGeom>
          <a:noFill/>
        </p:spPr>
        <p:txBody>
          <a:bodyPr wrap="square" rtlCol="0">
            <a:spAutoFit/>
          </a:bodyPr>
          <a:lstStyle/>
          <a:p>
            <a:r>
              <a:rPr lang="en-US" altLang="ko-KR" sz="1600" dirty="0" smtClean="0">
                <a:latin typeface="Cambria" panose="02040503050406030204" pitchFamily="18" charset="0"/>
              </a:rPr>
              <a:t>2013</a:t>
            </a:r>
            <a:endParaRPr lang="ko-KR" altLang="en-US" sz="1600" dirty="0">
              <a:latin typeface="Cambria" panose="02040503050406030204" pitchFamily="18" charset="0"/>
            </a:endParaRPr>
          </a:p>
        </p:txBody>
      </p:sp>
      <p:sp>
        <p:nvSpPr>
          <p:cNvPr id="4" name="TextBox 3"/>
          <p:cNvSpPr txBox="1"/>
          <p:nvPr/>
        </p:nvSpPr>
        <p:spPr>
          <a:xfrm>
            <a:off x="3642023" y="5300922"/>
            <a:ext cx="1944216" cy="338554"/>
          </a:xfrm>
          <a:prstGeom prst="rect">
            <a:avLst/>
          </a:prstGeom>
          <a:noFill/>
        </p:spPr>
        <p:txBody>
          <a:bodyPr wrap="square" rtlCol="0">
            <a:spAutoFit/>
          </a:bodyPr>
          <a:lstStyle/>
          <a:p>
            <a:pPr algn="ctr"/>
            <a:r>
              <a:rPr lang="en-US" altLang="ko-KR" sz="1600" b="1" dirty="0" smtClean="0">
                <a:solidFill>
                  <a:srgbClr val="3333CC"/>
                </a:solidFill>
                <a:latin typeface="Arial Narrow" panose="020B0606020202030204" pitchFamily="34" charset="0"/>
                <a:cs typeface="Arial" panose="020B0604020202020204" pitchFamily="34" charset="0"/>
              </a:rPr>
              <a:t>HCFC-22 [</a:t>
            </a:r>
            <a:r>
              <a:rPr lang="en-US" altLang="ko-KR" sz="1600" b="1" dirty="0" err="1" smtClean="0">
                <a:solidFill>
                  <a:srgbClr val="3333CC"/>
                </a:solidFill>
                <a:latin typeface="Arial Narrow" panose="020B0606020202030204" pitchFamily="34" charset="0"/>
                <a:cs typeface="Arial" panose="020B0604020202020204" pitchFamily="34" charset="0"/>
              </a:rPr>
              <a:t>ppt</a:t>
            </a:r>
            <a:r>
              <a:rPr lang="en-US" altLang="ko-KR" sz="1600" b="1" dirty="0" smtClean="0">
                <a:solidFill>
                  <a:srgbClr val="3333CC"/>
                </a:solidFill>
                <a:latin typeface="Arial Narrow" panose="020B0606020202030204" pitchFamily="34" charset="0"/>
                <a:cs typeface="Arial" panose="020B0604020202020204" pitchFamily="34" charset="0"/>
              </a:rPr>
              <a:t>] </a:t>
            </a:r>
            <a:endParaRPr lang="ko-KR" altLang="en-US" sz="1600" b="1" dirty="0">
              <a:solidFill>
                <a:srgbClr val="3333CC"/>
              </a:solidFill>
              <a:latin typeface="Arial Narrow" panose="020B0606020202030204" pitchFamily="34" charset="0"/>
              <a:cs typeface="Arial" panose="020B0604020202020204" pitchFamily="34" charset="0"/>
            </a:endParaRPr>
          </a:p>
        </p:txBody>
      </p:sp>
      <p:sp>
        <p:nvSpPr>
          <p:cNvPr id="27" name="TextBox 26"/>
          <p:cNvSpPr txBox="1"/>
          <p:nvPr/>
        </p:nvSpPr>
        <p:spPr>
          <a:xfrm rot="16200000">
            <a:off x="-457817" y="2977667"/>
            <a:ext cx="1944216" cy="338554"/>
          </a:xfrm>
          <a:prstGeom prst="rect">
            <a:avLst/>
          </a:prstGeom>
          <a:noFill/>
        </p:spPr>
        <p:txBody>
          <a:bodyPr wrap="square" rtlCol="0">
            <a:spAutoFit/>
          </a:bodyPr>
          <a:lstStyle/>
          <a:p>
            <a:pPr algn="ctr"/>
            <a:r>
              <a:rPr lang="en-US" altLang="ko-KR" sz="1600" b="1" dirty="0" smtClean="0">
                <a:solidFill>
                  <a:srgbClr val="FF00FF"/>
                </a:solidFill>
                <a:latin typeface="Arial Narrow" panose="020B0606020202030204" pitchFamily="34" charset="0"/>
                <a:cs typeface="Arial" panose="020B0604020202020204" pitchFamily="34" charset="0"/>
              </a:rPr>
              <a:t>CCl</a:t>
            </a:r>
            <a:r>
              <a:rPr lang="en-US" altLang="ko-KR" sz="1600" b="1" baseline="-25000" dirty="0" smtClean="0">
                <a:solidFill>
                  <a:srgbClr val="FF00FF"/>
                </a:solidFill>
                <a:latin typeface="Arial Narrow" panose="020B0606020202030204" pitchFamily="34" charset="0"/>
                <a:cs typeface="Arial" panose="020B0604020202020204" pitchFamily="34" charset="0"/>
              </a:rPr>
              <a:t>4</a:t>
            </a:r>
            <a:r>
              <a:rPr lang="en-US" altLang="ko-KR" sz="1600" b="1" dirty="0" smtClean="0">
                <a:solidFill>
                  <a:srgbClr val="FF00FF"/>
                </a:solidFill>
                <a:latin typeface="Arial Narrow" panose="020B0606020202030204" pitchFamily="34" charset="0"/>
                <a:cs typeface="Arial" panose="020B0604020202020204" pitchFamily="34" charset="0"/>
              </a:rPr>
              <a:t>  [</a:t>
            </a:r>
            <a:r>
              <a:rPr lang="en-US" altLang="ko-KR" sz="1600" b="1" dirty="0" err="1" smtClean="0">
                <a:solidFill>
                  <a:srgbClr val="FF00FF"/>
                </a:solidFill>
                <a:latin typeface="Arial Narrow" panose="020B0606020202030204" pitchFamily="34" charset="0"/>
                <a:cs typeface="Arial" panose="020B0604020202020204" pitchFamily="34" charset="0"/>
              </a:rPr>
              <a:t>ppt</a:t>
            </a:r>
            <a:r>
              <a:rPr lang="en-US" altLang="ko-KR" sz="1600" b="1" dirty="0" smtClean="0">
                <a:solidFill>
                  <a:srgbClr val="FF00FF"/>
                </a:solidFill>
                <a:latin typeface="Arial Narrow" panose="020B0606020202030204" pitchFamily="34" charset="0"/>
                <a:cs typeface="Arial" panose="020B0604020202020204" pitchFamily="34" charset="0"/>
              </a:rPr>
              <a:t>] </a:t>
            </a:r>
            <a:endParaRPr lang="ko-KR" altLang="en-US" sz="1600" b="1" dirty="0">
              <a:solidFill>
                <a:srgbClr val="FF00FF"/>
              </a:solidFill>
              <a:latin typeface="Arial Narrow" panose="020B0606020202030204" pitchFamily="34" charset="0"/>
              <a:cs typeface="Arial" panose="020B0604020202020204" pitchFamily="34" charset="0"/>
            </a:endParaRPr>
          </a:p>
        </p:txBody>
      </p:sp>
      <p:sp>
        <p:nvSpPr>
          <p:cNvPr id="35" name="TextBox 34"/>
          <p:cNvSpPr txBox="1"/>
          <p:nvPr/>
        </p:nvSpPr>
        <p:spPr>
          <a:xfrm>
            <a:off x="1103240" y="1467575"/>
            <a:ext cx="1541786" cy="500137"/>
          </a:xfrm>
          <a:prstGeom prst="rect">
            <a:avLst/>
          </a:prstGeom>
          <a:noFill/>
        </p:spPr>
        <p:txBody>
          <a:bodyPr wrap="square" rtlCol="0">
            <a:spAutoFit/>
          </a:bodyPr>
          <a:lstStyle/>
          <a:p>
            <a:r>
              <a:rPr lang="en-US" altLang="ko-KR" sz="1200" b="1" dirty="0" smtClean="0">
                <a:solidFill>
                  <a:schemeClr val="tx1">
                    <a:lumMod val="65000"/>
                    <a:lumOff val="35000"/>
                  </a:schemeClr>
                </a:solidFill>
                <a:latin typeface="Arial" panose="020B0604020202020204" pitchFamily="34" charset="0"/>
                <a:cs typeface="Arial" panose="020B0604020202020204" pitchFamily="34" charset="0"/>
              </a:rPr>
              <a:t>Slope = </a:t>
            </a:r>
            <a:r>
              <a:rPr lang="en-US" altLang="ko-KR" sz="1450" b="1" dirty="0" smtClean="0">
                <a:solidFill>
                  <a:schemeClr val="tx1">
                    <a:lumMod val="65000"/>
                    <a:lumOff val="35000"/>
                  </a:schemeClr>
                </a:solidFill>
                <a:latin typeface="Arial" panose="020B0604020202020204" pitchFamily="34" charset="0"/>
                <a:cs typeface="Arial" panose="020B0604020202020204" pitchFamily="34" charset="0"/>
              </a:rPr>
              <a:t>0.13</a:t>
            </a:r>
            <a:r>
              <a:rPr lang="en-US" altLang="ko-KR" sz="1200" b="1" dirty="0" smtClean="0">
                <a:solidFill>
                  <a:schemeClr val="tx1">
                    <a:lumMod val="65000"/>
                    <a:lumOff val="35000"/>
                  </a:schemeClr>
                </a:solidFill>
                <a:latin typeface="Arial" panose="020B0604020202020204" pitchFamily="34" charset="0"/>
                <a:ea typeface="맑은 고딕"/>
                <a:cs typeface="Arial" panose="020B0604020202020204" pitchFamily="34" charset="0"/>
              </a:rPr>
              <a:t>±0.01</a:t>
            </a:r>
          </a:p>
          <a:p>
            <a:r>
              <a:rPr lang="en-US" altLang="ko-KR" sz="1200" b="1" i="1" dirty="0" smtClean="0">
                <a:solidFill>
                  <a:schemeClr val="tx1">
                    <a:lumMod val="65000"/>
                    <a:lumOff val="35000"/>
                  </a:schemeClr>
                </a:solidFill>
                <a:latin typeface="Arial" panose="020B0604020202020204" pitchFamily="34" charset="0"/>
                <a:cs typeface="Arial" panose="020B0604020202020204" pitchFamily="34" charset="0"/>
              </a:rPr>
              <a:t>P </a:t>
            </a:r>
            <a:r>
              <a:rPr lang="en-US" altLang="ko-KR" sz="1200" b="1" dirty="0" smtClean="0">
                <a:solidFill>
                  <a:schemeClr val="tx1">
                    <a:lumMod val="65000"/>
                    <a:lumOff val="35000"/>
                  </a:schemeClr>
                </a:solidFill>
                <a:latin typeface="Arial" panose="020B0604020202020204" pitchFamily="34" charset="0"/>
                <a:cs typeface="Arial" panose="020B0604020202020204" pitchFamily="34" charset="0"/>
              </a:rPr>
              <a:t>&lt;0.01</a:t>
            </a:r>
            <a:endParaRPr lang="ko-KR" altLang="en-US" sz="12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41" name="TextBox 40"/>
          <p:cNvSpPr txBox="1"/>
          <p:nvPr/>
        </p:nvSpPr>
        <p:spPr>
          <a:xfrm>
            <a:off x="3630900" y="1480007"/>
            <a:ext cx="1541786" cy="315471"/>
          </a:xfrm>
          <a:prstGeom prst="rect">
            <a:avLst/>
          </a:prstGeom>
          <a:noFill/>
        </p:spPr>
        <p:txBody>
          <a:bodyPr wrap="square" rtlCol="0">
            <a:spAutoFit/>
          </a:bodyPr>
          <a:lstStyle/>
          <a:p>
            <a:r>
              <a:rPr lang="en-US" altLang="ko-KR" sz="1200" b="1" dirty="0" smtClean="0">
                <a:solidFill>
                  <a:schemeClr val="tx1">
                    <a:lumMod val="65000"/>
                    <a:lumOff val="35000"/>
                  </a:schemeClr>
                </a:solidFill>
                <a:latin typeface="Arial" panose="020B0604020202020204" pitchFamily="34" charset="0"/>
                <a:cs typeface="Arial" panose="020B0604020202020204" pitchFamily="34" charset="0"/>
              </a:rPr>
              <a:t>Slope = </a:t>
            </a:r>
            <a:r>
              <a:rPr lang="en-US" altLang="ko-KR" sz="1450" b="1" dirty="0" smtClean="0">
                <a:solidFill>
                  <a:schemeClr val="tx1">
                    <a:lumMod val="65000"/>
                    <a:lumOff val="35000"/>
                  </a:schemeClr>
                </a:solidFill>
                <a:latin typeface="Arial" panose="020B0604020202020204" pitchFamily="34" charset="0"/>
                <a:cs typeface="Arial" panose="020B0604020202020204" pitchFamily="34" charset="0"/>
              </a:rPr>
              <a:t>0.16</a:t>
            </a:r>
            <a:r>
              <a:rPr lang="en-US" altLang="ko-KR" sz="1200" b="1" dirty="0" smtClean="0">
                <a:solidFill>
                  <a:schemeClr val="tx1">
                    <a:lumMod val="65000"/>
                    <a:lumOff val="35000"/>
                  </a:schemeClr>
                </a:solidFill>
                <a:latin typeface="Arial" panose="020B0604020202020204" pitchFamily="34" charset="0"/>
                <a:ea typeface="맑은 고딕"/>
                <a:cs typeface="Arial" panose="020B0604020202020204" pitchFamily="34" charset="0"/>
              </a:rPr>
              <a:t>±0.01</a:t>
            </a:r>
            <a:endParaRPr lang="ko-KR" altLang="en-US" sz="12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42" name="TextBox 41"/>
          <p:cNvSpPr txBox="1"/>
          <p:nvPr/>
        </p:nvSpPr>
        <p:spPr>
          <a:xfrm>
            <a:off x="6072370" y="1514397"/>
            <a:ext cx="1541786" cy="315471"/>
          </a:xfrm>
          <a:prstGeom prst="rect">
            <a:avLst/>
          </a:prstGeom>
          <a:noFill/>
        </p:spPr>
        <p:txBody>
          <a:bodyPr wrap="square" rtlCol="0">
            <a:spAutoFit/>
          </a:bodyPr>
          <a:lstStyle/>
          <a:p>
            <a:r>
              <a:rPr lang="en-US" altLang="ko-KR" sz="1200" b="1" dirty="0" smtClean="0">
                <a:solidFill>
                  <a:schemeClr val="tx1">
                    <a:lumMod val="65000"/>
                    <a:lumOff val="35000"/>
                  </a:schemeClr>
                </a:solidFill>
                <a:latin typeface="Arial" panose="020B0604020202020204" pitchFamily="34" charset="0"/>
                <a:cs typeface="Arial" panose="020B0604020202020204" pitchFamily="34" charset="0"/>
              </a:rPr>
              <a:t>Slope = </a:t>
            </a:r>
            <a:r>
              <a:rPr lang="en-US" altLang="ko-KR" sz="1450" b="1" dirty="0" smtClean="0">
                <a:solidFill>
                  <a:schemeClr val="tx1">
                    <a:lumMod val="65000"/>
                    <a:lumOff val="35000"/>
                  </a:schemeClr>
                </a:solidFill>
                <a:latin typeface="Arial" panose="020B0604020202020204" pitchFamily="34" charset="0"/>
                <a:cs typeface="Arial" panose="020B0604020202020204" pitchFamily="34" charset="0"/>
              </a:rPr>
              <a:t>0.15</a:t>
            </a:r>
            <a:r>
              <a:rPr lang="en-US" altLang="ko-KR" sz="1200" b="1" dirty="0" smtClean="0">
                <a:solidFill>
                  <a:schemeClr val="tx1">
                    <a:lumMod val="65000"/>
                    <a:lumOff val="35000"/>
                  </a:schemeClr>
                </a:solidFill>
                <a:latin typeface="Arial" panose="020B0604020202020204" pitchFamily="34" charset="0"/>
                <a:ea typeface="맑은 고딕"/>
                <a:cs typeface="Arial" panose="020B0604020202020204" pitchFamily="34" charset="0"/>
              </a:rPr>
              <a:t>±0.01</a:t>
            </a:r>
            <a:endParaRPr lang="ko-KR" altLang="en-US" sz="12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43" name="TextBox 42"/>
          <p:cNvSpPr txBox="1"/>
          <p:nvPr/>
        </p:nvSpPr>
        <p:spPr>
          <a:xfrm>
            <a:off x="1074665" y="3459316"/>
            <a:ext cx="1541786" cy="315471"/>
          </a:xfrm>
          <a:prstGeom prst="rect">
            <a:avLst/>
          </a:prstGeom>
          <a:noFill/>
        </p:spPr>
        <p:txBody>
          <a:bodyPr wrap="square" rtlCol="0">
            <a:spAutoFit/>
          </a:bodyPr>
          <a:lstStyle/>
          <a:p>
            <a:r>
              <a:rPr lang="en-US" altLang="ko-KR" sz="1200" b="1" dirty="0" smtClean="0">
                <a:solidFill>
                  <a:schemeClr val="tx1">
                    <a:lumMod val="65000"/>
                    <a:lumOff val="35000"/>
                  </a:schemeClr>
                </a:solidFill>
                <a:latin typeface="Arial" panose="020B0604020202020204" pitchFamily="34" charset="0"/>
                <a:cs typeface="Arial" panose="020B0604020202020204" pitchFamily="34" charset="0"/>
              </a:rPr>
              <a:t>Slope = </a:t>
            </a:r>
            <a:r>
              <a:rPr lang="en-US" altLang="ko-KR" sz="1450" b="1" dirty="0" smtClean="0">
                <a:solidFill>
                  <a:schemeClr val="tx1">
                    <a:lumMod val="65000"/>
                    <a:lumOff val="35000"/>
                  </a:schemeClr>
                </a:solidFill>
                <a:latin typeface="Arial" panose="020B0604020202020204" pitchFamily="34" charset="0"/>
                <a:cs typeface="Arial" panose="020B0604020202020204" pitchFamily="34" charset="0"/>
              </a:rPr>
              <a:t>0.10</a:t>
            </a:r>
            <a:r>
              <a:rPr lang="en-US" altLang="ko-KR" sz="1200" b="1" dirty="0" smtClean="0">
                <a:solidFill>
                  <a:schemeClr val="tx1">
                    <a:lumMod val="65000"/>
                    <a:lumOff val="35000"/>
                  </a:schemeClr>
                </a:solidFill>
                <a:latin typeface="Arial" panose="020B0604020202020204" pitchFamily="34" charset="0"/>
                <a:ea typeface="맑은 고딕"/>
                <a:cs typeface="Arial" panose="020B0604020202020204" pitchFamily="34" charset="0"/>
              </a:rPr>
              <a:t>±0.02</a:t>
            </a:r>
            <a:endParaRPr lang="ko-KR" altLang="en-US" sz="12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44" name="TextBox 43"/>
          <p:cNvSpPr txBox="1"/>
          <p:nvPr/>
        </p:nvSpPr>
        <p:spPr>
          <a:xfrm>
            <a:off x="3642023" y="3480571"/>
            <a:ext cx="1541786" cy="315471"/>
          </a:xfrm>
          <a:prstGeom prst="rect">
            <a:avLst/>
          </a:prstGeom>
          <a:noFill/>
        </p:spPr>
        <p:txBody>
          <a:bodyPr wrap="square" rtlCol="0">
            <a:spAutoFit/>
          </a:bodyPr>
          <a:lstStyle/>
          <a:p>
            <a:r>
              <a:rPr lang="en-US" altLang="ko-KR" sz="1200" b="1" dirty="0" smtClean="0">
                <a:solidFill>
                  <a:schemeClr val="tx1">
                    <a:lumMod val="65000"/>
                    <a:lumOff val="35000"/>
                  </a:schemeClr>
                </a:solidFill>
                <a:latin typeface="Arial" panose="020B0604020202020204" pitchFamily="34" charset="0"/>
                <a:cs typeface="Arial" panose="020B0604020202020204" pitchFamily="34" charset="0"/>
              </a:rPr>
              <a:t>Slope = </a:t>
            </a:r>
            <a:r>
              <a:rPr lang="en-US" altLang="ko-KR" sz="1450" b="1" dirty="0" smtClean="0">
                <a:solidFill>
                  <a:schemeClr val="tx1">
                    <a:lumMod val="65000"/>
                    <a:lumOff val="35000"/>
                  </a:schemeClr>
                </a:solidFill>
                <a:latin typeface="Arial" panose="020B0604020202020204" pitchFamily="34" charset="0"/>
                <a:cs typeface="Arial" panose="020B0604020202020204" pitchFamily="34" charset="0"/>
              </a:rPr>
              <a:t>0.10</a:t>
            </a:r>
            <a:r>
              <a:rPr lang="en-US" altLang="ko-KR" sz="1200" b="1" dirty="0" smtClean="0">
                <a:solidFill>
                  <a:schemeClr val="tx1">
                    <a:lumMod val="65000"/>
                    <a:lumOff val="35000"/>
                  </a:schemeClr>
                </a:solidFill>
                <a:latin typeface="Arial" panose="020B0604020202020204" pitchFamily="34" charset="0"/>
                <a:ea typeface="맑은 고딕"/>
                <a:cs typeface="Arial" panose="020B0604020202020204" pitchFamily="34" charset="0"/>
              </a:rPr>
              <a:t>±0.01</a:t>
            </a:r>
            <a:endParaRPr lang="ko-KR" altLang="en-US" sz="12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45" name="TextBox 44"/>
          <p:cNvSpPr txBox="1"/>
          <p:nvPr/>
        </p:nvSpPr>
        <p:spPr>
          <a:xfrm>
            <a:off x="6019613" y="3491232"/>
            <a:ext cx="1541786" cy="315471"/>
          </a:xfrm>
          <a:prstGeom prst="rect">
            <a:avLst/>
          </a:prstGeom>
          <a:noFill/>
        </p:spPr>
        <p:txBody>
          <a:bodyPr wrap="square" rtlCol="0">
            <a:spAutoFit/>
          </a:bodyPr>
          <a:lstStyle/>
          <a:p>
            <a:r>
              <a:rPr lang="en-US" altLang="ko-KR" sz="1200" b="1" dirty="0" smtClean="0">
                <a:solidFill>
                  <a:schemeClr val="tx1">
                    <a:lumMod val="65000"/>
                    <a:lumOff val="35000"/>
                  </a:schemeClr>
                </a:solidFill>
                <a:latin typeface="Arial" panose="020B0604020202020204" pitchFamily="34" charset="0"/>
                <a:cs typeface="Arial" panose="020B0604020202020204" pitchFamily="34" charset="0"/>
              </a:rPr>
              <a:t>Slope = </a:t>
            </a:r>
            <a:r>
              <a:rPr lang="en-US" altLang="ko-KR" sz="1450" b="1" dirty="0" smtClean="0">
                <a:solidFill>
                  <a:schemeClr val="tx1">
                    <a:lumMod val="65000"/>
                    <a:lumOff val="35000"/>
                  </a:schemeClr>
                </a:solidFill>
                <a:latin typeface="Arial" panose="020B0604020202020204" pitchFamily="34" charset="0"/>
                <a:cs typeface="Arial" panose="020B0604020202020204" pitchFamily="34" charset="0"/>
              </a:rPr>
              <a:t>0.11</a:t>
            </a:r>
            <a:r>
              <a:rPr lang="en-US" altLang="ko-KR" sz="1200" b="1" dirty="0" smtClean="0">
                <a:solidFill>
                  <a:schemeClr val="tx1">
                    <a:lumMod val="65000"/>
                    <a:lumOff val="35000"/>
                  </a:schemeClr>
                </a:solidFill>
                <a:latin typeface="Arial" panose="020B0604020202020204" pitchFamily="34" charset="0"/>
                <a:ea typeface="맑은 고딕"/>
                <a:cs typeface="Arial" panose="020B0604020202020204" pitchFamily="34" charset="0"/>
              </a:rPr>
              <a:t>±0.02</a:t>
            </a:r>
            <a:endParaRPr lang="ko-KR" altLang="en-US" sz="12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6" name="TextBox 19"/>
          <p:cNvSpPr txBox="1">
            <a:spLocks noChangeArrowheads="1"/>
          </p:cNvSpPr>
          <p:nvPr/>
        </p:nvSpPr>
        <p:spPr bwMode="auto">
          <a:xfrm>
            <a:off x="275649" y="5653697"/>
            <a:ext cx="8676964" cy="1015663"/>
          </a:xfrm>
          <a:prstGeom prst="rect">
            <a:avLst/>
          </a:prstGeom>
          <a:solidFill>
            <a:schemeClr val="bg1">
              <a:lumMod val="95000"/>
            </a:schemeClr>
          </a:solidFill>
          <a:ln w="9525">
            <a:noFill/>
            <a:miter lim="800000"/>
            <a:headEnd/>
            <a:tailEnd/>
          </a:ln>
        </p:spPr>
        <p:txBody>
          <a:bodyPr wrap="square">
            <a:spAutoFit/>
          </a:bodyPr>
          <a:lstStyle/>
          <a:p>
            <a:pPr marL="274320" indent="-274320" latinLnBrk="0">
              <a:buFont typeface="Arial" panose="020B0604020202020204" pitchFamily="34" charset="0"/>
              <a:buChar char="•"/>
            </a:pPr>
            <a:r>
              <a:rPr lang="en-US" altLang="ko-KR" sz="2000" dirty="0">
                <a:solidFill>
                  <a:srgbClr val="008000"/>
                </a:solidFill>
                <a:latin typeface="Arial Narrow" panose="020B0606020202030204" pitchFamily="34" charset="0"/>
                <a:cs typeface="Arial" pitchFamily="34" charset="0"/>
              </a:rPr>
              <a:t>HCFC-22</a:t>
            </a:r>
            <a:r>
              <a:rPr lang="ko-KR" altLang="en-US" sz="2000" dirty="0">
                <a:solidFill>
                  <a:schemeClr val="tx1">
                    <a:lumMod val="75000"/>
                    <a:lumOff val="25000"/>
                  </a:schemeClr>
                </a:solidFill>
                <a:latin typeface="Arial Narrow" panose="020B0606020202030204" pitchFamily="34" charset="0"/>
                <a:cs typeface="Arial" pitchFamily="34" charset="0"/>
              </a:rPr>
              <a:t> </a:t>
            </a:r>
            <a:r>
              <a:rPr lang="en-US" altLang="ko-KR" sz="2000" dirty="0">
                <a:solidFill>
                  <a:schemeClr val="tx1">
                    <a:lumMod val="75000"/>
                    <a:lumOff val="25000"/>
                  </a:schemeClr>
                </a:solidFill>
                <a:latin typeface="Arial Narrow" panose="020B0606020202030204" pitchFamily="34" charset="0"/>
                <a:cs typeface="Arial" pitchFamily="34" charset="0"/>
              </a:rPr>
              <a:t>is a reference compound for China</a:t>
            </a:r>
            <a:r>
              <a:rPr lang="en-US" altLang="ko-KR" sz="2000" dirty="0" smtClean="0">
                <a:solidFill>
                  <a:schemeClr val="tx1">
                    <a:lumMod val="75000"/>
                    <a:lumOff val="25000"/>
                  </a:schemeClr>
                </a:solidFill>
                <a:latin typeface="Arial Narrow" panose="020B0606020202030204" pitchFamily="34" charset="0"/>
                <a:cs typeface="Arial" pitchFamily="34" charset="0"/>
              </a:rPr>
              <a:t>. </a:t>
            </a:r>
          </a:p>
          <a:p>
            <a:pPr marL="274320" indent="-274320" latinLnBrk="0">
              <a:buFont typeface="Arial" panose="020B0604020202020204" pitchFamily="34" charset="0"/>
              <a:buChar char="•"/>
            </a:pPr>
            <a:r>
              <a:rPr lang="en-US" altLang="ko-KR" sz="2000" dirty="0" smtClean="0">
                <a:solidFill>
                  <a:srgbClr val="FF0000"/>
                </a:solidFill>
                <a:latin typeface="Arial Narrow" panose="020B0606020202030204" pitchFamily="34" charset="0"/>
              </a:rPr>
              <a:t>Pre-2010 vs. post-2010 correlations </a:t>
            </a:r>
            <a:r>
              <a:rPr lang="en-US" altLang="ko-KR" sz="2000" dirty="0" smtClean="0">
                <a:solidFill>
                  <a:schemeClr val="tx1">
                    <a:lumMod val="75000"/>
                    <a:lumOff val="25000"/>
                  </a:schemeClr>
                </a:solidFill>
                <a:latin typeface="Arial Narrow" panose="020B0606020202030204" pitchFamily="34" charset="0"/>
              </a:rPr>
              <a:t>are statistically different, implying emission </a:t>
            </a:r>
            <a:r>
              <a:rPr lang="en-US" altLang="ko-KR" sz="2000" dirty="0">
                <a:solidFill>
                  <a:schemeClr val="tx1">
                    <a:lumMod val="75000"/>
                    <a:lumOff val="25000"/>
                  </a:schemeClr>
                </a:solidFill>
                <a:latin typeface="Arial Narrow" panose="020B0606020202030204" pitchFamily="34" charset="0"/>
              </a:rPr>
              <a:t>decline by ca. 30% from 2010 to </a:t>
            </a:r>
            <a:r>
              <a:rPr lang="en-US" altLang="ko-KR" sz="2000" dirty="0" smtClean="0">
                <a:solidFill>
                  <a:schemeClr val="tx1">
                    <a:lumMod val="75000"/>
                    <a:lumOff val="25000"/>
                  </a:schemeClr>
                </a:solidFill>
                <a:latin typeface="Arial Narrow" panose="020B0606020202030204" pitchFamily="34" charset="0"/>
              </a:rPr>
              <a:t>2011 when constant emission of HCFC-22 is assumed.</a:t>
            </a:r>
            <a:endParaRPr lang="en-US" altLang="ko-KR" sz="2000" baseline="30000" dirty="0">
              <a:solidFill>
                <a:schemeClr val="tx1">
                  <a:lumMod val="75000"/>
                  <a:lumOff val="25000"/>
                </a:schemeClr>
              </a:solidFill>
              <a:latin typeface="Arial Narrow" panose="020B0606020202030204" pitchFamily="34" charset="0"/>
              <a:cs typeface="Arial" pitchFamily="34" charset="0"/>
            </a:endParaRPr>
          </a:p>
        </p:txBody>
      </p:sp>
      <p:sp>
        <p:nvSpPr>
          <p:cNvPr id="33" name="Text Box 5"/>
          <p:cNvSpPr txBox="1">
            <a:spLocks noChangeArrowheads="1"/>
          </p:cNvSpPr>
          <p:nvPr/>
        </p:nvSpPr>
        <p:spPr bwMode="auto">
          <a:xfrm>
            <a:off x="-180528" y="70382"/>
            <a:ext cx="9009384" cy="584775"/>
          </a:xfrm>
          <a:prstGeom prst="rect">
            <a:avLst/>
          </a:prstGeom>
          <a:noFill/>
          <a:ln w="9525">
            <a:noFill/>
            <a:miter lim="800000"/>
            <a:headEnd/>
            <a:tailEnd/>
          </a:ln>
        </p:spPr>
        <p:txBody>
          <a:bodyPr wrap="square">
            <a:spAutoFit/>
          </a:bodyPr>
          <a:lstStyle/>
          <a:p>
            <a:pPr algn="ctr" eaLnBrk="0" hangingPunct="0"/>
            <a:r>
              <a:rPr lang="en-US" altLang="ko-KR" sz="3200" b="1" dirty="0" smtClean="0">
                <a:solidFill>
                  <a:schemeClr val="tx2">
                    <a:lumMod val="50000"/>
                  </a:schemeClr>
                </a:solidFill>
                <a:latin typeface="Calibri" panose="020F0502020204030204" pitchFamily="34" charset="0"/>
                <a:ea typeface="HY헤드라인M" pitchFamily="18" charset="-127"/>
                <a:cs typeface="Tahoma" pitchFamily="34" charset="0"/>
              </a:rPr>
              <a:t>Top-down estimates of country-based emissions</a:t>
            </a:r>
            <a:endParaRPr kumimoji="0" lang="en-US" altLang="ko-KR" sz="3200" b="1" dirty="0">
              <a:solidFill>
                <a:schemeClr val="tx2">
                  <a:lumMod val="50000"/>
                </a:schemeClr>
              </a:solidFill>
              <a:latin typeface="Calibri" panose="020F0502020204030204" pitchFamily="34" charset="0"/>
              <a:ea typeface="HY헤드라인M" pitchFamily="18" charset="-127"/>
              <a:cs typeface="Tahoma" pitchFamily="34" charset="0"/>
            </a:endParaRPr>
          </a:p>
        </p:txBody>
      </p:sp>
    </p:spTree>
    <p:extLst>
      <p:ext uri="{BB962C8B-B14F-4D97-AF65-F5344CB8AC3E}">
        <p14:creationId xmlns:p14="http://schemas.microsoft.com/office/powerpoint/2010/main" val="31702192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294721"/>
            <a:ext cx="5654795" cy="3483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p:nvGrpSpPr>
        <p:grpSpPr>
          <a:xfrm>
            <a:off x="0" y="0"/>
            <a:ext cx="9144000" cy="805833"/>
            <a:chOff x="0" y="0"/>
            <a:chExt cx="9144000" cy="805833"/>
          </a:xfrm>
        </p:grpSpPr>
        <p:grpSp>
          <p:nvGrpSpPr>
            <p:cNvPr id="24" name="그룹 11"/>
            <p:cNvGrpSpPr/>
            <p:nvPr/>
          </p:nvGrpSpPr>
          <p:grpSpPr>
            <a:xfrm>
              <a:off x="0" y="0"/>
              <a:ext cx="9144000" cy="805833"/>
              <a:chOff x="0" y="0"/>
              <a:chExt cx="9144000" cy="1048057"/>
            </a:xfrm>
            <a:solidFill>
              <a:schemeClr val="bg1">
                <a:lumMod val="85000"/>
              </a:schemeClr>
            </a:solidFill>
          </p:grpSpPr>
          <p:sp>
            <p:nvSpPr>
              <p:cNvPr id="26" name="직사각형 9"/>
              <p:cNvSpPr/>
              <p:nvPr/>
            </p:nvSpPr>
            <p:spPr>
              <a:xfrm>
                <a:off x="0" y="0"/>
                <a:ext cx="9144000" cy="10480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36396" y="23943"/>
                <a:ext cx="684076" cy="605694"/>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그림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44044" y="385044"/>
                <a:ext cx="1160404" cy="515868"/>
              </a:xfrm>
              <a:prstGeom prst="rect">
                <a:avLst/>
              </a:prstGeom>
              <a:grpFill/>
              <a:ln>
                <a:noFill/>
              </a:ln>
              <a:effectLst>
                <a:outerShdw blurRad="292100" dist="139700" dir="2700000" algn="tl" rotWithShape="0">
                  <a:srgbClr val="333333">
                    <a:alpha val="65000"/>
                  </a:srgbClr>
                </a:outerShdw>
              </a:effectLst>
            </p:spPr>
          </p:pic>
        </p:grpSp>
        <p:pic>
          <p:nvPicPr>
            <p:cNvPr id="25" name="Picture 25"/>
            <p:cNvPicPr>
              <a:picLocks noChangeAspect="1" noChangeArrowheads="1"/>
            </p:cNvPicPr>
            <p:nvPr/>
          </p:nvPicPr>
          <p:blipFill>
            <a:blip r:embed="rId6" cstate="print"/>
            <a:srcRect/>
            <a:stretch>
              <a:fillRect/>
            </a:stretch>
          </p:blipFill>
          <p:spPr bwMode="auto">
            <a:xfrm>
              <a:off x="8371995" y="296054"/>
              <a:ext cx="769880" cy="509779"/>
            </a:xfrm>
            <a:prstGeom prst="rect">
              <a:avLst/>
            </a:prstGeom>
            <a:noFill/>
            <a:ln w="19050">
              <a:noFill/>
              <a:miter lim="800000"/>
              <a:headEnd/>
              <a:tailEnd/>
            </a:ln>
            <a:effectLst/>
          </p:spPr>
        </p:pic>
      </p:grpSp>
      <p:sp>
        <p:nvSpPr>
          <p:cNvPr id="27" name="Text Box 5"/>
          <p:cNvSpPr txBox="1">
            <a:spLocks noChangeArrowheads="1"/>
          </p:cNvSpPr>
          <p:nvPr/>
        </p:nvSpPr>
        <p:spPr bwMode="auto">
          <a:xfrm>
            <a:off x="179512" y="836712"/>
            <a:ext cx="7200800" cy="400110"/>
          </a:xfrm>
          <a:prstGeom prst="rect">
            <a:avLst/>
          </a:prstGeom>
          <a:noFill/>
          <a:ln w="9525">
            <a:noFill/>
            <a:miter lim="800000"/>
            <a:headEnd/>
            <a:tailEnd/>
          </a:ln>
        </p:spPr>
        <p:txBody>
          <a:bodyPr wrap="square">
            <a:spAutoFit/>
          </a:bodyPr>
          <a:lstStyle/>
          <a:p>
            <a:pPr algn="ctr" eaLnBrk="0" hangingPunct="0"/>
            <a:r>
              <a:rPr lang="en-US" altLang="ko-KR" sz="2000" b="1" i="1" dirty="0" smtClean="0">
                <a:solidFill>
                  <a:srgbClr val="0070C0"/>
                </a:solidFill>
                <a:latin typeface="Arial Narrow" panose="020B0606020202030204" pitchFamily="34" charset="0"/>
                <a:ea typeface="HY헤드라인M" pitchFamily="18" charset="-127"/>
                <a:cs typeface="Arial" pitchFamily="34" charset="0"/>
              </a:rPr>
              <a:t>Tracer-tracer correlation analysis on Chinese source pollution data</a:t>
            </a:r>
            <a:endParaRPr lang="en-US" altLang="ko-KR" sz="2000" b="1" i="1" dirty="0">
              <a:solidFill>
                <a:srgbClr val="0070C0"/>
              </a:solidFill>
              <a:latin typeface="Arial Narrow" panose="020B0606020202030204" pitchFamily="34" charset="0"/>
              <a:ea typeface="HY헤드라인M" pitchFamily="18" charset="-127"/>
              <a:cs typeface="Arial" pitchFamily="34" charset="0"/>
            </a:endParaRPr>
          </a:p>
        </p:txBody>
      </p:sp>
      <p:sp>
        <p:nvSpPr>
          <p:cNvPr id="34" name="TextBox 19"/>
          <p:cNvSpPr txBox="1">
            <a:spLocks noChangeArrowheads="1"/>
          </p:cNvSpPr>
          <p:nvPr/>
        </p:nvSpPr>
        <p:spPr bwMode="auto">
          <a:xfrm>
            <a:off x="467544" y="5201905"/>
            <a:ext cx="8548046" cy="1323439"/>
          </a:xfrm>
          <a:prstGeom prst="rect">
            <a:avLst/>
          </a:prstGeom>
          <a:noFill/>
          <a:ln w="9525">
            <a:noFill/>
            <a:miter lim="800000"/>
            <a:headEnd/>
            <a:tailEnd/>
          </a:ln>
        </p:spPr>
        <p:txBody>
          <a:bodyPr wrap="square">
            <a:spAutoFit/>
          </a:bodyPr>
          <a:lstStyle/>
          <a:p>
            <a:pPr marL="285750" indent="-285750">
              <a:buFont typeface="Wingdings" pitchFamily="2" charset="2"/>
              <a:buChar char="Ø"/>
            </a:pPr>
            <a:r>
              <a:rPr lang="en-US" altLang="ko-KR" sz="2000" dirty="0" smtClean="0">
                <a:solidFill>
                  <a:schemeClr val="accent1">
                    <a:lumMod val="75000"/>
                  </a:schemeClr>
                </a:solidFill>
                <a:latin typeface="Arial Narrow" panose="020B0606020202030204" pitchFamily="34" charset="0"/>
                <a:cs typeface="Arial" pitchFamily="34" charset="0"/>
              </a:rPr>
              <a:t>Annual Chinese emissions of HCFC-22 were determined by an inverse model </a:t>
            </a:r>
            <a:r>
              <a:rPr lang="en-US" altLang="ko-KR" sz="2000" dirty="0" smtClean="0">
                <a:solidFill>
                  <a:schemeClr val="tx1">
                    <a:lumMod val="75000"/>
                    <a:lumOff val="25000"/>
                  </a:schemeClr>
                </a:solidFill>
                <a:latin typeface="Arial Narrow" panose="020B0606020202030204" pitchFamily="34" charset="0"/>
                <a:cs typeface="Arial" pitchFamily="34" charset="0"/>
              </a:rPr>
              <a:t>(FLEXPART, </a:t>
            </a:r>
            <a:r>
              <a:rPr lang="en-US" altLang="ko-KR" sz="2000" dirty="0" err="1" smtClean="0">
                <a:solidFill>
                  <a:schemeClr val="tx1">
                    <a:lumMod val="75000"/>
                    <a:lumOff val="25000"/>
                  </a:schemeClr>
                </a:solidFill>
                <a:latin typeface="Arial Narrow" panose="020B0606020202030204" pitchFamily="34" charset="0"/>
                <a:cs typeface="Arial" pitchFamily="34" charset="0"/>
              </a:rPr>
              <a:t>Stohl</a:t>
            </a:r>
            <a:r>
              <a:rPr lang="en-US" altLang="ko-KR" sz="2000" dirty="0" smtClean="0">
                <a:solidFill>
                  <a:schemeClr val="tx1">
                    <a:lumMod val="75000"/>
                    <a:lumOff val="25000"/>
                  </a:schemeClr>
                </a:solidFill>
                <a:latin typeface="Arial Narrow" panose="020B0606020202030204" pitchFamily="34" charset="0"/>
                <a:cs typeface="Arial" pitchFamily="34" charset="0"/>
              </a:rPr>
              <a:t> et al., 2010)</a:t>
            </a:r>
          </a:p>
          <a:p>
            <a:pPr marL="285750" indent="-285750">
              <a:buFont typeface="Wingdings" pitchFamily="2" charset="2"/>
              <a:buChar char="Ø"/>
            </a:pPr>
            <a:r>
              <a:rPr lang="en-US" altLang="ko-KR" sz="2000" dirty="0" smtClean="0">
                <a:solidFill>
                  <a:schemeClr val="tx1">
                    <a:lumMod val="75000"/>
                    <a:lumOff val="25000"/>
                  </a:schemeClr>
                </a:solidFill>
                <a:latin typeface="Arial Narrow" panose="020B0606020202030204" pitchFamily="34" charset="0"/>
                <a:cs typeface="Arial" pitchFamily="34" charset="0"/>
              </a:rPr>
              <a:t>For estimation of Chinese </a:t>
            </a:r>
            <a:r>
              <a:rPr lang="en-US" altLang="ko-KR" sz="2000" dirty="0">
                <a:solidFill>
                  <a:schemeClr val="tx1">
                    <a:lumMod val="75000"/>
                    <a:lumOff val="25000"/>
                  </a:schemeClr>
                </a:solidFill>
                <a:latin typeface="Arial Narrow" panose="020B0606020202030204" pitchFamily="34" charset="0"/>
                <a:cs typeface="Arial" pitchFamily="34" charset="0"/>
              </a:rPr>
              <a:t>CCl</a:t>
            </a:r>
            <a:r>
              <a:rPr lang="en-US" altLang="ko-KR" sz="2000" baseline="-25000" dirty="0">
                <a:solidFill>
                  <a:schemeClr val="tx1">
                    <a:lumMod val="75000"/>
                    <a:lumOff val="25000"/>
                  </a:schemeClr>
                </a:solidFill>
                <a:latin typeface="Arial Narrow" panose="020B0606020202030204" pitchFamily="34" charset="0"/>
                <a:cs typeface="Arial" pitchFamily="34" charset="0"/>
              </a:rPr>
              <a:t>4</a:t>
            </a:r>
            <a:r>
              <a:rPr lang="en-US" altLang="ko-KR" sz="2000" dirty="0">
                <a:solidFill>
                  <a:schemeClr val="tx1">
                    <a:lumMod val="75000"/>
                    <a:lumOff val="25000"/>
                  </a:schemeClr>
                </a:solidFill>
                <a:latin typeface="Arial Narrow" panose="020B0606020202030204" pitchFamily="34" charset="0"/>
                <a:cs typeface="Arial" pitchFamily="34" charset="0"/>
              </a:rPr>
              <a:t> </a:t>
            </a:r>
            <a:r>
              <a:rPr lang="en-US" altLang="ko-KR" sz="2000" dirty="0" smtClean="0">
                <a:solidFill>
                  <a:schemeClr val="tx1">
                    <a:lumMod val="75000"/>
                    <a:lumOff val="25000"/>
                  </a:schemeClr>
                </a:solidFill>
                <a:latin typeface="Arial Narrow" panose="020B0606020202030204" pitchFamily="34" charset="0"/>
                <a:cs typeface="Arial" pitchFamily="34" charset="0"/>
              </a:rPr>
              <a:t>emissions, (a) average of 80.8 </a:t>
            </a:r>
            <a:r>
              <a:rPr lang="en-US" altLang="ko-KR" sz="2000" dirty="0">
                <a:solidFill>
                  <a:schemeClr val="tx1">
                    <a:lumMod val="75000"/>
                    <a:lumOff val="25000"/>
                  </a:schemeClr>
                </a:solidFill>
                <a:latin typeface="Arial Narrow" panose="020B0606020202030204" pitchFamily="34" charset="0"/>
                <a:ea typeface="맑은 고딕"/>
                <a:cs typeface="Arial" pitchFamily="34" charset="0"/>
              </a:rPr>
              <a:t>± 4.0 </a:t>
            </a:r>
            <a:r>
              <a:rPr lang="en-US" altLang="ko-KR" sz="2000" dirty="0" err="1">
                <a:solidFill>
                  <a:schemeClr val="tx1">
                    <a:lumMod val="75000"/>
                    <a:lumOff val="25000"/>
                  </a:schemeClr>
                </a:solidFill>
                <a:latin typeface="Arial Narrow" panose="020B0606020202030204" pitchFamily="34" charset="0"/>
                <a:ea typeface="맑은 고딕"/>
                <a:cs typeface="Arial" pitchFamily="34" charset="0"/>
              </a:rPr>
              <a:t>Gg</a:t>
            </a:r>
            <a:r>
              <a:rPr lang="en-US" altLang="ko-KR" sz="2000" dirty="0">
                <a:solidFill>
                  <a:schemeClr val="tx1">
                    <a:lumMod val="75000"/>
                    <a:lumOff val="25000"/>
                  </a:schemeClr>
                </a:solidFill>
                <a:latin typeface="Arial Narrow" panose="020B0606020202030204" pitchFamily="34" charset="0"/>
                <a:ea typeface="맑은 고딕"/>
                <a:cs typeface="Arial" pitchFamily="34" charset="0"/>
              </a:rPr>
              <a:t>/</a:t>
            </a:r>
            <a:r>
              <a:rPr lang="en-US" altLang="ko-KR" sz="2000" dirty="0" err="1">
                <a:solidFill>
                  <a:schemeClr val="tx1">
                    <a:lumMod val="75000"/>
                    <a:lumOff val="25000"/>
                  </a:schemeClr>
                </a:solidFill>
                <a:latin typeface="Arial Narrow" panose="020B0606020202030204" pitchFamily="34" charset="0"/>
                <a:ea typeface="맑은 고딕"/>
                <a:cs typeface="Arial" pitchFamily="34" charset="0"/>
              </a:rPr>
              <a:t>yr</a:t>
            </a:r>
            <a:r>
              <a:rPr lang="en-US" altLang="ko-KR" sz="2000" dirty="0">
                <a:solidFill>
                  <a:schemeClr val="tx1">
                    <a:lumMod val="75000"/>
                    <a:lumOff val="25000"/>
                  </a:schemeClr>
                </a:solidFill>
                <a:latin typeface="Arial Narrow" panose="020B0606020202030204" pitchFamily="34" charset="0"/>
                <a:ea typeface="맑은 고딕"/>
                <a:cs typeface="Arial" pitchFamily="34" charset="0"/>
              </a:rPr>
              <a:t> </a:t>
            </a:r>
            <a:r>
              <a:rPr lang="en-US" altLang="ko-KR" sz="2000" dirty="0" smtClean="0">
                <a:solidFill>
                  <a:schemeClr val="tx1">
                    <a:lumMod val="75000"/>
                    <a:lumOff val="25000"/>
                  </a:schemeClr>
                </a:solidFill>
                <a:latin typeface="Arial Narrow" panose="020B0606020202030204" pitchFamily="34" charset="0"/>
                <a:cs typeface="Arial" pitchFamily="34" charset="0"/>
              </a:rPr>
              <a:t>of </a:t>
            </a:r>
            <a:r>
              <a:rPr lang="en-US" altLang="ko-KR" sz="2000" dirty="0">
                <a:solidFill>
                  <a:schemeClr val="tx1">
                    <a:lumMod val="75000"/>
                    <a:lumOff val="25000"/>
                  </a:schemeClr>
                </a:solidFill>
                <a:latin typeface="Arial Narrow" panose="020B0606020202030204" pitchFamily="34" charset="0"/>
                <a:cs typeface="Arial" pitchFamily="34" charset="0"/>
              </a:rPr>
              <a:t>HCFC-22 </a:t>
            </a:r>
            <a:r>
              <a:rPr lang="en-US" altLang="ko-KR" sz="2000" dirty="0" smtClean="0">
                <a:solidFill>
                  <a:schemeClr val="tx1">
                    <a:lumMod val="75000"/>
                    <a:lumOff val="25000"/>
                  </a:schemeClr>
                </a:solidFill>
                <a:latin typeface="Arial Narrow" panose="020B0606020202030204" pitchFamily="34" charset="0"/>
                <a:cs typeface="Arial" pitchFamily="34" charset="0"/>
              </a:rPr>
              <a:t>emission from </a:t>
            </a:r>
            <a:r>
              <a:rPr lang="en-US" altLang="ko-KR" sz="2000" dirty="0">
                <a:solidFill>
                  <a:schemeClr val="tx1">
                    <a:lumMod val="75000"/>
                    <a:lumOff val="25000"/>
                  </a:schemeClr>
                </a:solidFill>
                <a:latin typeface="Arial Narrow" panose="020B0606020202030204" pitchFamily="34" charset="0"/>
                <a:cs typeface="Arial" pitchFamily="34" charset="0"/>
              </a:rPr>
              <a:t>2008 to </a:t>
            </a:r>
            <a:r>
              <a:rPr lang="en-US" altLang="ko-KR" sz="2000" dirty="0" smtClean="0">
                <a:solidFill>
                  <a:schemeClr val="tx1">
                    <a:lumMod val="75000"/>
                    <a:lumOff val="25000"/>
                  </a:schemeClr>
                </a:solidFill>
                <a:latin typeface="Arial Narrow" panose="020B0606020202030204" pitchFamily="34" charset="0"/>
                <a:cs typeface="Arial" pitchFamily="34" charset="0"/>
              </a:rPr>
              <a:t>2012; (b) yearly varying HCFC-22 emissions are used.</a:t>
            </a:r>
            <a:endParaRPr lang="en-US" altLang="ko-KR" sz="2000" baseline="30000" dirty="0">
              <a:solidFill>
                <a:schemeClr val="tx1">
                  <a:lumMod val="75000"/>
                  <a:lumOff val="25000"/>
                </a:schemeClr>
              </a:solidFill>
              <a:latin typeface="Arial Narrow" panose="020B0606020202030204" pitchFamily="34" charset="0"/>
              <a:cs typeface="Arial" pitchFamily="34" charset="0"/>
            </a:endParaRPr>
          </a:p>
        </p:txBody>
      </p:sp>
      <p:sp>
        <p:nvSpPr>
          <p:cNvPr id="17" name="TextBox 16"/>
          <p:cNvSpPr txBox="1"/>
          <p:nvPr/>
        </p:nvSpPr>
        <p:spPr>
          <a:xfrm>
            <a:off x="7512026" y="4448799"/>
            <a:ext cx="1629089" cy="338554"/>
          </a:xfrm>
          <a:prstGeom prst="rect">
            <a:avLst/>
          </a:prstGeom>
          <a:noFill/>
        </p:spPr>
        <p:txBody>
          <a:bodyPr wrap="square" rtlCol="0">
            <a:spAutoFit/>
          </a:bodyPr>
          <a:lstStyle/>
          <a:p>
            <a:r>
              <a:rPr lang="en-US" altLang="ko-KR" sz="1600" b="1" i="1" dirty="0" smtClean="0">
                <a:solidFill>
                  <a:schemeClr val="tx1">
                    <a:lumMod val="50000"/>
                    <a:lumOff val="50000"/>
                  </a:schemeClr>
                </a:solidFill>
                <a:latin typeface="Arial Narrow" panose="020B0606020202030204" pitchFamily="34" charset="0"/>
              </a:rPr>
              <a:t>Fang et al., 2013</a:t>
            </a:r>
            <a:endParaRPr lang="ko-KR" altLang="en-US" sz="1600" b="1" i="1" dirty="0">
              <a:solidFill>
                <a:schemeClr val="tx1">
                  <a:lumMod val="50000"/>
                  <a:lumOff val="50000"/>
                </a:schemeClr>
              </a:solidFill>
              <a:latin typeface="Arial Narrow" panose="020B0606020202030204" pitchFamily="34" charset="0"/>
            </a:endParaRPr>
          </a:p>
        </p:txBody>
      </p:sp>
      <p:sp>
        <p:nvSpPr>
          <p:cNvPr id="35" name="TextBox 34"/>
          <p:cNvSpPr txBox="1"/>
          <p:nvPr/>
        </p:nvSpPr>
        <p:spPr>
          <a:xfrm>
            <a:off x="1043608" y="1393031"/>
            <a:ext cx="2345082" cy="307777"/>
          </a:xfrm>
          <a:prstGeom prst="rect">
            <a:avLst/>
          </a:prstGeom>
          <a:noFill/>
        </p:spPr>
        <p:txBody>
          <a:bodyPr wrap="square" rtlCol="0">
            <a:spAutoFit/>
          </a:bodyPr>
          <a:lstStyle/>
          <a:p>
            <a:r>
              <a:rPr lang="en-US" altLang="ko-KR" sz="1400" b="1" dirty="0" smtClean="0">
                <a:solidFill>
                  <a:schemeClr val="tx1">
                    <a:lumMod val="75000"/>
                    <a:lumOff val="25000"/>
                  </a:schemeClr>
                </a:solidFill>
                <a:latin typeface="Arial" panose="020B0604020202020204" pitchFamily="34" charset="0"/>
                <a:cs typeface="Arial" panose="020B0604020202020204" pitchFamily="34" charset="0"/>
              </a:rPr>
              <a:t>A priori (Wan et al., 2009)</a:t>
            </a:r>
            <a:endParaRPr lang="ko-KR" altLang="en-US" sz="14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6" name="이등변 삼각형 8"/>
          <p:cNvSpPr/>
          <p:nvPr/>
        </p:nvSpPr>
        <p:spPr>
          <a:xfrm>
            <a:off x="883793" y="1484784"/>
            <a:ext cx="144016" cy="144016"/>
          </a:xfrm>
          <a:prstGeom prst="triangle">
            <a:avLst/>
          </a:prstGeom>
          <a:solidFill>
            <a:srgbClr val="66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이등변 삼각형 11"/>
          <p:cNvSpPr/>
          <p:nvPr/>
        </p:nvSpPr>
        <p:spPr>
          <a:xfrm>
            <a:off x="899592" y="1689884"/>
            <a:ext cx="144016" cy="144016"/>
          </a:xfrm>
          <a:prstGeom prs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TextBox 37"/>
          <p:cNvSpPr txBox="1"/>
          <p:nvPr/>
        </p:nvSpPr>
        <p:spPr>
          <a:xfrm>
            <a:off x="1043608" y="1628800"/>
            <a:ext cx="2664296" cy="307777"/>
          </a:xfrm>
          <a:prstGeom prst="rect">
            <a:avLst/>
          </a:prstGeom>
          <a:noFill/>
        </p:spPr>
        <p:txBody>
          <a:bodyPr wrap="square" rtlCol="0">
            <a:spAutoFit/>
          </a:bodyPr>
          <a:lstStyle/>
          <a:p>
            <a:r>
              <a:rPr lang="en-US" altLang="ko-KR" sz="1400" b="1" dirty="0" smtClean="0">
                <a:solidFill>
                  <a:schemeClr val="tx1">
                    <a:lumMod val="75000"/>
                    <a:lumOff val="25000"/>
                  </a:schemeClr>
                </a:solidFill>
                <a:latin typeface="Arial" panose="020B0604020202020204" pitchFamily="34" charset="0"/>
                <a:cs typeface="Arial" panose="020B0604020202020204" pitchFamily="34" charset="0"/>
              </a:rPr>
              <a:t>A posteriori (Fang et al., 2013)</a:t>
            </a:r>
            <a:endParaRPr lang="ko-KR" altLang="en-US" sz="1400" b="1"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3" name="그룹 2"/>
          <p:cNvGrpSpPr/>
          <p:nvPr/>
        </p:nvGrpSpPr>
        <p:grpSpPr>
          <a:xfrm>
            <a:off x="4804921" y="1556792"/>
            <a:ext cx="4336953" cy="2892007"/>
            <a:chOff x="4716016" y="1941746"/>
            <a:chExt cx="4159566" cy="2675983"/>
          </a:xfrm>
        </p:grpSpPr>
        <p:grpSp>
          <p:nvGrpSpPr>
            <p:cNvPr id="2" name="그룹 1"/>
            <p:cNvGrpSpPr/>
            <p:nvPr/>
          </p:nvGrpSpPr>
          <p:grpSpPr>
            <a:xfrm>
              <a:off x="4716016" y="1941746"/>
              <a:ext cx="4159566" cy="2675983"/>
              <a:chOff x="2723154" y="3645024"/>
              <a:chExt cx="5007714" cy="3036678"/>
            </a:xfrm>
          </p:grpSpPr>
          <p:pic>
            <p:nvPicPr>
              <p:cNvPr id="1126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23154" y="3645024"/>
                <a:ext cx="5007714" cy="3036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8" name="그룹 47"/>
              <p:cNvGrpSpPr/>
              <p:nvPr/>
            </p:nvGrpSpPr>
            <p:grpSpPr>
              <a:xfrm>
                <a:off x="3448647" y="5108278"/>
                <a:ext cx="3995397" cy="458797"/>
                <a:chOff x="2174954" y="3428182"/>
                <a:chExt cx="5364000" cy="519739"/>
              </a:xfrm>
            </p:grpSpPr>
            <p:sp>
              <p:nvSpPr>
                <p:cNvPr id="69" name="직사각형 13"/>
                <p:cNvSpPr/>
                <p:nvPr/>
              </p:nvSpPr>
              <p:spPr>
                <a:xfrm>
                  <a:off x="2174954" y="3429000"/>
                  <a:ext cx="5364000" cy="504056"/>
                </a:xfrm>
                <a:prstGeom prst="rect">
                  <a:avLst/>
                </a:prstGeom>
                <a:solidFill>
                  <a:schemeClr val="bg1">
                    <a:lumMod val="65000"/>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70" name="직선 연결선 16"/>
                <p:cNvCxnSpPr>
                  <a:endCxn id="69" idx="1"/>
                </p:cNvCxnSpPr>
                <p:nvPr/>
              </p:nvCxnSpPr>
              <p:spPr>
                <a:xfrm flipH="1">
                  <a:off x="2174954" y="3429000"/>
                  <a:ext cx="236806" cy="25202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1" name="직선 연결선 19"/>
                <p:cNvCxnSpPr/>
                <p:nvPr/>
              </p:nvCxnSpPr>
              <p:spPr>
                <a:xfrm flipH="1">
                  <a:off x="2174954" y="3429000"/>
                  <a:ext cx="524839" cy="5040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2" name="직선 연결선 22"/>
                <p:cNvCxnSpPr/>
                <p:nvPr/>
              </p:nvCxnSpPr>
              <p:spPr>
                <a:xfrm flipH="1">
                  <a:off x="2681448" y="3429000"/>
                  <a:ext cx="524839" cy="5040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3" name="직선 연결선 23"/>
                <p:cNvCxnSpPr/>
                <p:nvPr/>
              </p:nvCxnSpPr>
              <p:spPr>
                <a:xfrm flipH="1">
                  <a:off x="2445697" y="3429000"/>
                  <a:ext cx="524839" cy="5040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4" name="직선 연결선 24"/>
                <p:cNvCxnSpPr/>
                <p:nvPr/>
              </p:nvCxnSpPr>
              <p:spPr>
                <a:xfrm flipH="1">
                  <a:off x="2928972" y="3429000"/>
                  <a:ext cx="524839" cy="5040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5" name="직선 연결선 25"/>
                <p:cNvCxnSpPr/>
                <p:nvPr/>
              </p:nvCxnSpPr>
              <p:spPr>
                <a:xfrm flipH="1">
                  <a:off x="3189534" y="3428182"/>
                  <a:ext cx="524839" cy="5040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6" name="직선 연결선 26"/>
                <p:cNvCxnSpPr/>
                <p:nvPr/>
              </p:nvCxnSpPr>
              <p:spPr>
                <a:xfrm flipH="1">
                  <a:off x="3446381" y="3429000"/>
                  <a:ext cx="524839" cy="5040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7" name="직선 연결선 27"/>
                <p:cNvCxnSpPr/>
                <p:nvPr/>
              </p:nvCxnSpPr>
              <p:spPr>
                <a:xfrm flipH="1">
                  <a:off x="3757829" y="3429000"/>
                  <a:ext cx="524839" cy="5040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8" name="직선 연결선 29"/>
                <p:cNvCxnSpPr/>
                <p:nvPr/>
              </p:nvCxnSpPr>
              <p:spPr>
                <a:xfrm flipH="1">
                  <a:off x="4027993" y="3429000"/>
                  <a:ext cx="524839" cy="5040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9" name="직선 연결선 30"/>
                <p:cNvCxnSpPr/>
                <p:nvPr/>
              </p:nvCxnSpPr>
              <p:spPr>
                <a:xfrm flipH="1">
                  <a:off x="4332115" y="3429000"/>
                  <a:ext cx="524839" cy="5040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0" name="직선 연결선 31"/>
                <p:cNvCxnSpPr/>
                <p:nvPr/>
              </p:nvCxnSpPr>
              <p:spPr>
                <a:xfrm flipH="1">
                  <a:off x="4612196" y="3429000"/>
                  <a:ext cx="524839" cy="5040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1" name="직선 연결선 33"/>
                <p:cNvCxnSpPr/>
                <p:nvPr/>
              </p:nvCxnSpPr>
              <p:spPr>
                <a:xfrm flipH="1">
                  <a:off x="4874615" y="3429000"/>
                  <a:ext cx="524839" cy="5040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2" name="직선 연결선 35"/>
                <p:cNvCxnSpPr/>
                <p:nvPr/>
              </p:nvCxnSpPr>
              <p:spPr>
                <a:xfrm flipH="1">
                  <a:off x="5137035" y="3429000"/>
                  <a:ext cx="524839" cy="5040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3" name="직선 연결선 36"/>
                <p:cNvCxnSpPr/>
                <p:nvPr/>
              </p:nvCxnSpPr>
              <p:spPr>
                <a:xfrm flipH="1">
                  <a:off x="5397463" y="3428182"/>
                  <a:ext cx="524839" cy="5040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4" name="직선 연결선 37"/>
                <p:cNvCxnSpPr/>
                <p:nvPr/>
              </p:nvCxnSpPr>
              <p:spPr>
                <a:xfrm flipH="1">
                  <a:off x="5661874" y="3430828"/>
                  <a:ext cx="524839" cy="5040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5" name="직선 연결선 38"/>
                <p:cNvCxnSpPr/>
                <p:nvPr/>
              </p:nvCxnSpPr>
              <p:spPr>
                <a:xfrm flipH="1">
                  <a:off x="5922302" y="3428182"/>
                  <a:ext cx="524839" cy="5040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직선 연결선 41"/>
                <p:cNvCxnSpPr/>
                <p:nvPr/>
              </p:nvCxnSpPr>
              <p:spPr>
                <a:xfrm flipH="1">
                  <a:off x="6184721" y="3443865"/>
                  <a:ext cx="524839" cy="5040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7" name="직선 연결선 42"/>
                <p:cNvCxnSpPr/>
                <p:nvPr/>
              </p:nvCxnSpPr>
              <p:spPr>
                <a:xfrm flipH="1">
                  <a:off x="6421882" y="3430828"/>
                  <a:ext cx="524839" cy="5040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 name="직선 연결선 43"/>
                <p:cNvCxnSpPr/>
                <p:nvPr/>
              </p:nvCxnSpPr>
              <p:spPr>
                <a:xfrm flipH="1">
                  <a:off x="6660168" y="3443865"/>
                  <a:ext cx="524839" cy="5040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 name="직선 연결선 44"/>
                <p:cNvCxnSpPr/>
                <p:nvPr/>
              </p:nvCxnSpPr>
              <p:spPr>
                <a:xfrm flipH="1">
                  <a:off x="6919205" y="3430828"/>
                  <a:ext cx="524839" cy="5040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0" name="직선 연결선 45"/>
                <p:cNvCxnSpPr/>
                <p:nvPr/>
              </p:nvCxnSpPr>
              <p:spPr>
                <a:xfrm flipH="1">
                  <a:off x="7181624" y="3565405"/>
                  <a:ext cx="357330" cy="37987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cxnSp>
          <p:nvCxnSpPr>
            <p:cNvPr id="67" name="직선 연결선 2"/>
            <p:cNvCxnSpPr/>
            <p:nvPr/>
          </p:nvCxnSpPr>
          <p:spPr>
            <a:xfrm>
              <a:off x="7747871" y="2860647"/>
              <a:ext cx="396665" cy="0"/>
            </a:xfrm>
            <a:prstGeom prst="line">
              <a:avLst/>
            </a:prstGeom>
            <a:ln w="19050">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8" name="Rectangle 7"/>
          <p:cNvSpPr/>
          <p:nvPr/>
        </p:nvSpPr>
        <p:spPr>
          <a:xfrm>
            <a:off x="5616561" y="2547795"/>
            <a:ext cx="1835759" cy="338554"/>
          </a:xfrm>
          <a:prstGeom prst="rect">
            <a:avLst/>
          </a:prstGeom>
        </p:spPr>
        <p:txBody>
          <a:bodyPr wrap="none">
            <a:spAutoFit/>
          </a:bodyPr>
          <a:lstStyle/>
          <a:p>
            <a:r>
              <a:rPr lang="en-US" altLang="ko-KR" sz="1600" dirty="0">
                <a:solidFill>
                  <a:schemeClr val="tx1">
                    <a:lumMod val="75000"/>
                    <a:lumOff val="25000"/>
                  </a:schemeClr>
                </a:solidFill>
                <a:latin typeface="Arial Narrow" panose="020B0606020202030204" pitchFamily="34" charset="0"/>
                <a:cs typeface="Arial" panose="020B0604020202020204" pitchFamily="34" charset="0"/>
              </a:rPr>
              <a:t>80.8 ± 4.0 </a:t>
            </a:r>
            <a:r>
              <a:rPr lang="en-US" altLang="ko-KR" sz="1600" dirty="0" err="1">
                <a:solidFill>
                  <a:schemeClr val="tx1">
                    <a:lumMod val="75000"/>
                    <a:lumOff val="25000"/>
                  </a:schemeClr>
                </a:solidFill>
                <a:latin typeface="Arial Narrow" panose="020B0606020202030204" pitchFamily="34" charset="0"/>
                <a:cs typeface="Arial" panose="020B0604020202020204" pitchFamily="34" charset="0"/>
              </a:rPr>
              <a:t>Gg</a:t>
            </a:r>
            <a:r>
              <a:rPr lang="en-US" altLang="ko-KR" sz="1600" dirty="0">
                <a:solidFill>
                  <a:schemeClr val="tx1">
                    <a:lumMod val="75000"/>
                    <a:lumOff val="25000"/>
                  </a:schemeClr>
                </a:solidFill>
                <a:latin typeface="Arial Narrow" panose="020B0606020202030204" pitchFamily="34" charset="0"/>
                <a:cs typeface="Arial" panose="020B0604020202020204" pitchFamily="34" charset="0"/>
              </a:rPr>
              <a:t> </a:t>
            </a:r>
            <a:r>
              <a:rPr lang="en-US" altLang="ko-KR" sz="1600" dirty="0" smtClean="0">
                <a:solidFill>
                  <a:schemeClr val="tx1">
                    <a:lumMod val="75000"/>
                    <a:lumOff val="25000"/>
                  </a:schemeClr>
                </a:solidFill>
                <a:latin typeface="Arial Narrow" panose="020B0606020202030204" pitchFamily="34" charset="0"/>
                <a:cs typeface="Arial" panose="020B0604020202020204" pitchFamily="34" charset="0"/>
              </a:rPr>
              <a:t>yr</a:t>
            </a:r>
            <a:r>
              <a:rPr lang="en-US" altLang="ko-KR" sz="1600" baseline="30000" dirty="0" smtClean="0">
                <a:solidFill>
                  <a:schemeClr val="tx1">
                    <a:lumMod val="75000"/>
                    <a:lumOff val="25000"/>
                  </a:schemeClr>
                </a:solidFill>
                <a:latin typeface="Arial Narrow" panose="020B0606020202030204" pitchFamily="34" charset="0"/>
                <a:cs typeface="Arial" panose="020B0604020202020204" pitchFamily="34" charset="0"/>
              </a:rPr>
              <a:t>-1</a:t>
            </a:r>
            <a:r>
              <a:rPr lang="en-US" altLang="ko-KR" sz="1600" dirty="0" smtClean="0">
                <a:solidFill>
                  <a:schemeClr val="tx1">
                    <a:lumMod val="75000"/>
                    <a:lumOff val="25000"/>
                  </a:schemeClr>
                </a:solidFill>
                <a:latin typeface="Arial Narrow" panose="020B0606020202030204" pitchFamily="34" charset="0"/>
                <a:cs typeface="Arial" panose="020B0604020202020204" pitchFamily="34" charset="0"/>
              </a:rPr>
              <a:t> </a:t>
            </a:r>
            <a:r>
              <a:rPr lang="en-US" altLang="ko-KR" sz="1600" b="1" dirty="0" smtClean="0">
                <a:solidFill>
                  <a:schemeClr val="tx1">
                    <a:lumMod val="75000"/>
                    <a:lumOff val="25000"/>
                  </a:schemeClr>
                </a:solidFill>
                <a:latin typeface="Arial" panose="020B0604020202020204" pitchFamily="34" charset="0"/>
                <a:cs typeface="Arial" panose="020B0604020202020204" pitchFamily="34" charset="0"/>
              </a:rPr>
              <a:t>(a)</a:t>
            </a:r>
            <a:endParaRPr lang="en-US" altLang="ko-KR" sz="1600" b="1" baseline="30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91" name="직사각형 9"/>
          <p:cNvSpPr/>
          <p:nvPr/>
        </p:nvSpPr>
        <p:spPr>
          <a:xfrm>
            <a:off x="726211" y="4804715"/>
            <a:ext cx="144000" cy="1440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92" name="직사각형 13"/>
          <p:cNvSpPr/>
          <p:nvPr/>
        </p:nvSpPr>
        <p:spPr>
          <a:xfrm>
            <a:off x="2622095" y="4826819"/>
            <a:ext cx="144000" cy="144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93" name="TextBox 92"/>
          <p:cNvSpPr txBox="1"/>
          <p:nvPr/>
        </p:nvSpPr>
        <p:spPr>
          <a:xfrm>
            <a:off x="830298" y="4653135"/>
            <a:ext cx="1739107" cy="369332"/>
          </a:xfrm>
          <a:prstGeom prst="rect">
            <a:avLst/>
          </a:prstGeom>
          <a:noFill/>
        </p:spPr>
        <p:txBody>
          <a:bodyPr wrap="square" rtlCol="0">
            <a:spAutoFit/>
          </a:bodyPr>
          <a:lstStyle/>
          <a:p>
            <a:r>
              <a:rPr lang="en-US" altLang="ko-KR" dirty="0" smtClean="0">
                <a:solidFill>
                  <a:schemeClr val="tx1">
                    <a:lumMod val="75000"/>
                    <a:lumOff val="25000"/>
                  </a:schemeClr>
                </a:solidFill>
              </a:rPr>
              <a:t> </a:t>
            </a:r>
            <a:r>
              <a:rPr lang="en-US" altLang="ko-KR" sz="1400" b="1" dirty="0" smtClean="0">
                <a:solidFill>
                  <a:schemeClr val="tx1">
                    <a:lumMod val="75000"/>
                    <a:lumOff val="25000"/>
                  </a:schemeClr>
                </a:solidFill>
                <a:latin typeface="Arial" panose="020B0604020202020204" pitchFamily="34" charset="0"/>
                <a:cs typeface="Arial" panose="020B0604020202020204" pitchFamily="34" charset="0"/>
              </a:rPr>
              <a:t>A priori: constant </a:t>
            </a:r>
            <a:endParaRPr lang="ko-KR" altLang="en-US" sz="14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94" name="TextBox 93"/>
          <p:cNvSpPr txBox="1"/>
          <p:nvPr/>
        </p:nvSpPr>
        <p:spPr>
          <a:xfrm>
            <a:off x="2826135" y="4714690"/>
            <a:ext cx="3121367" cy="307777"/>
          </a:xfrm>
          <a:prstGeom prst="rect">
            <a:avLst/>
          </a:prstGeom>
          <a:noFill/>
        </p:spPr>
        <p:txBody>
          <a:bodyPr wrap="square" rtlCol="0">
            <a:spAutoFit/>
          </a:bodyPr>
          <a:lstStyle/>
          <a:p>
            <a:r>
              <a:rPr lang="en-US" altLang="ko-KR" sz="1400" b="1" dirty="0" smtClean="0">
                <a:solidFill>
                  <a:schemeClr val="tx1">
                    <a:lumMod val="75000"/>
                    <a:lumOff val="25000"/>
                  </a:schemeClr>
                </a:solidFill>
                <a:latin typeface="Arial" panose="020B0604020202020204" pitchFamily="34" charset="0"/>
                <a:cs typeface="Arial" panose="020B0604020202020204" pitchFamily="34" charset="0"/>
              </a:rPr>
              <a:t>A posteriori from constant a priori</a:t>
            </a:r>
            <a:endParaRPr lang="ko-KR" altLang="en-US" sz="1400" b="1" dirty="0">
              <a:solidFill>
                <a:schemeClr val="tx1">
                  <a:lumMod val="75000"/>
                  <a:lumOff val="25000"/>
                </a:schemeClr>
              </a:solidFill>
              <a:latin typeface="Arial" panose="020B0604020202020204" pitchFamily="34" charset="0"/>
              <a:cs typeface="Arial" panose="020B0604020202020204" pitchFamily="34" charset="0"/>
            </a:endParaRPr>
          </a:p>
        </p:txBody>
      </p:sp>
      <p:cxnSp>
        <p:nvCxnSpPr>
          <p:cNvPr id="10" name="Straight Arrow Connector 9"/>
          <p:cNvCxnSpPr/>
          <p:nvPr/>
        </p:nvCxnSpPr>
        <p:spPr>
          <a:xfrm>
            <a:off x="4355976" y="3279737"/>
            <a:ext cx="360040"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5656586" y="3841303"/>
            <a:ext cx="3121367" cy="307777"/>
          </a:xfrm>
          <a:prstGeom prst="rect">
            <a:avLst/>
          </a:prstGeom>
          <a:noFill/>
        </p:spPr>
        <p:txBody>
          <a:bodyPr wrap="square" rtlCol="0">
            <a:spAutoFit/>
          </a:bodyPr>
          <a:lstStyle/>
          <a:p>
            <a:r>
              <a:rPr lang="en-US" altLang="ko-KR" sz="1400" b="1" dirty="0" smtClean="0">
                <a:solidFill>
                  <a:schemeClr val="tx1">
                    <a:lumMod val="75000"/>
                    <a:lumOff val="25000"/>
                  </a:schemeClr>
                </a:solidFill>
                <a:latin typeface="Arial" panose="020B0604020202020204" pitchFamily="34" charset="0"/>
                <a:cs typeface="Arial" panose="020B0604020202020204" pitchFamily="34" charset="0"/>
              </a:rPr>
              <a:t>A posteriori from varying a priori</a:t>
            </a:r>
            <a:endParaRPr lang="ko-KR" altLang="en-US" sz="14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97" name="Rectangle 96"/>
          <p:cNvSpPr/>
          <p:nvPr/>
        </p:nvSpPr>
        <p:spPr>
          <a:xfrm>
            <a:off x="8462757" y="2348880"/>
            <a:ext cx="399468" cy="338554"/>
          </a:xfrm>
          <a:prstGeom prst="rect">
            <a:avLst/>
          </a:prstGeom>
        </p:spPr>
        <p:txBody>
          <a:bodyPr wrap="none">
            <a:spAutoFit/>
          </a:bodyPr>
          <a:lstStyle/>
          <a:p>
            <a:r>
              <a:rPr lang="en-US" altLang="ko-KR" sz="1600" b="1" dirty="0" smtClean="0">
                <a:solidFill>
                  <a:srgbClr val="3333CC"/>
                </a:solidFill>
                <a:latin typeface="Arial Narrow" panose="020B0606020202030204" pitchFamily="34" charset="0"/>
                <a:cs typeface="Arial" pitchFamily="34" charset="0"/>
              </a:rPr>
              <a:t>(b)</a:t>
            </a:r>
            <a:endParaRPr lang="en-US" altLang="ko-KR" sz="1600" b="1" baseline="30000" dirty="0">
              <a:solidFill>
                <a:srgbClr val="3333CC"/>
              </a:solidFill>
              <a:latin typeface="Arial Narrow" panose="020B0606020202030204" pitchFamily="34" charset="0"/>
              <a:cs typeface="Arial" pitchFamily="34" charset="0"/>
            </a:endParaRPr>
          </a:p>
        </p:txBody>
      </p:sp>
      <p:sp>
        <p:nvSpPr>
          <p:cNvPr id="54" name="이등변 삼각형 11"/>
          <p:cNvSpPr/>
          <p:nvPr/>
        </p:nvSpPr>
        <p:spPr>
          <a:xfrm>
            <a:off x="5512570" y="3922952"/>
            <a:ext cx="144016" cy="144016"/>
          </a:xfrm>
          <a:prstGeom prs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3" name="Text Box 5"/>
          <p:cNvSpPr txBox="1">
            <a:spLocks noChangeArrowheads="1"/>
          </p:cNvSpPr>
          <p:nvPr/>
        </p:nvSpPr>
        <p:spPr bwMode="auto">
          <a:xfrm>
            <a:off x="-180528" y="70382"/>
            <a:ext cx="9009384" cy="584775"/>
          </a:xfrm>
          <a:prstGeom prst="rect">
            <a:avLst/>
          </a:prstGeom>
          <a:noFill/>
          <a:ln w="9525">
            <a:noFill/>
            <a:miter lim="800000"/>
            <a:headEnd/>
            <a:tailEnd/>
          </a:ln>
        </p:spPr>
        <p:txBody>
          <a:bodyPr wrap="square">
            <a:spAutoFit/>
          </a:bodyPr>
          <a:lstStyle/>
          <a:p>
            <a:pPr algn="ctr" eaLnBrk="0" hangingPunct="0"/>
            <a:r>
              <a:rPr lang="en-US" altLang="ko-KR" sz="3200" b="1" dirty="0" smtClean="0">
                <a:solidFill>
                  <a:schemeClr val="tx2">
                    <a:lumMod val="50000"/>
                  </a:schemeClr>
                </a:solidFill>
                <a:latin typeface="Calibri" panose="020F0502020204030204" pitchFamily="34" charset="0"/>
                <a:ea typeface="HY헤드라인M" pitchFamily="18" charset="-127"/>
                <a:cs typeface="Tahoma" pitchFamily="34" charset="0"/>
              </a:rPr>
              <a:t>Top-down estimates of country-based emissions</a:t>
            </a:r>
            <a:endParaRPr kumimoji="0" lang="en-US" altLang="ko-KR" sz="3200" b="1" dirty="0">
              <a:solidFill>
                <a:schemeClr val="tx2">
                  <a:lumMod val="50000"/>
                </a:schemeClr>
              </a:solidFill>
              <a:latin typeface="Calibri" panose="020F0502020204030204" pitchFamily="34" charset="0"/>
              <a:ea typeface="HY헤드라인M" pitchFamily="18" charset="-127"/>
              <a:cs typeface="Tahoma" pitchFamily="34" charset="0"/>
            </a:endParaRPr>
          </a:p>
        </p:txBody>
      </p:sp>
      <p:sp>
        <p:nvSpPr>
          <p:cNvPr id="55" name="Rectangle 54"/>
          <p:cNvSpPr/>
          <p:nvPr/>
        </p:nvSpPr>
        <p:spPr>
          <a:xfrm>
            <a:off x="5652120" y="1229410"/>
            <a:ext cx="2159566" cy="400110"/>
          </a:xfrm>
          <a:prstGeom prst="rect">
            <a:avLst/>
          </a:prstGeom>
        </p:spPr>
        <p:txBody>
          <a:bodyPr wrap="none">
            <a:spAutoFit/>
          </a:bodyPr>
          <a:lstStyle/>
          <a:p>
            <a:r>
              <a:rPr lang="en-US" altLang="ko-KR" sz="2000" b="1" i="1" dirty="0" smtClean="0">
                <a:solidFill>
                  <a:srgbClr val="3333CC"/>
                </a:solidFill>
                <a:latin typeface="Arial Narrow" panose="020B0606020202030204" pitchFamily="34" charset="0"/>
              </a:rPr>
              <a:t>HCFC-22 emissions</a:t>
            </a:r>
            <a:endParaRPr lang="ko-KR" altLang="en-US" sz="2000" b="1" i="1" dirty="0">
              <a:solidFill>
                <a:srgbClr val="3333CC"/>
              </a:solidFill>
            </a:endParaRPr>
          </a:p>
        </p:txBody>
      </p:sp>
    </p:spTree>
    <p:extLst>
      <p:ext uri="{BB962C8B-B14F-4D97-AF65-F5344CB8AC3E}">
        <p14:creationId xmlns:p14="http://schemas.microsoft.com/office/powerpoint/2010/main" val="4322576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그룹 20"/>
          <p:cNvGrpSpPr/>
          <p:nvPr/>
        </p:nvGrpSpPr>
        <p:grpSpPr>
          <a:xfrm>
            <a:off x="280595" y="833638"/>
            <a:ext cx="7743651" cy="4611585"/>
            <a:chOff x="280595" y="833638"/>
            <a:chExt cx="7743651" cy="4611585"/>
          </a:xfrm>
        </p:grpSpPr>
        <p:grpSp>
          <p:nvGrpSpPr>
            <p:cNvPr id="24" name="그룹 23"/>
            <p:cNvGrpSpPr/>
            <p:nvPr/>
          </p:nvGrpSpPr>
          <p:grpSpPr>
            <a:xfrm>
              <a:off x="280595" y="833638"/>
              <a:ext cx="7743651" cy="4611585"/>
              <a:chOff x="289990" y="926653"/>
              <a:chExt cx="7922088" cy="4753253"/>
            </a:xfrm>
          </p:grpSpPr>
          <p:pic>
            <p:nvPicPr>
              <p:cNvPr id="26" name="Picture 2" descr="F:\China_GlobalGap_withDiff_prior_edit_fin2.tif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990" y="926653"/>
                <a:ext cx="7922088" cy="4753253"/>
              </a:xfrm>
              <a:prstGeom prst="rect">
                <a:avLst/>
              </a:prstGeom>
              <a:noFill/>
              <a:extLst>
                <a:ext uri="{909E8E84-426E-40DD-AFC4-6F175D3DCCD1}">
                  <a14:hiddenFill xmlns:a14="http://schemas.microsoft.com/office/drawing/2010/main">
                    <a:solidFill>
                      <a:srgbClr val="FFFFFF"/>
                    </a:solidFill>
                  </a14:hiddenFill>
                </a:ext>
              </a:extLst>
            </p:spPr>
          </p:pic>
          <p:sp>
            <p:nvSpPr>
              <p:cNvPr id="27" name="자유형 26"/>
              <p:cNvSpPr/>
              <p:nvPr/>
            </p:nvSpPr>
            <p:spPr>
              <a:xfrm>
                <a:off x="4979442" y="2260397"/>
                <a:ext cx="1609344" cy="1345997"/>
              </a:xfrm>
              <a:custGeom>
                <a:avLst/>
                <a:gdLst>
                  <a:gd name="connsiteX0" fmla="*/ 0 w 1609344"/>
                  <a:gd name="connsiteY0" fmla="*/ 665683 h 1345997"/>
                  <a:gd name="connsiteX1" fmla="*/ 526694 w 1609344"/>
                  <a:gd name="connsiteY1" fmla="*/ 0 h 1345997"/>
                  <a:gd name="connsiteX2" fmla="*/ 526694 w 1609344"/>
                  <a:gd name="connsiteY2" fmla="*/ 0 h 1345997"/>
                  <a:gd name="connsiteX3" fmla="*/ 1060704 w 1609344"/>
                  <a:gd name="connsiteY3" fmla="*/ 146304 h 1345997"/>
                  <a:gd name="connsiteX4" fmla="*/ 1060704 w 1609344"/>
                  <a:gd name="connsiteY4" fmla="*/ 146304 h 1345997"/>
                  <a:gd name="connsiteX5" fmla="*/ 1602028 w 1609344"/>
                  <a:gd name="connsiteY5" fmla="*/ 1331366 h 1345997"/>
                  <a:gd name="connsiteX6" fmla="*/ 1602028 w 1609344"/>
                  <a:gd name="connsiteY6" fmla="*/ 1331366 h 1345997"/>
                  <a:gd name="connsiteX7" fmla="*/ 1609344 w 1609344"/>
                  <a:gd name="connsiteY7" fmla="*/ 1345997 h 134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9344" h="1345997">
                    <a:moveTo>
                      <a:pt x="0" y="665683"/>
                    </a:moveTo>
                    <a:lnTo>
                      <a:pt x="526694" y="0"/>
                    </a:lnTo>
                    <a:lnTo>
                      <a:pt x="526694" y="0"/>
                    </a:lnTo>
                    <a:lnTo>
                      <a:pt x="1060704" y="146304"/>
                    </a:lnTo>
                    <a:lnTo>
                      <a:pt x="1060704" y="146304"/>
                    </a:lnTo>
                    <a:lnTo>
                      <a:pt x="1602028" y="1331366"/>
                    </a:lnTo>
                    <a:lnTo>
                      <a:pt x="1602028" y="1331366"/>
                    </a:lnTo>
                    <a:lnTo>
                      <a:pt x="1609344" y="1345997"/>
                    </a:lnTo>
                  </a:path>
                </a:pathLst>
              </a:custGeom>
              <a:noFill/>
              <a:ln w="9525">
                <a:solidFill>
                  <a:schemeClr val="accent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3" name="자유형 12"/>
            <p:cNvSpPr/>
            <p:nvPr/>
          </p:nvSpPr>
          <p:spPr>
            <a:xfrm>
              <a:off x="6438900" y="3133725"/>
              <a:ext cx="1028700" cy="295275"/>
            </a:xfrm>
            <a:custGeom>
              <a:avLst/>
              <a:gdLst>
                <a:gd name="connsiteX0" fmla="*/ 0 w 1028700"/>
                <a:gd name="connsiteY0" fmla="*/ 295275 h 295275"/>
                <a:gd name="connsiteX1" fmla="*/ 504825 w 1028700"/>
                <a:gd name="connsiteY1" fmla="*/ 0 h 295275"/>
                <a:gd name="connsiteX2" fmla="*/ 504825 w 1028700"/>
                <a:gd name="connsiteY2" fmla="*/ 0 h 295275"/>
                <a:gd name="connsiteX3" fmla="*/ 1028700 w 1028700"/>
                <a:gd name="connsiteY3" fmla="*/ 190500 h 295275"/>
                <a:gd name="connsiteX4" fmla="*/ 1028700 w 1028700"/>
                <a:gd name="connsiteY4" fmla="*/ 190500 h 295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700" h="295275">
                  <a:moveTo>
                    <a:pt x="0" y="295275"/>
                  </a:moveTo>
                  <a:lnTo>
                    <a:pt x="504825" y="0"/>
                  </a:lnTo>
                  <a:lnTo>
                    <a:pt x="504825" y="0"/>
                  </a:lnTo>
                  <a:lnTo>
                    <a:pt x="1028700" y="190500"/>
                  </a:lnTo>
                  <a:lnTo>
                    <a:pt x="1028700" y="190500"/>
                  </a:lnTo>
                </a:path>
              </a:pathLst>
            </a:custGeom>
            <a:noFill/>
            <a:ln w="1270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3" name="TextBox 2"/>
          <p:cNvSpPr txBox="1"/>
          <p:nvPr/>
        </p:nvSpPr>
        <p:spPr>
          <a:xfrm>
            <a:off x="7740352" y="2817985"/>
            <a:ext cx="1366569" cy="338554"/>
          </a:xfrm>
          <a:prstGeom prst="rect">
            <a:avLst/>
          </a:prstGeom>
          <a:solidFill>
            <a:schemeClr val="bg1"/>
          </a:solidFill>
        </p:spPr>
        <p:txBody>
          <a:bodyPr wrap="square" rtlCol="0">
            <a:spAutoFit/>
          </a:bodyPr>
          <a:lstStyle/>
          <a:p>
            <a:r>
              <a:rPr lang="en-US" altLang="ko-KR" sz="1600" dirty="0" smtClean="0">
                <a:solidFill>
                  <a:schemeClr val="tx1">
                    <a:lumMod val="65000"/>
                    <a:lumOff val="35000"/>
                  </a:schemeClr>
                </a:solidFill>
                <a:latin typeface="Cambria" panose="02040503050406030204" pitchFamily="18" charset="0"/>
                <a:cs typeface="Arial" panose="020B0604020202020204" pitchFamily="34" charset="0"/>
              </a:rPr>
              <a:t>This study (a)</a:t>
            </a:r>
            <a:endParaRPr lang="ko-KR" altLang="en-US" sz="1600" dirty="0">
              <a:solidFill>
                <a:schemeClr val="tx1">
                  <a:lumMod val="65000"/>
                  <a:lumOff val="35000"/>
                </a:schemeClr>
              </a:solidFill>
              <a:latin typeface="Cambria" panose="02040503050406030204" pitchFamily="18" charset="0"/>
              <a:cs typeface="Arial" panose="020B0604020202020204" pitchFamily="34" charset="0"/>
            </a:endParaRPr>
          </a:p>
        </p:txBody>
      </p:sp>
      <p:cxnSp>
        <p:nvCxnSpPr>
          <p:cNvPr id="4" name="직선 화살표 연결선 3"/>
          <p:cNvCxnSpPr/>
          <p:nvPr/>
        </p:nvCxnSpPr>
        <p:spPr>
          <a:xfrm flipH="1" flipV="1">
            <a:off x="7572454" y="2687988"/>
            <a:ext cx="378206" cy="129213"/>
          </a:xfrm>
          <a:prstGeom prst="straightConnector1">
            <a:avLst/>
          </a:prstGeom>
          <a:ln w="1905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668344" y="1657637"/>
            <a:ext cx="1455266" cy="338554"/>
          </a:xfrm>
          <a:prstGeom prst="rect">
            <a:avLst/>
          </a:prstGeom>
          <a:solidFill>
            <a:schemeClr val="bg1"/>
          </a:solidFill>
        </p:spPr>
        <p:txBody>
          <a:bodyPr wrap="square" rtlCol="0">
            <a:spAutoFit/>
          </a:bodyPr>
          <a:lstStyle/>
          <a:p>
            <a:r>
              <a:rPr lang="en-US" altLang="ko-KR" sz="1600" dirty="0" smtClean="0">
                <a:solidFill>
                  <a:schemeClr val="accent6">
                    <a:lumMod val="75000"/>
                  </a:schemeClr>
                </a:solidFill>
                <a:latin typeface="Cambria" panose="02040503050406030204" pitchFamily="18" charset="0"/>
                <a:cs typeface="Arial" panose="020B0604020202020204" pitchFamily="34" charset="0"/>
              </a:rPr>
              <a:t>This study (b)</a:t>
            </a:r>
            <a:endParaRPr lang="ko-KR" altLang="en-US" sz="1600" dirty="0">
              <a:solidFill>
                <a:schemeClr val="accent6">
                  <a:lumMod val="75000"/>
                </a:schemeClr>
              </a:solidFill>
              <a:latin typeface="Cambria" panose="02040503050406030204" pitchFamily="18" charset="0"/>
              <a:cs typeface="Arial" panose="020B0604020202020204" pitchFamily="34" charset="0"/>
            </a:endParaRPr>
          </a:p>
        </p:txBody>
      </p:sp>
      <p:cxnSp>
        <p:nvCxnSpPr>
          <p:cNvPr id="6" name="직선 화살표 연결선 30"/>
          <p:cNvCxnSpPr/>
          <p:nvPr/>
        </p:nvCxnSpPr>
        <p:spPr>
          <a:xfrm flipH="1">
            <a:off x="7572455" y="1996191"/>
            <a:ext cx="385504" cy="351734"/>
          </a:xfrm>
          <a:prstGeom prst="straightConnector1">
            <a:avLst/>
          </a:prstGeom>
          <a:ln w="19050">
            <a:solidFill>
              <a:schemeClr val="accent6">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563370" y="1755136"/>
            <a:ext cx="2232248" cy="307777"/>
          </a:xfrm>
          <a:prstGeom prst="rect">
            <a:avLst/>
          </a:prstGeom>
          <a:noFill/>
        </p:spPr>
        <p:txBody>
          <a:bodyPr wrap="square" rtlCol="0">
            <a:spAutoFit/>
          </a:bodyPr>
          <a:lstStyle/>
          <a:p>
            <a:r>
              <a:rPr lang="en-US" altLang="ko-KR" sz="1400" b="1" dirty="0" smtClean="0">
                <a:solidFill>
                  <a:srgbClr val="0070C0"/>
                </a:solidFill>
                <a:latin typeface="Arial" panose="020B0604020202020204" pitchFamily="34" charset="0"/>
                <a:cs typeface="Arial" panose="020B0604020202020204" pitchFamily="34" charset="0"/>
              </a:rPr>
              <a:t>Palmer et al. (2003)</a:t>
            </a:r>
            <a:endParaRPr lang="ko-KR" altLang="en-US" sz="1400" b="1" dirty="0">
              <a:solidFill>
                <a:srgbClr val="0070C0"/>
              </a:solidFill>
              <a:latin typeface="Arial" panose="020B0604020202020204" pitchFamily="34" charset="0"/>
              <a:cs typeface="Arial" panose="020B0604020202020204" pitchFamily="34" charset="0"/>
            </a:endParaRPr>
          </a:p>
        </p:txBody>
      </p:sp>
      <p:sp>
        <p:nvSpPr>
          <p:cNvPr id="16" name="TextBox 15"/>
          <p:cNvSpPr txBox="1"/>
          <p:nvPr/>
        </p:nvSpPr>
        <p:spPr>
          <a:xfrm>
            <a:off x="2200389" y="2260391"/>
            <a:ext cx="1944216" cy="307777"/>
          </a:xfrm>
          <a:prstGeom prst="rect">
            <a:avLst/>
          </a:prstGeom>
          <a:noFill/>
        </p:spPr>
        <p:txBody>
          <a:bodyPr wrap="square" rtlCol="0">
            <a:spAutoFit/>
          </a:bodyPr>
          <a:lstStyle/>
          <a:p>
            <a:r>
              <a:rPr lang="en-US" altLang="ko-KR" sz="1400" b="1" dirty="0" smtClean="0">
                <a:solidFill>
                  <a:srgbClr val="7030A0"/>
                </a:solidFill>
                <a:latin typeface="Arial" panose="020B0604020202020204" pitchFamily="34" charset="0"/>
                <a:cs typeface="Arial" panose="020B0604020202020204" pitchFamily="34" charset="0"/>
              </a:rPr>
              <a:t>Vollmer et al. (2009)</a:t>
            </a:r>
            <a:endParaRPr lang="ko-KR" altLang="en-US" sz="1400" b="1" dirty="0">
              <a:solidFill>
                <a:srgbClr val="7030A0"/>
              </a:solidFill>
              <a:latin typeface="Arial" panose="020B0604020202020204" pitchFamily="34" charset="0"/>
              <a:cs typeface="Arial" panose="020B0604020202020204" pitchFamily="34" charset="0"/>
            </a:endParaRPr>
          </a:p>
        </p:txBody>
      </p:sp>
      <p:cxnSp>
        <p:nvCxnSpPr>
          <p:cNvPr id="17" name="직선 화살표 연결선 3"/>
          <p:cNvCxnSpPr/>
          <p:nvPr/>
        </p:nvCxnSpPr>
        <p:spPr>
          <a:xfrm flipH="1">
            <a:off x="1284069" y="1996191"/>
            <a:ext cx="288032" cy="360040"/>
          </a:xfrm>
          <a:prstGeom prst="straightConnector1">
            <a:avLst/>
          </a:prstGeom>
          <a:ln w="1905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직선 화살표 연결선 6"/>
          <p:cNvCxnSpPr/>
          <p:nvPr/>
        </p:nvCxnSpPr>
        <p:spPr>
          <a:xfrm>
            <a:off x="3964585" y="2555996"/>
            <a:ext cx="360040" cy="216024"/>
          </a:xfrm>
          <a:prstGeom prst="straightConnector1">
            <a:avLst/>
          </a:prstGeom>
          <a:ln w="1905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직선 화살표 연결선 15"/>
          <p:cNvCxnSpPr/>
          <p:nvPr/>
        </p:nvCxnSpPr>
        <p:spPr>
          <a:xfrm flipH="1">
            <a:off x="4397755" y="3438193"/>
            <a:ext cx="258055" cy="365790"/>
          </a:xfrm>
          <a:prstGeom prst="straightConnector1">
            <a:avLst/>
          </a:prstGeom>
          <a:ln w="190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645591" y="3313311"/>
            <a:ext cx="1656184" cy="307777"/>
          </a:xfrm>
          <a:prstGeom prst="rect">
            <a:avLst/>
          </a:prstGeom>
          <a:noFill/>
        </p:spPr>
        <p:txBody>
          <a:bodyPr wrap="square" rtlCol="0">
            <a:spAutoFit/>
          </a:bodyPr>
          <a:lstStyle/>
          <a:p>
            <a:r>
              <a:rPr lang="en-US" altLang="ko-KR" sz="1400" b="1" dirty="0" smtClean="0">
                <a:solidFill>
                  <a:srgbClr val="00B050"/>
                </a:solidFill>
                <a:latin typeface="Arial" panose="020B0604020202020204" pitchFamily="34" charset="0"/>
                <a:cs typeface="Arial" panose="020B0604020202020204" pitchFamily="34" charset="0"/>
              </a:rPr>
              <a:t>Wan et al. (2009)</a:t>
            </a:r>
            <a:endParaRPr lang="ko-KR" altLang="en-US" sz="1400" b="1" dirty="0">
              <a:solidFill>
                <a:srgbClr val="00B050"/>
              </a:solidFill>
              <a:latin typeface="Arial" panose="020B0604020202020204" pitchFamily="34" charset="0"/>
              <a:cs typeface="Arial" panose="020B0604020202020204" pitchFamily="34" charset="0"/>
            </a:endParaRPr>
          </a:p>
        </p:txBody>
      </p:sp>
      <p:sp>
        <p:nvSpPr>
          <p:cNvPr id="25" name="위쪽/아래쪽 화살표 24"/>
          <p:cNvSpPr/>
          <p:nvPr/>
        </p:nvSpPr>
        <p:spPr>
          <a:xfrm>
            <a:off x="7476079" y="2771645"/>
            <a:ext cx="192752" cy="2132950"/>
          </a:xfrm>
          <a:prstGeom prst="upDownArrow">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7" name="Group 7"/>
          <p:cNvGrpSpPr/>
          <p:nvPr/>
        </p:nvGrpSpPr>
        <p:grpSpPr>
          <a:xfrm>
            <a:off x="0" y="0"/>
            <a:ext cx="9144000" cy="805833"/>
            <a:chOff x="0" y="0"/>
            <a:chExt cx="9144000" cy="805833"/>
          </a:xfrm>
        </p:grpSpPr>
        <p:grpSp>
          <p:nvGrpSpPr>
            <p:cNvPr id="8" name="그룹 11"/>
            <p:cNvGrpSpPr/>
            <p:nvPr/>
          </p:nvGrpSpPr>
          <p:grpSpPr>
            <a:xfrm>
              <a:off x="0" y="0"/>
              <a:ext cx="9144000" cy="805833"/>
              <a:chOff x="0" y="0"/>
              <a:chExt cx="9144000" cy="1048057"/>
            </a:xfrm>
            <a:solidFill>
              <a:schemeClr val="bg1">
                <a:lumMod val="85000"/>
              </a:schemeClr>
            </a:solidFill>
          </p:grpSpPr>
          <p:sp>
            <p:nvSpPr>
              <p:cNvPr id="10" name="직사각형 9"/>
              <p:cNvSpPr/>
              <p:nvPr/>
            </p:nvSpPr>
            <p:spPr>
              <a:xfrm>
                <a:off x="0" y="0"/>
                <a:ext cx="9144000" cy="10480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36396" y="23943"/>
                <a:ext cx="684076" cy="605694"/>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그림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44044" y="385044"/>
                <a:ext cx="1160404" cy="515868"/>
              </a:xfrm>
              <a:prstGeom prst="rect">
                <a:avLst/>
              </a:prstGeom>
              <a:grpFill/>
              <a:ln>
                <a:noFill/>
              </a:ln>
              <a:effectLst>
                <a:outerShdw blurRad="292100" dist="139700" dir="2700000" algn="tl" rotWithShape="0">
                  <a:srgbClr val="333333">
                    <a:alpha val="65000"/>
                  </a:srgbClr>
                </a:outerShdw>
              </a:effectLst>
            </p:spPr>
          </p:pic>
        </p:grpSp>
        <p:pic>
          <p:nvPicPr>
            <p:cNvPr id="9" name="Picture 25"/>
            <p:cNvPicPr>
              <a:picLocks noChangeAspect="1" noChangeArrowheads="1"/>
            </p:cNvPicPr>
            <p:nvPr/>
          </p:nvPicPr>
          <p:blipFill>
            <a:blip r:embed="rId6"/>
            <a:srcRect/>
            <a:stretch>
              <a:fillRect/>
            </a:stretch>
          </p:blipFill>
          <p:spPr bwMode="auto">
            <a:xfrm>
              <a:off x="8371995" y="296054"/>
              <a:ext cx="769880" cy="509779"/>
            </a:xfrm>
            <a:prstGeom prst="rect">
              <a:avLst/>
            </a:prstGeom>
            <a:noFill/>
            <a:ln w="19050">
              <a:noFill/>
              <a:miter lim="800000"/>
              <a:headEnd/>
              <a:tailEnd/>
            </a:ln>
            <a:effectLst/>
          </p:spPr>
        </p:pic>
      </p:grpSp>
      <p:sp>
        <p:nvSpPr>
          <p:cNvPr id="14" name="TextBox 19"/>
          <p:cNvSpPr txBox="1">
            <a:spLocks noChangeArrowheads="1"/>
          </p:cNvSpPr>
          <p:nvPr/>
        </p:nvSpPr>
        <p:spPr bwMode="auto">
          <a:xfrm>
            <a:off x="241647" y="5195292"/>
            <a:ext cx="8802439" cy="1631216"/>
          </a:xfrm>
          <a:prstGeom prst="rect">
            <a:avLst/>
          </a:prstGeom>
          <a:noFill/>
          <a:ln w="9525">
            <a:noFill/>
            <a:miter lim="800000"/>
            <a:headEnd/>
            <a:tailEnd/>
          </a:ln>
        </p:spPr>
        <p:txBody>
          <a:bodyPr wrap="square">
            <a:spAutoFit/>
          </a:bodyPr>
          <a:lstStyle/>
          <a:p>
            <a:pPr marL="342900" indent="-342900" latinLnBrk="0">
              <a:buFont typeface="Arial" panose="020B0604020202020204" pitchFamily="34" charset="0"/>
              <a:buChar char="•"/>
            </a:pPr>
            <a:r>
              <a:rPr lang="en-US" altLang="ko-KR" sz="2000" dirty="0">
                <a:solidFill>
                  <a:schemeClr val="tx1">
                    <a:lumMod val="75000"/>
                    <a:lumOff val="25000"/>
                  </a:schemeClr>
                </a:solidFill>
                <a:latin typeface="Arial Narrow" panose="020B0606020202030204" pitchFamily="34" charset="0"/>
              </a:rPr>
              <a:t>CCl</a:t>
            </a:r>
            <a:r>
              <a:rPr lang="en-US" altLang="ko-KR" sz="2000" baseline="-25000" dirty="0">
                <a:solidFill>
                  <a:schemeClr val="tx1">
                    <a:lumMod val="75000"/>
                    <a:lumOff val="25000"/>
                  </a:schemeClr>
                </a:solidFill>
                <a:latin typeface="Arial Narrow" panose="020B0606020202030204" pitchFamily="34" charset="0"/>
              </a:rPr>
              <a:t>4</a:t>
            </a:r>
            <a:r>
              <a:rPr lang="en-US" altLang="ko-KR" sz="2000" dirty="0">
                <a:solidFill>
                  <a:schemeClr val="tx1">
                    <a:lumMod val="75000"/>
                    <a:lumOff val="25000"/>
                  </a:schemeClr>
                </a:solidFill>
                <a:latin typeface="Arial Narrow" panose="020B0606020202030204" pitchFamily="34" charset="0"/>
              </a:rPr>
              <a:t> emissions in China between 2008 and 2010 were in the range between 18.7 ± 2.9 and 23.3 ± 2.7 </a:t>
            </a:r>
            <a:r>
              <a:rPr lang="en-US" altLang="ko-KR" sz="2000" dirty="0" err="1">
                <a:solidFill>
                  <a:schemeClr val="tx1">
                    <a:lumMod val="75000"/>
                    <a:lumOff val="25000"/>
                  </a:schemeClr>
                </a:solidFill>
                <a:latin typeface="Arial Narrow" panose="020B0606020202030204" pitchFamily="34" charset="0"/>
              </a:rPr>
              <a:t>Gg</a:t>
            </a:r>
            <a:r>
              <a:rPr lang="en-US" altLang="ko-KR" sz="2000" dirty="0">
                <a:solidFill>
                  <a:schemeClr val="tx1">
                    <a:lumMod val="75000"/>
                    <a:lumOff val="25000"/>
                  </a:schemeClr>
                </a:solidFill>
                <a:latin typeface="Arial Narrow" panose="020B0606020202030204" pitchFamily="34" charset="0"/>
              </a:rPr>
              <a:t> yr</a:t>
            </a:r>
            <a:r>
              <a:rPr lang="en-US" altLang="ko-KR" sz="2000" baseline="30000" dirty="0">
                <a:solidFill>
                  <a:schemeClr val="tx1">
                    <a:lumMod val="75000"/>
                    <a:lumOff val="25000"/>
                  </a:schemeClr>
                </a:solidFill>
                <a:latin typeface="Arial Narrow" panose="020B0606020202030204" pitchFamily="34" charset="0"/>
              </a:rPr>
              <a:t>-1</a:t>
            </a:r>
            <a:r>
              <a:rPr lang="en-US" altLang="ko-KR" sz="2000" dirty="0" smtClean="0">
                <a:solidFill>
                  <a:schemeClr val="tx1">
                    <a:lumMod val="75000"/>
                    <a:lumOff val="25000"/>
                  </a:schemeClr>
                </a:solidFill>
                <a:latin typeface="Arial Narrow" panose="020B0606020202030204" pitchFamily="34" charset="0"/>
              </a:rPr>
              <a:t>.</a:t>
            </a:r>
            <a:endParaRPr lang="en-US" sz="2000" dirty="0" smtClean="0">
              <a:solidFill>
                <a:schemeClr val="tx1">
                  <a:lumMod val="75000"/>
                  <a:lumOff val="25000"/>
                </a:schemeClr>
              </a:solidFill>
              <a:latin typeface="Arial Narrow" panose="020B0606020202030204" pitchFamily="34" charset="0"/>
            </a:endParaRPr>
          </a:p>
          <a:p>
            <a:pPr marL="342900" indent="-342900" latinLnBrk="0">
              <a:buFont typeface="Arial" panose="020B0604020202020204" pitchFamily="34" charset="0"/>
              <a:buChar char="•"/>
            </a:pPr>
            <a:r>
              <a:rPr lang="en-US" sz="2000" dirty="0" smtClean="0">
                <a:solidFill>
                  <a:schemeClr val="tx1">
                    <a:lumMod val="75000"/>
                    <a:lumOff val="25000"/>
                  </a:schemeClr>
                </a:solidFill>
                <a:latin typeface="Arial Narrow" panose="020B0606020202030204" pitchFamily="34" charset="0"/>
              </a:rPr>
              <a:t>Post-2010 bottom-up emissions of CCl</a:t>
            </a:r>
            <a:r>
              <a:rPr lang="en-US" sz="2000" baseline="-25000" dirty="0" smtClean="0">
                <a:solidFill>
                  <a:schemeClr val="tx1">
                    <a:lumMod val="75000"/>
                    <a:lumOff val="25000"/>
                  </a:schemeClr>
                </a:solidFill>
                <a:latin typeface="Arial Narrow" panose="020B0606020202030204" pitchFamily="34" charset="0"/>
              </a:rPr>
              <a:t>4</a:t>
            </a:r>
            <a:r>
              <a:rPr lang="en-US" sz="2000" dirty="0" smtClean="0">
                <a:solidFill>
                  <a:schemeClr val="tx1">
                    <a:lumMod val="75000"/>
                    <a:lumOff val="25000"/>
                  </a:schemeClr>
                </a:solidFill>
                <a:latin typeface="Arial Narrow" panose="020B0606020202030204" pitchFamily="34" charset="0"/>
              </a:rPr>
              <a:t> in China have been reported to be near zero (Wan et al., 2009). However, to</a:t>
            </a:r>
            <a:r>
              <a:rPr lang="en-US" altLang="ko-KR" sz="2000" dirty="0" smtClean="0">
                <a:solidFill>
                  <a:schemeClr val="tx1">
                    <a:lumMod val="75000"/>
                    <a:lumOff val="25000"/>
                  </a:schemeClr>
                </a:solidFill>
                <a:latin typeface="Arial Narrow" panose="020B0606020202030204" pitchFamily="34" charset="0"/>
              </a:rPr>
              <a:t>p-down estimates after the year of 2011 are still significant in the range between 13.8 ± 3.1 Gg yr</a:t>
            </a:r>
            <a:r>
              <a:rPr lang="en-US" altLang="ko-KR" sz="2000" baseline="30000" dirty="0" smtClean="0">
                <a:solidFill>
                  <a:schemeClr val="tx1">
                    <a:lumMod val="75000"/>
                    <a:lumOff val="25000"/>
                  </a:schemeClr>
                </a:solidFill>
                <a:latin typeface="Arial Narrow" panose="020B0606020202030204" pitchFamily="34" charset="0"/>
              </a:rPr>
              <a:t>-1</a:t>
            </a:r>
            <a:r>
              <a:rPr lang="en-US" altLang="ko-KR" sz="2000" dirty="0" smtClean="0">
                <a:solidFill>
                  <a:schemeClr val="tx1">
                    <a:lumMod val="75000"/>
                    <a:lumOff val="25000"/>
                  </a:schemeClr>
                </a:solidFill>
                <a:latin typeface="Arial Narrow" panose="020B0606020202030204" pitchFamily="34" charset="0"/>
              </a:rPr>
              <a:t> and 18.7 ± 4.9 Gg yr</a:t>
            </a:r>
            <a:r>
              <a:rPr lang="en-US" altLang="ko-KR" sz="2000" baseline="30000" dirty="0" smtClean="0">
                <a:solidFill>
                  <a:schemeClr val="tx1">
                    <a:lumMod val="75000"/>
                    <a:lumOff val="25000"/>
                  </a:schemeClr>
                </a:solidFill>
                <a:latin typeface="Arial Narrow" panose="020B0606020202030204" pitchFamily="34" charset="0"/>
              </a:rPr>
              <a:t>-1</a:t>
            </a:r>
            <a:r>
              <a:rPr lang="en-US" altLang="ko-KR" sz="2000" dirty="0" smtClean="0">
                <a:solidFill>
                  <a:schemeClr val="tx1">
                    <a:lumMod val="75000"/>
                    <a:lumOff val="25000"/>
                  </a:schemeClr>
                </a:solidFill>
                <a:latin typeface="Arial Narrow" panose="020B0606020202030204" pitchFamily="34" charset="0"/>
              </a:rPr>
              <a:t> </a:t>
            </a:r>
            <a:endParaRPr lang="en-US" altLang="ko-KR" sz="2000" dirty="0">
              <a:solidFill>
                <a:schemeClr val="tx1">
                  <a:lumMod val="75000"/>
                  <a:lumOff val="25000"/>
                </a:schemeClr>
              </a:solidFill>
              <a:latin typeface="Arial Narrow" panose="020B0606020202030204" pitchFamily="34" charset="0"/>
              <a:cs typeface="Arial" pitchFamily="34" charset="0"/>
            </a:endParaRPr>
          </a:p>
        </p:txBody>
      </p:sp>
      <p:sp>
        <p:nvSpPr>
          <p:cNvPr id="23" name="Text Box 5"/>
          <p:cNvSpPr txBox="1">
            <a:spLocks noChangeArrowheads="1"/>
          </p:cNvSpPr>
          <p:nvPr/>
        </p:nvSpPr>
        <p:spPr bwMode="auto">
          <a:xfrm>
            <a:off x="-180528" y="70382"/>
            <a:ext cx="9009384" cy="584775"/>
          </a:xfrm>
          <a:prstGeom prst="rect">
            <a:avLst/>
          </a:prstGeom>
          <a:noFill/>
          <a:ln w="9525">
            <a:noFill/>
            <a:miter lim="800000"/>
            <a:headEnd/>
            <a:tailEnd/>
          </a:ln>
        </p:spPr>
        <p:txBody>
          <a:bodyPr wrap="square">
            <a:spAutoFit/>
          </a:bodyPr>
          <a:lstStyle/>
          <a:p>
            <a:pPr algn="ctr" eaLnBrk="0" hangingPunct="0"/>
            <a:r>
              <a:rPr lang="en-US" altLang="ko-KR" sz="3200" b="1" dirty="0" smtClean="0">
                <a:solidFill>
                  <a:schemeClr val="tx2">
                    <a:lumMod val="50000"/>
                  </a:schemeClr>
                </a:solidFill>
                <a:latin typeface="Calibri" panose="020F0502020204030204" pitchFamily="34" charset="0"/>
                <a:ea typeface="HY헤드라인M" pitchFamily="18" charset="-127"/>
                <a:cs typeface="Tahoma" pitchFamily="34" charset="0"/>
              </a:rPr>
              <a:t>Top-down estimates of country-based emissions</a:t>
            </a:r>
            <a:endParaRPr kumimoji="0" lang="en-US" altLang="ko-KR" sz="3200" b="1" dirty="0">
              <a:solidFill>
                <a:schemeClr val="tx2">
                  <a:lumMod val="50000"/>
                </a:schemeClr>
              </a:solidFill>
              <a:latin typeface="Calibri" panose="020F0502020204030204" pitchFamily="34" charset="0"/>
              <a:ea typeface="HY헤드라인M" pitchFamily="18" charset="-127"/>
              <a:cs typeface="Tahoma" pitchFamily="34" charset="0"/>
            </a:endParaRPr>
          </a:p>
        </p:txBody>
      </p:sp>
      <p:sp>
        <p:nvSpPr>
          <p:cNvPr id="2" name="Rectangle 1"/>
          <p:cNvSpPr/>
          <p:nvPr/>
        </p:nvSpPr>
        <p:spPr>
          <a:xfrm>
            <a:off x="989067" y="1002500"/>
            <a:ext cx="1710725" cy="400110"/>
          </a:xfrm>
          <a:prstGeom prst="rect">
            <a:avLst/>
          </a:prstGeom>
        </p:spPr>
        <p:txBody>
          <a:bodyPr wrap="none">
            <a:spAutoFit/>
          </a:bodyPr>
          <a:lstStyle/>
          <a:p>
            <a:r>
              <a:rPr lang="en-US" altLang="ko-KR" sz="2000" b="1" i="1" dirty="0">
                <a:solidFill>
                  <a:srgbClr val="FF0000"/>
                </a:solidFill>
                <a:latin typeface="Arial Narrow" panose="020B0606020202030204" pitchFamily="34" charset="0"/>
              </a:rPr>
              <a:t>CCl</a:t>
            </a:r>
            <a:r>
              <a:rPr lang="en-US" altLang="ko-KR" sz="2000" b="1" i="1" baseline="-25000" dirty="0">
                <a:solidFill>
                  <a:srgbClr val="FF0000"/>
                </a:solidFill>
                <a:latin typeface="Arial Narrow" panose="020B0606020202030204" pitchFamily="34" charset="0"/>
              </a:rPr>
              <a:t>4</a:t>
            </a:r>
            <a:r>
              <a:rPr lang="en-US" altLang="ko-KR" sz="2000" b="1" i="1" dirty="0">
                <a:solidFill>
                  <a:srgbClr val="FF0000"/>
                </a:solidFill>
                <a:latin typeface="Arial Narrow" panose="020B0606020202030204" pitchFamily="34" charset="0"/>
              </a:rPr>
              <a:t> </a:t>
            </a:r>
            <a:r>
              <a:rPr lang="en-US" altLang="ko-KR" sz="2000" b="1" i="1" dirty="0" smtClean="0">
                <a:solidFill>
                  <a:srgbClr val="FF0000"/>
                </a:solidFill>
                <a:latin typeface="Arial Narrow" panose="020B0606020202030204" pitchFamily="34" charset="0"/>
              </a:rPr>
              <a:t>emissions</a:t>
            </a:r>
            <a:endParaRPr lang="ko-KR" altLang="en-US" sz="2000" b="1" i="1" dirty="0">
              <a:solidFill>
                <a:srgbClr val="FF0000"/>
              </a:solidFill>
            </a:endParaRPr>
          </a:p>
        </p:txBody>
      </p:sp>
      <p:sp>
        <p:nvSpPr>
          <p:cNvPr id="22" name="TextBox 21"/>
          <p:cNvSpPr txBox="1"/>
          <p:nvPr/>
        </p:nvSpPr>
        <p:spPr>
          <a:xfrm>
            <a:off x="7080994" y="3451698"/>
            <a:ext cx="1915909" cy="400110"/>
          </a:xfrm>
          <a:prstGeom prst="rect">
            <a:avLst/>
          </a:prstGeom>
          <a:solidFill>
            <a:schemeClr val="bg1"/>
          </a:solidFill>
          <a:ln w="19050">
            <a:solidFill>
              <a:schemeClr val="tx1">
                <a:lumMod val="65000"/>
                <a:lumOff val="35000"/>
              </a:schemeClr>
            </a:solidFill>
          </a:ln>
        </p:spPr>
        <p:txBody>
          <a:bodyPr wrap="none" rtlCol="0">
            <a:spAutoFit/>
          </a:bodyPr>
          <a:lstStyle/>
          <a:p>
            <a:r>
              <a:rPr lang="en-US" sz="2000" i="1" dirty="0" smtClean="0">
                <a:solidFill>
                  <a:schemeClr val="tx1">
                    <a:lumMod val="75000"/>
                    <a:lumOff val="25000"/>
                  </a:schemeClr>
                </a:solidFill>
                <a:latin typeface="Arial Narrow" panose="020B0606020202030204" pitchFamily="34" charset="0"/>
              </a:rPr>
              <a:t>Preliminary results</a:t>
            </a:r>
            <a:endParaRPr lang="en-US" sz="2000" i="1" dirty="0">
              <a:solidFill>
                <a:schemeClr val="tx1">
                  <a:lumMod val="75000"/>
                  <a:lumOff val="25000"/>
                </a:schemeClr>
              </a:solidFill>
              <a:latin typeface="Arial Narrow" panose="020B0606020202030204" pitchFamily="34" charset="0"/>
            </a:endParaRPr>
          </a:p>
        </p:txBody>
      </p:sp>
    </p:spTree>
    <p:extLst>
      <p:ext uri="{BB962C8B-B14F-4D97-AF65-F5344CB8AC3E}">
        <p14:creationId xmlns:p14="http://schemas.microsoft.com/office/powerpoint/2010/main" val="21064523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0"/>
            <a:ext cx="9144000" cy="805833"/>
            <a:chOff x="0" y="0"/>
            <a:chExt cx="9144000" cy="805833"/>
          </a:xfrm>
        </p:grpSpPr>
        <p:grpSp>
          <p:nvGrpSpPr>
            <p:cNvPr id="16" name="그룹 11"/>
            <p:cNvGrpSpPr/>
            <p:nvPr/>
          </p:nvGrpSpPr>
          <p:grpSpPr>
            <a:xfrm>
              <a:off x="0" y="0"/>
              <a:ext cx="9144000" cy="805833"/>
              <a:chOff x="0" y="0"/>
              <a:chExt cx="9144000" cy="1048057"/>
            </a:xfrm>
            <a:solidFill>
              <a:schemeClr val="bg1">
                <a:lumMod val="85000"/>
              </a:schemeClr>
            </a:solidFill>
          </p:grpSpPr>
          <p:sp>
            <p:nvSpPr>
              <p:cNvPr id="18" name="직사각형 9"/>
              <p:cNvSpPr/>
              <p:nvPr/>
            </p:nvSpPr>
            <p:spPr>
              <a:xfrm>
                <a:off x="0" y="0"/>
                <a:ext cx="9144000" cy="10480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6396" y="23943"/>
                <a:ext cx="684076" cy="605694"/>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그림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4044" y="385044"/>
                <a:ext cx="1160404" cy="515868"/>
              </a:xfrm>
              <a:prstGeom prst="rect">
                <a:avLst/>
              </a:prstGeom>
              <a:grpFill/>
              <a:ln>
                <a:noFill/>
              </a:ln>
              <a:effectLst>
                <a:outerShdw blurRad="292100" dist="139700" dir="2700000" algn="tl" rotWithShape="0">
                  <a:srgbClr val="333333">
                    <a:alpha val="65000"/>
                  </a:srgbClr>
                </a:outerShdw>
              </a:effectLst>
            </p:spPr>
          </p:pic>
        </p:grpSp>
        <p:pic>
          <p:nvPicPr>
            <p:cNvPr id="17" name="Picture 25"/>
            <p:cNvPicPr>
              <a:picLocks noChangeAspect="1" noChangeArrowheads="1"/>
            </p:cNvPicPr>
            <p:nvPr/>
          </p:nvPicPr>
          <p:blipFill>
            <a:blip r:embed="rId5"/>
            <a:srcRect/>
            <a:stretch>
              <a:fillRect/>
            </a:stretch>
          </p:blipFill>
          <p:spPr bwMode="auto">
            <a:xfrm>
              <a:off x="8371995" y="296054"/>
              <a:ext cx="769880" cy="509779"/>
            </a:xfrm>
            <a:prstGeom prst="rect">
              <a:avLst/>
            </a:prstGeom>
            <a:noFill/>
            <a:ln w="19050">
              <a:noFill/>
              <a:miter lim="800000"/>
              <a:headEnd/>
              <a:tailEnd/>
            </a:ln>
            <a:effectLst/>
          </p:spPr>
        </p:pic>
      </p:grpSp>
      <p:pic>
        <p:nvPicPr>
          <p:cNvPr id="614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r="7959"/>
          <a:stretch/>
        </p:blipFill>
        <p:spPr bwMode="auto">
          <a:xfrm>
            <a:off x="187014" y="1052736"/>
            <a:ext cx="8160064"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위쪽/아래쪽 화살표 3"/>
          <p:cNvSpPr/>
          <p:nvPr/>
        </p:nvSpPr>
        <p:spPr>
          <a:xfrm>
            <a:off x="7444044" y="3789040"/>
            <a:ext cx="309750" cy="489960"/>
          </a:xfrm>
          <a:prstGeom prst="upDown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TextBox 19"/>
          <p:cNvSpPr txBox="1">
            <a:spLocks noChangeArrowheads="1"/>
          </p:cNvSpPr>
          <p:nvPr/>
        </p:nvSpPr>
        <p:spPr bwMode="auto">
          <a:xfrm>
            <a:off x="473780" y="5345921"/>
            <a:ext cx="8196440" cy="1323439"/>
          </a:xfrm>
          <a:prstGeom prst="rect">
            <a:avLst/>
          </a:prstGeom>
          <a:noFill/>
          <a:ln w="9525">
            <a:noFill/>
            <a:miter lim="800000"/>
            <a:headEnd/>
            <a:tailEnd/>
          </a:ln>
        </p:spPr>
        <p:txBody>
          <a:bodyPr wrap="square">
            <a:spAutoFit/>
          </a:bodyPr>
          <a:lstStyle/>
          <a:p>
            <a:pPr marL="285750" indent="-285750">
              <a:buFont typeface="Wingdings" pitchFamily="2" charset="2"/>
              <a:buChar char="Ø"/>
            </a:pPr>
            <a:r>
              <a:rPr lang="en-US" altLang="ko-KR" sz="2000" dirty="0" smtClean="0">
                <a:solidFill>
                  <a:schemeClr val="tx1">
                    <a:lumMod val="75000"/>
                    <a:lumOff val="25000"/>
                  </a:schemeClr>
                </a:solidFill>
                <a:latin typeface="Arial Narrow" panose="020B0606020202030204" pitchFamily="34" charset="0"/>
                <a:cs typeface="Arial" pitchFamily="34" charset="0"/>
              </a:rPr>
              <a:t>Chinese emissions </a:t>
            </a:r>
            <a:r>
              <a:rPr lang="en-US" altLang="ko-KR" sz="2000" dirty="0">
                <a:solidFill>
                  <a:schemeClr val="tx1">
                    <a:lumMod val="75000"/>
                    <a:lumOff val="25000"/>
                  </a:schemeClr>
                </a:solidFill>
                <a:latin typeface="Arial Narrow" panose="020B0606020202030204" pitchFamily="34" charset="0"/>
                <a:cs typeface="Arial" pitchFamily="34" charset="0"/>
              </a:rPr>
              <a:t>from 2008 to 2013 </a:t>
            </a:r>
            <a:r>
              <a:rPr lang="en-US" altLang="ko-KR" sz="2000" dirty="0" smtClean="0">
                <a:solidFill>
                  <a:schemeClr val="tx1">
                    <a:lumMod val="75000"/>
                    <a:lumOff val="25000"/>
                  </a:schemeClr>
                </a:solidFill>
                <a:latin typeface="Arial Narrow" panose="020B0606020202030204" pitchFamily="34" charset="0"/>
                <a:cs typeface="Arial" pitchFamily="34" charset="0"/>
              </a:rPr>
              <a:t>are </a:t>
            </a:r>
            <a:r>
              <a:rPr lang="en-US" altLang="ko-KR" sz="2000" dirty="0">
                <a:solidFill>
                  <a:srgbClr val="FF0000"/>
                </a:solidFill>
                <a:latin typeface="Arial Narrow" panose="020B0606020202030204" pitchFamily="34" charset="0"/>
                <a:cs typeface="Arial" pitchFamily="34" charset="0"/>
              </a:rPr>
              <a:t>about 26% and 46% of the global emissions</a:t>
            </a:r>
            <a:r>
              <a:rPr lang="en-US" altLang="ko-KR" sz="2000" dirty="0">
                <a:solidFill>
                  <a:srgbClr val="0066FF"/>
                </a:solidFill>
                <a:latin typeface="Arial Narrow" panose="020B0606020202030204" pitchFamily="34" charset="0"/>
                <a:cs typeface="Arial" pitchFamily="34" charset="0"/>
              </a:rPr>
              <a:t> </a:t>
            </a:r>
            <a:r>
              <a:rPr lang="en-US" altLang="ko-KR" sz="2000" dirty="0">
                <a:solidFill>
                  <a:schemeClr val="tx1">
                    <a:lumMod val="75000"/>
                    <a:lumOff val="25000"/>
                  </a:schemeClr>
                </a:solidFill>
                <a:latin typeface="Arial Narrow" panose="020B0606020202030204" pitchFamily="34" charset="0"/>
                <a:cs typeface="Arial" pitchFamily="34" charset="0"/>
              </a:rPr>
              <a:t>estimated </a:t>
            </a:r>
            <a:r>
              <a:rPr lang="en-US" altLang="ko-KR" sz="2000" dirty="0" smtClean="0">
                <a:solidFill>
                  <a:schemeClr val="tx1">
                    <a:lumMod val="75000"/>
                    <a:lumOff val="25000"/>
                  </a:schemeClr>
                </a:solidFill>
                <a:latin typeface="Arial Narrow" panose="020B0606020202030204" pitchFamily="34" charset="0"/>
                <a:cs typeface="Arial" pitchFamily="34" charset="0"/>
              </a:rPr>
              <a:t>based on a 1-box </a:t>
            </a:r>
            <a:r>
              <a:rPr lang="en-US" altLang="ko-KR" sz="2000" dirty="0">
                <a:solidFill>
                  <a:schemeClr val="tx1">
                    <a:lumMod val="75000"/>
                    <a:lumOff val="25000"/>
                  </a:schemeClr>
                </a:solidFill>
                <a:latin typeface="Arial Narrow" panose="020B0606020202030204" pitchFamily="34" charset="0"/>
                <a:cs typeface="Arial" pitchFamily="34" charset="0"/>
              </a:rPr>
              <a:t>top </a:t>
            </a:r>
            <a:r>
              <a:rPr lang="en-US" altLang="ko-KR" sz="2000" dirty="0" smtClean="0">
                <a:solidFill>
                  <a:schemeClr val="tx1">
                    <a:lumMod val="75000"/>
                    <a:lumOff val="25000"/>
                  </a:schemeClr>
                </a:solidFill>
                <a:latin typeface="Arial Narrow" panose="020B0606020202030204" pitchFamily="34" charset="0"/>
                <a:cs typeface="Arial" pitchFamily="34" charset="0"/>
              </a:rPr>
              <a:t>down approach (</a:t>
            </a:r>
            <a:r>
              <a:rPr lang="en-US" altLang="ko-KR" sz="2000" i="1" dirty="0" smtClean="0">
                <a:solidFill>
                  <a:srgbClr val="002060"/>
                </a:solidFill>
                <a:latin typeface="Arial Narrow" panose="020B0606020202030204" pitchFamily="34" charset="0"/>
                <a:cs typeface="Arial" pitchFamily="34" charset="0"/>
              </a:rPr>
              <a:t>25</a:t>
            </a:r>
            <a:r>
              <a:rPr lang="en-US" altLang="ko-KR" sz="2000" i="1" baseline="30000" dirty="0" smtClean="0">
                <a:solidFill>
                  <a:srgbClr val="002060"/>
                </a:solidFill>
                <a:latin typeface="Arial Narrow" panose="020B0606020202030204" pitchFamily="34" charset="0"/>
                <a:cs typeface="Arial" pitchFamily="34" charset="0"/>
              </a:rPr>
              <a:t> </a:t>
            </a:r>
            <a:r>
              <a:rPr lang="en-US" altLang="ko-KR" sz="2000" i="1" dirty="0">
                <a:solidFill>
                  <a:srgbClr val="002060"/>
                </a:solidFill>
                <a:latin typeface="Arial Narrow" panose="020B0606020202030204" pitchFamily="34" charset="0"/>
                <a:cs typeface="Arial" pitchFamily="34" charset="0"/>
              </a:rPr>
              <a:t>years of lifetime</a:t>
            </a:r>
            <a:r>
              <a:rPr lang="en-US" altLang="ko-KR" sz="2000" dirty="0">
                <a:solidFill>
                  <a:schemeClr val="tx1">
                    <a:lumMod val="75000"/>
                    <a:lumOff val="25000"/>
                  </a:schemeClr>
                </a:solidFill>
                <a:latin typeface="Arial Narrow" panose="020B0606020202030204" pitchFamily="34" charset="0"/>
                <a:cs typeface="Arial" pitchFamily="34" charset="0"/>
              </a:rPr>
              <a:t>) and </a:t>
            </a:r>
            <a:r>
              <a:rPr lang="en-US" altLang="ko-KR" sz="2000" dirty="0" smtClean="0">
                <a:solidFill>
                  <a:schemeClr val="tx1">
                    <a:lumMod val="75000"/>
                    <a:lumOff val="25000"/>
                  </a:schemeClr>
                </a:solidFill>
                <a:latin typeface="Arial Narrow" panose="020B0606020202030204" pitchFamily="34" charset="0"/>
                <a:cs typeface="Arial" pitchFamily="34" charset="0"/>
              </a:rPr>
              <a:t>on an inter-hemispheric </a:t>
            </a:r>
            <a:r>
              <a:rPr lang="en-US" altLang="ko-KR" sz="2000" dirty="0">
                <a:solidFill>
                  <a:schemeClr val="tx1">
                    <a:lumMod val="75000"/>
                    <a:lumOff val="25000"/>
                  </a:schemeClr>
                </a:solidFill>
                <a:latin typeface="Arial Narrow" panose="020B0606020202030204" pitchFamily="34" charset="0"/>
                <a:cs typeface="Arial" pitchFamily="34" charset="0"/>
              </a:rPr>
              <a:t>gradient </a:t>
            </a:r>
            <a:r>
              <a:rPr lang="en-US" altLang="ko-KR" sz="2000" dirty="0" smtClean="0">
                <a:solidFill>
                  <a:schemeClr val="tx1">
                    <a:lumMod val="75000"/>
                    <a:lumOff val="25000"/>
                  </a:schemeClr>
                </a:solidFill>
                <a:latin typeface="Arial Narrow" panose="020B0606020202030204" pitchFamily="34" charset="0"/>
                <a:cs typeface="Arial" pitchFamily="34" charset="0"/>
              </a:rPr>
              <a:t>method (</a:t>
            </a:r>
            <a:r>
              <a:rPr lang="en-US" altLang="ko-KR" sz="2000" i="1" dirty="0" smtClean="0">
                <a:solidFill>
                  <a:srgbClr val="002060"/>
                </a:solidFill>
                <a:latin typeface="Arial Narrow" panose="020B0606020202030204" pitchFamily="34" charset="0"/>
                <a:cs typeface="Arial" pitchFamily="34" charset="0"/>
              </a:rPr>
              <a:t>35 </a:t>
            </a:r>
            <a:r>
              <a:rPr lang="en-US" altLang="ko-KR" sz="2000" i="1" dirty="0">
                <a:solidFill>
                  <a:srgbClr val="002060"/>
                </a:solidFill>
                <a:latin typeface="Arial Narrow" panose="020B0606020202030204" pitchFamily="34" charset="0"/>
                <a:cs typeface="Arial" pitchFamily="34" charset="0"/>
              </a:rPr>
              <a:t>years of lifetime</a:t>
            </a:r>
            <a:r>
              <a:rPr lang="en-US" altLang="ko-KR" sz="2000" dirty="0" smtClean="0">
                <a:solidFill>
                  <a:schemeClr val="tx1">
                    <a:lumMod val="75000"/>
                    <a:lumOff val="25000"/>
                  </a:schemeClr>
                </a:solidFill>
                <a:latin typeface="Arial Narrow" panose="020B0606020202030204" pitchFamily="34" charset="0"/>
                <a:cs typeface="Arial" pitchFamily="34" charset="0"/>
              </a:rPr>
              <a:t>) using AGAGE and NOAA GMD measurements, respectively.</a:t>
            </a:r>
            <a:endParaRPr lang="en-US" altLang="ko-KR" sz="2000" dirty="0">
              <a:solidFill>
                <a:schemeClr val="tx1">
                  <a:lumMod val="75000"/>
                  <a:lumOff val="25000"/>
                </a:schemeClr>
              </a:solidFill>
              <a:latin typeface="Arial Narrow" panose="020B0606020202030204" pitchFamily="34" charset="0"/>
              <a:cs typeface="Arial" pitchFamily="34" charset="0"/>
            </a:endParaRPr>
          </a:p>
        </p:txBody>
      </p:sp>
      <p:sp>
        <p:nvSpPr>
          <p:cNvPr id="10" name="Rectangle 9"/>
          <p:cNvSpPr/>
          <p:nvPr/>
        </p:nvSpPr>
        <p:spPr>
          <a:xfrm>
            <a:off x="5724128" y="3573016"/>
            <a:ext cx="1584176" cy="1368152"/>
          </a:xfrm>
          <a:prstGeom prst="rect">
            <a:avLst/>
          </a:prstGeom>
          <a:noFill/>
          <a:ln w="38100">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Text Box 5"/>
          <p:cNvSpPr txBox="1">
            <a:spLocks noChangeArrowheads="1"/>
          </p:cNvSpPr>
          <p:nvPr/>
        </p:nvSpPr>
        <p:spPr bwMode="auto">
          <a:xfrm>
            <a:off x="-180528" y="70382"/>
            <a:ext cx="9009384" cy="584775"/>
          </a:xfrm>
          <a:prstGeom prst="rect">
            <a:avLst/>
          </a:prstGeom>
          <a:noFill/>
          <a:ln w="9525">
            <a:noFill/>
            <a:miter lim="800000"/>
            <a:headEnd/>
            <a:tailEnd/>
          </a:ln>
        </p:spPr>
        <p:txBody>
          <a:bodyPr wrap="square">
            <a:spAutoFit/>
          </a:bodyPr>
          <a:lstStyle/>
          <a:p>
            <a:pPr algn="ctr" eaLnBrk="0" hangingPunct="0"/>
            <a:r>
              <a:rPr lang="en-US" altLang="ko-KR" sz="3200" b="1" dirty="0" smtClean="0">
                <a:solidFill>
                  <a:schemeClr val="tx2">
                    <a:lumMod val="50000"/>
                  </a:schemeClr>
                </a:solidFill>
                <a:latin typeface="Calibri" panose="020F0502020204030204" pitchFamily="34" charset="0"/>
                <a:ea typeface="HY헤드라인M" pitchFamily="18" charset="-127"/>
                <a:cs typeface="Tahoma" pitchFamily="34" charset="0"/>
              </a:rPr>
              <a:t>Top-down estimates of country-based emissions</a:t>
            </a:r>
            <a:endParaRPr kumimoji="0" lang="en-US" altLang="ko-KR" sz="3200" b="1" dirty="0">
              <a:solidFill>
                <a:schemeClr val="tx2">
                  <a:lumMod val="50000"/>
                </a:schemeClr>
              </a:solidFill>
              <a:latin typeface="Calibri" panose="020F0502020204030204" pitchFamily="34" charset="0"/>
              <a:ea typeface="HY헤드라인M" pitchFamily="18" charset="-127"/>
              <a:cs typeface="Tahoma" pitchFamily="34" charset="0"/>
            </a:endParaRPr>
          </a:p>
        </p:txBody>
      </p:sp>
      <p:sp>
        <p:nvSpPr>
          <p:cNvPr id="21" name="직사각형 1"/>
          <p:cNvSpPr/>
          <p:nvPr/>
        </p:nvSpPr>
        <p:spPr>
          <a:xfrm>
            <a:off x="7092280" y="1124744"/>
            <a:ext cx="1794081" cy="400110"/>
          </a:xfrm>
          <a:prstGeom prst="rect">
            <a:avLst/>
          </a:prstGeom>
          <a:solidFill>
            <a:schemeClr val="bg1"/>
          </a:solidFill>
        </p:spPr>
        <p:txBody>
          <a:bodyPr wrap="none">
            <a:spAutoFit/>
          </a:bodyPr>
          <a:lstStyle/>
          <a:p>
            <a:r>
              <a:rPr lang="en-US" altLang="ko-KR" sz="2000" i="1" dirty="0">
                <a:solidFill>
                  <a:schemeClr val="tx1">
                    <a:lumMod val="75000"/>
                    <a:lumOff val="25000"/>
                  </a:schemeClr>
                </a:solidFill>
                <a:latin typeface="Arial Narrow" panose="020B0606020202030204" pitchFamily="34" charset="0"/>
                <a:cs typeface="Arial" pitchFamily="34" charset="0"/>
              </a:rPr>
              <a:t>Liang et al., 2014</a:t>
            </a:r>
            <a:endParaRPr lang="ko-KR" altLang="en-US" sz="2000" i="1" dirty="0">
              <a:solidFill>
                <a:schemeClr val="tx1">
                  <a:lumMod val="75000"/>
                  <a:lumOff val="25000"/>
                </a:schemeClr>
              </a:solidFill>
            </a:endParaRPr>
          </a:p>
        </p:txBody>
      </p:sp>
    </p:spTree>
    <p:extLst>
      <p:ext uri="{BB962C8B-B14F-4D97-AF65-F5344CB8AC3E}">
        <p14:creationId xmlns:p14="http://schemas.microsoft.com/office/powerpoint/2010/main" val="23695854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0" y="0"/>
            <a:ext cx="9144000" cy="805833"/>
            <a:chOff x="0" y="0"/>
            <a:chExt cx="9144000" cy="805833"/>
          </a:xfrm>
        </p:grpSpPr>
        <p:grpSp>
          <p:nvGrpSpPr>
            <p:cNvPr id="39" name="그룹 11"/>
            <p:cNvGrpSpPr/>
            <p:nvPr/>
          </p:nvGrpSpPr>
          <p:grpSpPr>
            <a:xfrm>
              <a:off x="0" y="0"/>
              <a:ext cx="9144000" cy="805833"/>
              <a:chOff x="0" y="0"/>
              <a:chExt cx="9144000" cy="1048057"/>
            </a:xfrm>
            <a:solidFill>
              <a:schemeClr val="bg1">
                <a:lumMod val="85000"/>
              </a:schemeClr>
            </a:solidFill>
          </p:grpSpPr>
          <p:sp>
            <p:nvSpPr>
              <p:cNvPr id="41" name="직사각형 9"/>
              <p:cNvSpPr/>
              <p:nvPr/>
            </p:nvSpPr>
            <p:spPr>
              <a:xfrm>
                <a:off x="0" y="0"/>
                <a:ext cx="9144000" cy="10480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6396" y="23943"/>
                <a:ext cx="684076" cy="605694"/>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그림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4044" y="385044"/>
                <a:ext cx="1160404" cy="515868"/>
              </a:xfrm>
              <a:prstGeom prst="rect">
                <a:avLst/>
              </a:prstGeom>
              <a:grpFill/>
              <a:ln>
                <a:noFill/>
              </a:ln>
              <a:effectLst>
                <a:outerShdw blurRad="292100" dist="139700" dir="2700000" algn="tl" rotWithShape="0">
                  <a:srgbClr val="333333">
                    <a:alpha val="65000"/>
                  </a:srgbClr>
                </a:outerShdw>
              </a:effectLst>
            </p:spPr>
          </p:pic>
        </p:grpSp>
        <p:pic>
          <p:nvPicPr>
            <p:cNvPr id="40" name="Picture 25"/>
            <p:cNvPicPr>
              <a:picLocks noChangeAspect="1" noChangeArrowheads="1"/>
            </p:cNvPicPr>
            <p:nvPr/>
          </p:nvPicPr>
          <p:blipFill>
            <a:blip r:embed="rId5" cstate="print"/>
            <a:srcRect/>
            <a:stretch>
              <a:fillRect/>
            </a:stretch>
          </p:blipFill>
          <p:spPr bwMode="auto">
            <a:xfrm>
              <a:off x="8371995" y="296054"/>
              <a:ext cx="769880" cy="509779"/>
            </a:xfrm>
            <a:prstGeom prst="rect">
              <a:avLst/>
            </a:prstGeom>
            <a:noFill/>
            <a:ln w="19050">
              <a:noFill/>
              <a:miter lim="800000"/>
              <a:headEnd/>
              <a:tailEnd/>
            </a:ln>
            <a:effectLst/>
          </p:spPr>
        </p:pic>
      </p:grpSp>
      <p:sp>
        <p:nvSpPr>
          <p:cNvPr id="37" name="Rectangle 3"/>
          <p:cNvSpPr txBox="1">
            <a:spLocks noChangeArrowheads="1"/>
          </p:cNvSpPr>
          <p:nvPr/>
        </p:nvSpPr>
        <p:spPr>
          <a:xfrm>
            <a:off x="107504" y="75504"/>
            <a:ext cx="6840760" cy="617192"/>
          </a:xfrm>
          <a:prstGeom prst="rect">
            <a:avLst/>
          </a:prstGeom>
        </p:spPr>
        <p:txBody>
          <a:bodyPr vert="horz" lIns="91440" tIns="45720" rIns="91440" bIns="45720" rtlCol="0" anchor="ctr">
            <a:noAutofit/>
          </a:bodyPr>
          <a:lstStyle/>
          <a:p>
            <a:pPr>
              <a:spcBef>
                <a:spcPct val="0"/>
              </a:spcBef>
              <a:defRPr/>
            </a:pPr>
            <a:r>
              <a:rPr lang="en-US" altLang="ko-KR" sz="3200" b="1" dirty="0" smtClean="0">
                <a:solidFill>
                  <a:srgbClr val="002060"/>
                </a:solidFill>
                <a:latin typeface="Calibri"/>
                <a:ea typeface="HY중고딕"/>
                <a:cs typeface="Arial" panose="020B0604020202020204" pitchFamily="34" charset="0"/>
              </a:rPr>
              <a:t>What is ‘Carbon Tetrachloride (CCl</a:t>
            </a:r>
            <a:r>
              <a:rPr lang="en-US" altLang="ko-KR" sz="3200" b="1" baseline="-25000" dirty="0" smtClean="0">
                <a:solidFill>
                  <a:srgbClr val="002060"/>
                </a:solidFill>
                <a:latin typeface="Calibri"/>
                <a:ea typeface="HY중고딕"/>
                <a:cs typeface="Arial" panose="020B0604020202020204" pitchFamily="34" charset="0"/>
              </a:rPr>
              <a:t>4</a:t>
            </a:r>
            <a:r>
              <a:rPr lang="en-US" altLang="ko-KR" sz="3200" b="1" dirty="0" smtClean="0">
                <a:solidFill>
                  <a:srgbClr val="002060"/>
                </a:solidFill>
                <a:latin typeface="Calibri"/>
                <a:ea typeface="HY중고딕"/>
                <a:cs typeface="Arial" panose="020B0604020202020204" pitchFamily="34" charset="0"/>
              </a:rPr>
              <a:t>)’?</a:t>
            </a:r>
          </a:p>
        </p:txBody>
      </p:sp>
      <p:pic>
        <p:nvPicPr>
          <p:cNvPr id="44" name="그림 4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4216" y="4803510"/>
            <a:ext cx="1283528" cy="1322923"/>
          </a:xfrm>
          <a:prstGeom prst="rect">
            <a:avLst/>
          </a:prstGeom>
        </p:spPr>
      </p:pic>
      <p:sp>
        <p:nvSpPr>
          <p:cNvPr id="46" name="Rectangle 10"/>
          <p:cNvSpPr>
            <a:spLocks noChangeArrowheads="1"/>
          </p:cNvSpPr>
          <p:nvPr/>
        </p:nvSpPr>
        <p:spPr bwMode="auto">
          <a:xfrm>
            <a:off x="323528" y="1340768"/>
            <a:ext cx="8640960" cy="2376264"/>
          </a:xfrm>
          <a:prstGeom prst="rect">
            <a:avLst/>
          </a:prstGeom>
          <a:noFill/>
          <a:ln w="28575">
            <a:noFill/>
            <a:miter lim="800000"/>
            <a:headEnd/>
            <a:tailEnd/>
          </a:ln>
        </p:spPr>
        <p:txBody>
          <a:bodyPr/>
          <a:lstStyle/>
          <a:p>
            <a:pPr marL="514350" indent="-514350" eaLnBrk="0" latinLnBrk="0" hangingPunct="0">
              <a:lnSpc>
                <a:spcPct val="110000"/>
              </a:lnSpc>
              <a:spcBef>
                <a:spcPct val="20000"/>
              </a:spcBef>
              <a:buFont typeface="Arial" panose="020B0604020202020204" pitchFamily="34" charset="0"/>
              <a:buChar char="•"/>
              <a:defRPr/>
            </a:pPr>
            <a:r>
              <a:rPr lang="en-US" altLang="ko-KR" sz="2000" dirty="0" smtClean="0">
                <a:solidFill>
                  <a:prstClr val="black">
                    <a:lumMod val="65000"/>
                    <a:lumOff val="35000"/>
                  </a:prstClr>
                </a:solidFill>
                <a:latin typeface="Arial Narrow" panose="020B0606020202030204" pitchFamily="34" charset="0"/>
                <a:cs typeface="Arial" pitchFamily="34" charset="0"/>
              </a:rPr>
              <a:t>Any chemical containing Cl and/or Br that can be transported to the stratosphere, where it breaks down releasing reactive Cl and/or Br that can significantly destroy stratospheric O</a:t>
            </a:r>
            <a:r>
              <a:rPr lang="en-US" altLang="ko-KR" sz="2000" baseline="-25000" dirty="0" smtClean="0">
                <a:solidFill>
                  <a:prstClr val="black">
                    <a:lumMod val="65000"/>
                    <a:lumOff val="35000"/>
                  </a:prstClr>
                </a:solidFill>
                <a:latin typeface="Arial Narrow" panose="020B0606020202030204" pitchFamily="34" charset="0"/>
                <a:cs typeface="Arial" pitchFamily="34" charset="0"/>
              </a:rPr>
              <a:t>3</a:t>
            </a:r>
            <a:r>
              <a:rPr lang="en-US" altLang="ko-KR" sz="2000" dirty="0" smtClean="0">
                <a:solidFill>
                  <a:prstClr val="black">
                    <a:lumMod val="65000"/>
                    <a:lumOff val="35000"/>
                  </a:prstClr>
                </a:solidFill>
                <a:latin typeface="Arial Narrow" panose="020B0606020202030204" pitchFamily="34" charset="0"/>
                <a:cs typeface="Arial" pitchFamily="34" charset="0"/>
              </a:rPr>
              <a:t> in the context of the “</a:t>
            </a:r>
            <a:r>
              <a:rPr lang="en-US" altLang="ko-KR" sz="2000" b="1" dirty="0" smtClean="0">
                <a:solidFill>
                  <a:srgbClr val="04617B">
                    <a:lumMod val="75000"/>
                  </a:srgbClr>
                </a:solidFill>
                <a:latin typeface="Arial Narrow" panose="020B0606020202030204" pitchFamily="34" charset="0"/>
                <a:cs typeface="Arial" pitchFamily="34" charset="0"/>
              </a:rPr>
              <a:t>Montreal Protocol</a:t>
            </a:r>
            <a:r>
              <a:rPr lang="en-US" altLang="ko-KR" sz="2000" dirty="0" smtClean="0">
                <a:solidFill>
                  <a:prstClr val="black">
                    <a:lumMod val="65000"/>
                    <a:lumOff val="35000"/>
                  </a:prstClr>
                </a:solidFill>
                <a:latin typeface="Arial Narrow" panose="020B0606020202030204" pitchFamily="34" charset="0"/>
                <a:cs typeface="Arial" pitchFamily="34" charset="0"/>
              </a:rPr>
              <a:t>”</a:t>
            </a:r>
          </a:p>
          <a:p>
            <a:pPr marL="514350" indent="-514350" eaLnBrk="0" latinLnBrk="0" hangingPunct="0">
              <a:lnSpc>
                <a:spcPct val="110000"/>
              </a:lnSpc>
              <a:spcBef>
                <a:spcPct val="20000"/>
              </a:spcBef>
              <a:buFont typeface="Arial" panose="020B0604020202020204" pitchFamily="34" charset="0"/>
              <a:buChar char="•"/>
              <a:defRPr/>
            </a:pPr>
            <a:endParaRPr lang="en-US" sz="2000" dirty="0" smtClean="0">
              <a:solidFill>
                <a:prstClr val="black">
                  <a:lumMod val="65000"/>
                  <a:lumOff val="35000"/>
                </a:prstClr>
              </a:solidFill>
              <a:latin typeface="Arial Narrow" panose="020B0606020202030204" pitchFamily="34" charset="0"/>
              <a:cs typeface="Arial" pitchFamily="34" charset="0"/>
            </a:endParaRPr>
          </a:p>
          <a:p>
            <a:pPr marL="514350" indent="-514350" eaLnBrk="0" latinLnBrk="0" hangingPunct="0">
              <a:lnSpc>
                <a:spcPct val="110000"/>
              </a:lnSpc>
              <a:spcBef>
                <a:spcPct val="20000"/>
              </a:spcBef>
              <a:buFont typeface="Arial" panose="020B0604020202020204" pitchFamily="34" charset="0"/>
              <a:buChar char="•"/>
              <a:defRPr/>
            </a:pPr>
            <a:r>
              <a:rPr lang="en-US" sz="2000" b="1" dirty="0" smtClean="0">
                <a:solidFill>
                  <a:srgbClr val="04617B">
                    <a:lumMod val="75000"/>
                  </a:srgbClr>
                </a:solidFill>
                <a:latin typeface="Arial Narrow" panose="020B0606020202030204" pitchFamily="34" charset="0"/>
                <a:cs typeface="Arial" pitchFamily="34" charset="0"/>
              </a:rPr>
              <a:t>Montreal Protocol</a:t>
            </a:r>
            <a:r>
              <a:rPr lang="en-US" sz="2000" dirty="0" smtClean="0">
                <a:solidFill>
                  <a:prstClr val="black">
                    <a:lumMod val="65000"/>
                    <a:lumOff val="35000"/>
                  </a:prstClr>
                </a:solidFill>
                <a:latin typeface="Arial Narrow" panose="020B0606020202030204" pitchFamily="34" charset="0"/>
                <a:cs typeface="Arial" pitchFamily="34" charset="0"/>
              </a:rPr>
              <a:t>: an international agreement designed to protect the stratospheric ozone layer by controlling ODS production and consumption. There are more than 100 ODSs identified for regulation under the protocol.</a:t>
            </a:r>
            <a:endParaRPr lang="en-US" altLang="ko-KR" sz="2000" kern="0" dirty="0">
              <a:solidFill>
                <a:prstClr val="black">
                  <a:lumMod val="65000"/>
                  <a:lumOff val="35000"/>
                </a:prstClr>
              </a:solidFill>
              <a:latin typeface="Arial Narrow" panose="020B0606020202030204" pitchFamily="34" charset="0"/>
              <a:ea typeface="굴림" charset="-127"/>
              <a:cs typeface="Arial" pitchFamily="34" charset="0"/>
            </a:endParaRPr>
          </a:p>
        </p:txBody>
      </p:sp>
      <p:sp>
        <p:nvSpPr>
          <p:cNvPr id="47" name="Rectangle 1"/>
          <p:cNvSpPr/>
          <p:nvPr/>
        </p:nvSpPr>
        <p:spPr>
          <a:xfrm>
            <a:off x="264270" y="940658"/>
            <a:ext cx="7194598" cy="400110"/>
          </a:xfrm>
          <a:prstGeom prst="rect">
            <a:avLst/>
          </a:prstGeom>
        </p:spPr>
        <p:txBody>
          <a:bodyPr wrap="none">
            <a:spAutoFit/>
          </a:bodyPr>
          <a:lstStyle/>
          <a:p>
            <a:pPr latinLnBrk="0" hangingPunct="0"/>
            <a:r>
              <a:rPr lang="en-US" sz="2000" b="1" dirty="0" smtClean="0">
                <a:solidFill>
                  <a:prstClr val="black">
                    <a:lumMod val="65000"/>
                    <a:lumOff val="35000"/>
                  </a:prstClr>
                </a:solidFill>
                <a:latin typeface="Arial Narrow" panose="020B0606020202030204" pitchFamily="34" charset="0"/>
                <a:cs typeface="Arial" pitchFamily="34" charset="0"/>
              </a:rPr>
              <a:t>Ozone </a:t>
            </a:r>
            <a:r>
              <a:rPr lang="en-US" sz="2000" b="1" dirty="0">
                <a:solidFill>
                  <a:prstClr val="black">
                    <a:lumMod val="65000"/>
                    <a:lumOff val="35000"/>
                  </a:prstClr>
                </a:solidFill>
                <a:latin typeface="Arial Narrow" panose="020B0606020202030204" pitchFamily="34" charset="0"/>
                <a:cs typeface="Arial" pitchFamily="34" charset="0"/>
              </a:rPr>
              <a:t>Depletion Substances (</a:t>
            </a:r>
            <a:r>
              <a:rPr lang="en-US" sz="2000" b="1" dirty="0">
                <a:solidFill>
                  <a:srgbClr val="FF0000"/>
                </a:solidFill>
                <a:latin typeface="Arial Narrow" panose="020B0606020202030204" pitchFamily="34" charset="0"/>
                <a:cs typeface="Arial" pitchFamily="34" charset="0"/>
              </a:rPr>
              <a:t>ODS</a:t>
            </a:r>
            <a:r>
              <a:rPr lang="en-US" sz="2000" b="1" dirty="0">
                <a:solidFill>
                  <a:prstClr val="black">
                    <a:lumMod val="65000"/>
                    <a:lumOff val="35000"/>
                  </a:prstClr>
                </a:solidFill>
                <a:latin typeface="Arial Narrow" panose="020B0606020202030204" pitchFamily="34" charset="0"/>
                <a:cs typeface="Arial" pitchFamily="34" charset="0"/>
              </a:rPr>
              <a:t>s</a:t>
            </a:r>
            <a:r>
              <a:rPr lang="en-US" sz="2000" b="1" dirty="0" smtClean="0">
                <a:solidFill>
                  <a:prstClr val="black">
                    <a:lumMod val="65000"/>
                    <a:lumOff val="35000"/>
                  </a:prstClr>
                </a:solidFill>
                <a:latin typeface="Arial Narrow" panose="020B0606020202030204" pitchFamily="34" charset="0"/>
                <a:cs typeface="Arial" pitchFamily="34" charset="0"/>
              </a:rPr>
              <a:t>) and Greenhouse Gases (</a:t>
            </a:r>
            <a:r>
              <a:rPr lang="en-US" sz="2000" b="1" dirty="0" smtClean="0">
                <a:solidFill>
                  <a:srgbClr val="FF00FF"/>
                </a:solidFill>
                <a:latin typeface="Arial Narrow" panose="020B0606020202030204" pitchFamily="34" charset="0"/>
                <a:cs typeface="Arial" pitchFamily="34" charset="0"/>
              </a:rPr>
              <a:t>GHG</a:t>
            </a:r>
            <a:r>
              <a:rPr lang="en-US" sz="2000" b="1" dirty="0" smtClean="0">
                <a:solidFill>
                  <a:prstClr val="black">
                    <a:lumMod val="65000"/>
                    <a:lumOff val="35000"/>
                  </a:prstClr>
                </a:solidFill>
                <a:latin typeface="Arial Narrow" panose="020B0606020202030204" pitchFamily="34" charset="0"/>
                <a:cs typeface="Arial" pitchFamily="34" charset="0"/>
              </a:rPr>
              <a:t>s)</a:t>
            </a:r>
            <a:endParaRPr lang="en-GB" sz="2000" b="1" kern="0" dirty="0">
              <a:solidFill>
                <a:prstClr val="black">
                  <a:lumMod val="65000"/>
                  <a:lumOff val="35000"/>
                </a:prstClr>
              </a:solidFill>
              <a:latin typeface="Arial Narrow" panose="020B0606020202030204" pitchFamily="34" charset="0"/>
              <a:ea typeface="굴림" charset="-127"/>
              <a:cs typeface="Arial" pitchFamily="34" charset="0"/>
            </a:endParaRPr>
          </a:p>
        </p:txBody>
      </p:sp>
      <p:pic>
        <p:nvPicPr>
          <p:cNvPr id="48" name="그림 4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88000" y="4555079"/>
            <a:ext cx="1144630" cy="1654581"/>
          </a:xfrm>
          <a:prstGeom prst="rect">
            <a:avLst/>
          </a:prstGeom>
        </p:spPr>
      </p:pic>
      <p:pic>
        <p:nvPicPr>
          <p:cNvPr id="49" name="그림 4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75642" y="4555079"/>
            <a:ext cx="1584176" cy="1754241"/>
          </a:xfrm>
          <a:prstGeom prst="rect">
            <a:avLst/>
          </a:prstGeom>
        </p:spPr>
      </p:pic>
      <p:sp>
        <p:nvSpPr>
          <p:cNvPr id="2" name="직사각형 1"/>
          <p:cNvSpPr/>
          <p:nvPr/>
        </p:nvSpPr>
        <p:spPr>
          <a:xfrm>
            <a:off x="860220" y="4259384"/>
            <a:ext cx="6252080" cy="400110"/>
          </a:xfrm>
          <a:prstGeom prst="rect">
            <a:avLst/>
          </a:prstGeom>
        </p:spPr>
        <p:txBody>
          <a:bodyPr wrap="square">
            <a:spAutoFit/>
          </a:bodyPr>
          <a:lstStyle/>
          <a:p>
            <a:pPr eaLnBrk="0" latinLnBrk="0" hangingPunct="0">
              <a:spcBef>
                <a:spcPct val="20000"/>
              </a:spcBef>
              <a:defRPr/>
            </a:pPr>
            <a:r>
              <a:rPr lang="en-US" altLang="ko-KR" sz="2000" b="1" dirty="0" smtClean="0">
                <a:solidFill>
                  <a:srgbClr val="FF0000"/>
                </a:solidFill>
                <a:latin typeface="Arial Narrow" panose="020B0606020202030204" pitchFamily="34" charset="0"/>
                <a:cs typeface="Arial" pitchFamily="34" charset="0"/>
              </a:rPr>
              <a:t>CCl</a:t>
            </a:r>
            <a:r>
              <a:rPr lang="en-US" altLang="ko-KR" sz="2000" b="1" baseline="-25000" dirty="0" smtClean="0">
                <a:solidFill>
                  <a:srgbClr val="FF0000"/>
                </a:solidFill>
                <a:latin typeface="Arial Narrow" panose="020B0606020202030204" pitchFamily="34" charset="0"/>
                <a:cs typeface="Arial" pitchFamily="34" charset="0"/>
              </a:rPr>
              <a:t>4</a:t>
            </a:r>
            <a:r>
              <a:rPr lang="en-US" altLang="ko-KR" sz="2000" b="1" dirty="0" smtClean="0">
                <a:solidFill>
                  <a:prstClr val="black">
                    <a:lumMod val="65000"/>
                    <a:lumOff val="35000"/>
                  </a:prstClr>
                </a:solidFill>
                <a:latin typeface="Arial Narrow" panose="020B0606020202030204" pitchFamily="34" charset="0"/>
                <a:cs typeface="Arial" pitchFamily="34" charset="0"/>
              </a:rPr>
              <a:t>: Dry cleaning  and fire-extinguishing agent</a:t>
            </a:r>
            <a:endParaRPr lang="en-US" altLang="ko-KR" sz="2000" dirty="0">
              <a:solidFill>
                <a:prstClr val="black">
                  <a:lumMod val="65000"/>
                  <a:lumOff val="35000"/>
                </a:prstClr>
              </a:solidFill>
              <a:latin typeface="Arial Narrow" panose="020B0606020202030204" pitchFamily="34" charset="0"/>
              <a:cs typeface="Arial" pitchFamily="34" charset="0"/>
            </a:endParaRPr>
          </a:p>
        </p:txBody>
      </p:sp>
    </p:spTree>
    <p:extLst>
      <p:ext uri="{BB962C8B-B14F-4D97-AF65-F5344CB8AC3E}">
        <p14:creationId xmlns:p14="http://schemas.microsoft.com/office/powerpoint/2010/main" val="11022712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748" y="866516"/>
            <a:ext cx="7275321" cy="4437201"/>
          </a:xfrm>
          <a:prstGeom prst="rect">
            <a:avLst/>
          </a:prstGeom>
        </p:spPr>
      </p:pic>
      <p:grpSp>
        <p:nvGrpSpPr>
          <p:cNvPr id="15" name="Group 14"/>
          <p:cNvGrpSpPr/>
          <p:nvPr/>
        </p:nvGrpSpPr>
        <p:grpSpPr>
          <a:xfrm>
            <a:off x="0" y="0"/>
            <a:ext cx="9144000" cy="805833"/>
            <a:chOff x="0" y="0"/>
            <a:chExt cx="9144000" cy="805833"/>
          </a:xfrm>
        </p:grpSpPr>
        <p:grpSp>
          <p:nvGrpSpPr>
            <p:cNvPr id="16" name="그룹 11"/>
            <p:cNvGrpSpPr/>
            <p:nvPr/>
          </p:nvGrpSpPr>
          <p:grpSpPr>
            <a:xfrm>
              <a:off x="0" y="0"/>
              <a:ext cx="9144000" cy="805833"/>
              <a:chOff x="0" y="0"/>
              <a:chExt cx="9144000" cy="1048057"/>
            </a:xfrm>
            <a:solidFill>
              <a:schemeClr val="bg1">
                <a:lumMod val="85000"/>
              </a:schemeClr>
            </a:solidFill>
          </p:grpSpPr>
          <p:sp>
            <p:nvSpPr>
              <p:cNvPr id="18" name="직사각형 9"/>
              <p:cNvSpPr/>
              <p:nvPr/>
            </p:nvSpPr>
            <p:spPr>
              <a:xfrm>
                <a:off x="0" y="0"/>
                <a:ext cx="9144000" cy="10480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36396" y="23943"/>
                <a:ext cx="684076" cy="605694"/>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그림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44044" y="385044"/>
                <a:ext cx="1160404" cy="515868"/>
              </a:xfrm>
              <a:prstGeom prst="rect">
                <a:avLst/>
              </a:prstGeom>
              <a:grpFill/>
              <a:ln>
                <a:noFill/>
              </a:ln>
              <a:effectLst>
                <a:outerShdw blurRad="292100" dist="139700" dir="2700000" algn="tl" rotWithShape="0">
                  <a:srgbClr val="333333">
                    <a:alpha val="65000"/>
                  </a:srgbClr>
                </a:outerShdw>
              </a:effectLst>
            </p:spPr>
          </p:pic>
        </p:grpSp>
        <p:pic>
          <p:nvPicPr>
            <p:cNvPr id="17" name="Picture 25"/>
            <p:cNvPicPr>
              <a:picLocks noChangeAspect="1" noChangeArrowheads="1"/>
            </p:cNvPicPr>
            <p:nvPr/>
          </p:nvPicPr>
          <p:blipFill>
            <a:blip r:embed="rId6"/>
            <a:srcRect/>
            <a:stretch>
              <a:fillRect/>
            </a:stretch>
          </p:blipFill>
          <p:spPr bwMode="auto">
            <a:xfrm>
              <a:off x="8371995" y="296054"/>
              <a:ext cx="769880" cy="509779"/>
            </a:xfrm>
            <a:prstGeom prst="rect">
              <a:avLst/>
            </a:prstGeom>
            <a:noFill/>
            <a:ln w="19050">
              <a:noFill/>
              <a:miter lim="800000"/>
              <a:headEnd/>
              <a:tailEnd/>
            </a:ln>
            <a:effectLst/>
          </p:spPr>
        </p:pic>
      </p:grpSp>
      <p:sp>
        <p:nvSpPr>
          <p:cNvPr id="33" name="TextBox 19"/>
          <p:cNvSpPr txBox="1">
            <a:spLocks noChangeArrowheads="1"/>
          </p:cNvSpPr>
          <p:nvPr/>
        </p:nvSpPr>
        <p:spPr bwMode="auto">
          <a:xfrm>
            <a:off x="473780" y="5345921"/>
            <a:ext cx="8196440" cy="1323439"/>
          </a:xfrm>
          <a:prstGeom prst="rect">
            <a:avLst/>
          </a:prstGeom>
          <a:noFill/>
          <a:ln w="9525">
            <a:noFill/>
            <a:miter lim="800000"/>
            <a:headEnd/>
            <a:tailEnd/>
          </a:ln>
        </p:spPr>
        <p:txBody>
          <a:bodyPr wrap="square">
            <a:spAutoFit/>
          </a:bodyPr>
          <a:lstStyle/>
          <a:p>
            <a:pPr marL="285750" indent="-285750">
              <a:buFont typeface="Wingdings" pitchFamily="2" charset="2"/>
              <a:buChar char="Ø"/>
            </a:pPr>
            <a:r>
              <a:rPr lang="en-US" altLang="ko-KR" sz="2000" dirty="0" smtClean="0">
                <a:solidFill>
                  <a:schemeClr val="tx1">
                    <a:lumMod val="75000"/>
                    <a:lumOff val="25000"/>
                  </a:schemeClr>
                </a:solidFill>
                <a:latin typeface="Arial Narrow" panose="020B0606020202030204" pitchFamily="34" charset="0"/>
                <a:cs typeface="Arial" pitchFamily="34" charset="0"/>
              </a:rPr>
              <a:t>Chinese emissions </a:t>
            </a:r>
            <a:r>
              <a:rPr lang="en-US" altLang="ko-KR" sz="2000" dirty="0">
                <a:solidFill>
                  <a:schemeClr val="tx1">
                    <a:lumMod val="75000"/>
                    <a:lumOff val="25000"/>
                  </a:schemeClr>
                </a:solidFill>
                <a:latin typeface="Arial Narrow" panose="020B0606020202030204" pitchFamily="34" charset="0"/>
                <a:cs typeface="Arial" pitchFamily="34" charset="0"/>
              </a:rPr>
              <a:t>from 2008 to 2013 </a:t>
            </a:r>
            <a:r>
              <a:rPr lang="en-US" altLang="ko-KR" sz="2000" dirty="0" smtClean="0">
                <a:solidFill>
                  <a:schemeClr val="tx1">
                    <a:lumMod val="75000"/>
                    <a:lumOff val="25000"/>
                  </a:schemeClr>
                </a:solidFill>
                <a:latin typeface="Arial Narrow" panose="020B0606020202030204" pitchFamily="34" charset="0"/>
                <a:cs typeface="Arial" pitchFamily="34" charset="0"/>
              </a:rPr>
              <a:t>are </a:t>
            </a:r>
            <a:r>
              <a:rPr lang="en-US" altLang="ko-KR" sz="2000" dirty="0">
                <a:solidFill>
                  <a:srgbClr val="FF0000"/>
                </a:solidFill>
                <a:latin typeface="Arial Narrow" panose="020B0606020202030204" pitchFamily="34" charset="0"/>
                <a:cs typeface="Arial" pitchFamily="34" charset="0"/>
              </a:rPr>
              <a:t>about 26% and 46% of the global emissions</a:t>
            </a:r>
            <a:r>
              <a:rPr lang="en-US" altLang="ko-KR" sz="2000" dirty="0">
                <a:solidFill>
                  <a:srgbClr val="0066FF"/>
                </a:solidFill>
                <a:latin typeface="Arial Narrow" panose="020B0606020202030204" pitchFamily="34" charset="0"/>
                <a:cs typeface="Arial" pitchFamily="34" charset="0"/>
              </a:rPr>
              <a:t> </a:t>
            </a:r>
            <a:r>
              <a:rPr lang="en-US" altLang="ko-KR" sz="2000" dirty="0">
                <a:solidFill>
                  <a:schemeClr val="tx1">
                    <a:lumMod val="75000"/>
                    <a:lumOff val="25000"/>
                  </a:schemeClr>
                </a:solidFill>
                <a:latin typeface="Arial Narrow" panose="020B0606020202030204" pitchFamily="34" charset="0"/>
                <a:cs typeface="Arial" pitchFamily="34" charset="0"/>
              </a:rPr>
              <a:t>estimated </a:t>
            </a:r>
            <a:r>
              <a:rPr lang="en-US" altLang="ko-KR" sz="2000" dirty="0" smtClean="0">
                <a:solidFill>
                  <a:schemeClr val="tx1">
                    <a:lumMod val="75000"/>
                    <a:lumOff val="25000"/>
                  </a:schemeClr>
                </a:solidFill>
                <a:latin typeface="Arial Narrow" panose="020B0606020202030204" pitchFamily="34" charset="0"/>
                <a:cs typeface="Arial" pitchFamily="34" charset="0"/>
              </a:rPr>
              <a:t>based on a 1-box </a:t>
            </a:r>
            <a:r>
              <a:rPr lang="en-US" altLang="ko-KR" sz="2000" dirty="0">
                <a:solidFill>
                  <a:schemeClr val="tx1">
                    <a:lumMod val="75000"/>
                    <a:lumOff val="25000"/>
                  </a:schemeClr>
                </a:solidFill>
                <a:latin typeface="Arial Narrow" panose="020B0606020202030204" pitchFamily="34" charset="0"/>
                <a:cs typeface="Arial" pitchFamily="34" charset="0"/>
              </a:rPr>
              <a:t>top </a:t>
            </a:r>
            <a:r>
              <a:rPr lang="en-US" altLang="ko-KR" sz="2000" dirty="0" smtClean="0">
                <a:solidFill>
                  <a:schemeClr val="tx1">
                    <a:lumMod val="75000"/>
                    <a:lumOff val="25000"/>
                  </a:schemeClr>
                </a:solidFill>
                <a:latin typeface="Arial Narrow" panose="020B0606020202030204" pitchFamily="34" charset="0"/>
                <a:cs typeface="Arial" pitchFamily="34" charset="0"/>
              </a:rPr>
              <a:t>down approach (</a:t>
            </a:r>
            <a:r>
              <a:rPr lang="en-US" altLang="ko-KR" sz="2000" i="1" dirty="0" smtClean="0">
                <a:solidFill>
                  <a:srgbClr val="002060"/>
                </a:solidFill>
                <a:latin typeface="Arial Narrow" panose="020B0606020202030204" pitchFamily="34" charset="0"/>
                <a:cs typeface="Arial" pitchFamily="34" charset="0"/>
              </a:rPr>
              <a:t>25</a:t>
            </a:r>
            <a:r>
              <a:rPr lang="en-US" altLang="ko-KR" sz="2000" i="1" baseline="30000" dirty="0" smtClean="0">
                <a:solidFill>
                  <a:srgbClr val="002060"/>
                </a:solidFill>
                <a:latin typeface="Arial Narrow" panose="020B0606020202030204" pitchFamily="34" charset="0"/>
                <a:cs typeface="Arial" pitchFamily="34" charset="0"/>
              </a:rPr>
              <a:t> </a:t>
            </a:r>
            <a:r>
              <a:rPr lang="en-US" altLang="ko-KR" sz="2000" i="1" dirty="0">
                <a:solidFill>
                  <a:srgbClr val="002060"/>
                </a:solidFill>
                <a:latin typeface="Arial Narrow" panose="020B0606020202030204" pitchFamily="34" charset="0"/>
                <a:cs typeface="Arial" pitchFamily="34" charset="0"/>
              </a:rPr>
              <a:t>years of lifetime</a:t>
            </a:r>
            <a:r>
              <a:rPr lang="en-US" altLang="ko-KR" sz="2000" dirty="0">
                <a:solidFill>
                  <a:schemeClr val="tx1">
                    <a:lumMod val="75000"/>
                    <a:lumOff val="25000"/>
                  </a:schemeClr>
                </a:solidFill>
                <a:latin typeface="Arial Narrow" panose="020B0606020202030204" pitchFamily="34" charset="0"/>
                <a:cs typeface="Arial" pitchFamily="34" charset="0"/>
              </a:rPr>
              <a:t>) and </a:t>
            </a:r>
            <a:r>
              <a:rPr lang="en-US" altLang="ko-KR" sz="2000" dirty="0" smtClean="0">
                <a:solidFill>
                  <a:schemeClr val="tx1">
                    <a:lumMod val="75000"/>
                    <a:lumOff val="25000"/>
                  </a:schemeClr>
                </a:solidFill>
                <a:latin typeface="Arial Narrow" panose="020B0606020202030204" pitchFamily="34" charset="0"/>
                <a:cs typeface="Arial" pitchFamily="34" charset="0"/>
              </a:rPr>
              <a:t>on an inter-hemispheric </a:t>
            </a:r>
            <a:r>
              <a:rPr lang="en-US" altLang="ko-KR" sz="2000" dirty="0">
                <a:solidFill>
                  <a:schemeClr val="tx1">
                    <a:lumMod val="75000"/>
                    <a:lumOff val="25000"/>
                  </a:schemeClr>
                </a:solidFill>
                <a:latin typeface="Arial Narrow" panose="020B0606020202030204" pitchFamily="34" charset="0"/>
                <a:cs typeface="Arial" pitchFamily="34" charset="0"/>
              </a:rPr>
              <a:t>gradient </a:t>
            </a:r>
            <a:r>
              <a:rPr lang="en-US" altLang="ko-KR" sz="2000" dirty="0" smtClean="0">
                <a:solidFill>
                  <a:schemeClr val="tx1">
                    <a:lumMod val="75000"/>
                    <a:lumOff val="25000"/>
                  </a:schemeClr>
                </a:solidFill>
                <a:latin typeface="Arial Narrow" panose="020B0606020202030204" pitchFamily="34" charset="0"/>
                <a:cs typeface="Arial" pitchFamily="34" charset="0"/>
              </a:rPr>
              <a:t>method (</a:t>
            </a:r>
            <a:r>
              <a:rPr lang="en-US" altLang="ko-KR" sz="2000" i="1" dirty="0" smtClean="0">
                <a:solidFill>
                  <a:srgbClr val="002060"/>
                </a:solidFill>
                <a:latin typeface="Arial Narrow" panose="020B0606020202030204" pitchFamily="34" charset="0"/>
                <a:cs typeface="Arial" pitchFamily="34" charset="0"/>
              </a:rPr>
              <a:t>35 </a:t>
            </a:r>
            <a:r>
              <a:rPr lang="en-US" altLang="ko-KR" sz="2000" i="1" dirty="0">
                <a:solidFill>
                  <a:srgbClr val="002060"/>
                </a:solidFill>
                <a:latin typeface="Arial Narrow" panose="020B0606020202030204" pitchFamily="34" charset="0"/>
                <a:cs typeface="Arial" pitchFamily="34" charset="0"/>
              </a:rPr>
              <a:t>years of lifetime</a:t>
            </a:r>
            <a:r>
              <a:rPr lang="en-US" altLang="ko-KR" sz="2000" dirty="0" smtClean="0">
                <a:solidFill>
                  <a:schemeClr val="tx1">
                    <a:lumMod val="75000"/>
                    <a:lumOff val="25000"/>
                  </a:schemeClr>
                </a:solidFill>
                <a:latin typeface="Arial Narrow" panose="020B0606020202030204" pitchFamily="34" charset="0"/>
                <a:cs typeface="Arial" pitchFamily="34" charset="0"/>
              </a:rPr>
              <a:t>) using AGAGE and NOAA GMD measurements, respectively.</a:t>
            </a:r>
            <a:endParaRPr lang="en-US" altLang="ko-KR" sz="2000" dirty="0">
              <a:solidFill>
                <a:schemeClr val="tx1">
                  <a:lumMod val="75000"/>
                  <a:lumOff val="25000"/>
                </a:schemeClr>
              </a:solidFill>
              <a:latin typeface="Arial Narrow" panose="020B0606020202030204" pitchFamily="34" charset="0"/>
              <a:cs typeface="Arial" pitchFamily="34" charset="0"/>
            </a:endParaRPr>
          </a:p>
        </p:txBody>
      </p:sp>
      <p:sp>
        <p:nvSpPr>
          <p:cNvPr id="14" name="Text Box 5"/>
          <p:cNvSpPr txBox="1">
            <a:spLocks noChangeArrowheads="1"/>
          </p:cNvSpPr>
          <p:nvPr/>
        </p:nvSpPr>
        <p:spPr bwMode="auto">
          <a:xfrm>
            <a:off x="-180528" y="70382"/>
            <a:ext cx="9009384" cy="584775"/>
          </a:xfrm>
          <a:prstGeom prst="rect">
            <a:avLst/>
          </a:prstGeom>
          <a:noFill/>
          <a:ln w="9525">
            <a:noFill/>
            <a:miter lim="800000"/>
            <a:headEnd/>
            <a:tailEnd/>
          </a:ln>
        </p:spPr>
        <p:txBody>
          <a:bodyPr wrap="square">
            <a:spAutoFit/>
          </a:bodyPr>
          <a:lstStyle/>
          <a:p>
            <a:pPr algn="ctr" eaLnBrk="0" hangingPunct="0"/>
            <a:r>
              <a:rPr lang="en-US" altLang="ko-KR" sz="3200" b="1" dirty="0" smtClean="0">
                <a:solidFill>
                  <a:schemeClr val="tx2">
                    <a:lumMod val="50000"/>
                  </a:schemeClr>
                </a:solidFill>
                <a:latin typeface="Calibri" panose="020F0502020204030204" pitchFamily="34" charset="0"/>
                <a:ea typeface="HY헤드라인M" pitchFamily="18" charset="-127"/>
                <a:cs typeface="Tahoma" pitchFamily="34" charset="0"/>
              </a:rPr>
              <a:t>Top-down estimates of country-based emissions</a:t>
            </a:r>
            <a:endParaRPr kumimoji="0" lang="en-US" altLang="ko-KR" sz="3200" b="1" dirty="0">
              <a:solidFill>
                <a:schemeClr val="tx2">
                  <a:lumMod val="50000"/>
                </a:schemeClr>
              </a:solidFill>
              <a:latin typeface="Calibri" panose="020F0502020204030204" pitchFamily="34" charset="0"/>
              <a:ea typeface="HY헤드라인M" pitchFamily="18" charset="-127"/>
              <a:cs typeface="Tahoma" pitchFamily="34" charset="0"/>
            </a:endParaRPr>
          </a:p>
        </p:txBody>
      </p:sp>
      <p:cxnSp>
        <p:nvCxnSpPr>
          <p:cNvPr id="21" name="직선 화살표 연결선 25"/>
          <p:cNvCxnSpPr/>
          <p:nvPr/>
        </p:nvCxnSpPr>
        <p:spPr>
          <a:xfrm flipH="1">
            <a:off x="5438047" y="1750248"/>
            <a:ext cx="638637" cy="95996"/>
          </a:xfrm>
          <a:prstGeom prst="straightConnector1">
            <a:avLst/>
          </a:prstGeom>
          <a:ln w="19050">
            <a:solidFill>
              <a:srgbClr val="FF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직선 화살표 연결선 26"/>
          <p:cNvCxnSpPr/>
          <p:nvPr/>
        </p:nvCxnSpPr>
        <p:spPr>
          <a:xfrm flipH="1">
            <a:off x="5484191" y="2996982"/>
            <a:ext cx="495081" cy="0"/>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076684" y="1580971"/>
            <a:ext cx="2887804" cy="338554"/>
          </a:xfrm>
          <a:prstGeom prst="rect">
            <a:avLst/>
          </a:prstGeom>
          <a:solidFill>
            <a:schemeClr val="bg1"/>
          </a:solidFill>
        </p:spPr>
        <p:txBody>
          <a:bodyPr wrap="square" rtlCol="0">
            <a:spAutoFit/>
          </a:bodyPr>
          <a:lstStyle/>
          <a:p>
            <a:r>
              <a:rPr lang="en-US" altLang="ko-KR" sz="1600" dirty="0" smtClean="0">
                <a:solidFill>
                  <a:srgbClr val="FF00FF"/>
                </a:solidFill>
                <a:latin typeface="Cambria" panose="02040503050406030204" pitchFamily="18" charset="0"/>
                <a:cs typeface="Arial" panose="020B0604020202020204" pitchFamily="34" charset="0"/>
              </a:rPr>
              <a:t>One-box top-down emissions</a:t>
            </a:r>
            <a:endParaRPr lang="ko-KR" altLang="en-US" sz="1600" dirty="0">
              <a:solidFill>
                <a:srgbClr val="FF00FF"/>
              </a:solidFill>
              <a:latin typeface="Cambria" panose="02040503050406030204" pitchFamily="18" charset="0"/>
              <a:cs typeface="Arial" panose="020B0604020202020204" pitchFamily="34" charset="0"/>
            </a:endParaRPr>
          </a:p>
        </p:txBody>
      </p:sp>
      <p:sp>
        <p:nvSpPr>
          <p:cNvPr id="24" name="TextBox 23"/>
          <p:cNvSpPr txBox="1"/>
          <p:nvPr/>
        </p:nvSpPr>
        <p:spPr>
          <a:xfrm>
            <a:off x="6057901" y="2823664"/>
            <a:ext cx="2114499" cy="338554"/>
          </a:xfrm>
          <a:prstGeom prst="rect">
            <a:avLst/>
          </a:prstGeom>
          <a:solidFill>
            <a:schemeClr val="bg1"/>
          </a:solidFill>
        </p:spPr>
        <p:txBody>
          <a:bodyPr wrap="square" rtlCol="0">
            <a:spAutoFit/>
          </a:bodyPr>
          <a:lstStyle/>
          <a:p>
            <a:r>
              <a:rPr lang="en-US" altLang="ko-KR" sz="1600" dirty="0" smtClean="0">
                <a:solidFill>
                  <a:srgbClr val="0070C0"/>
                </a:solidFill>
                <a:latin typeface="Cambria" panose="02040503050406030204" pitchFamily="18" charset="0"/>
                <a:cs typeface="Arial" panose="020B0604020202020204" pitchFamily="34" charset="0"/>
              </a:rPr>
              <a:t>IHG based emissions </a:t>
            </a:r>
            <a:endParaRPr lang="ko-KR" altLang="en-US" sz="1600" dirty="0">
              <a:solidFill>
                <a:srgbClr val="0070C0"/>
              </a:solidFill>
              <a:latin typeface="Cambria" panose="02040503050406030204" pitchFamily="18" charset="0"/>
              <a:cs typeface="Arial" panose="020B0604020202020204" pitchFamily="34" charset="0"/>
            </a:endParaRPr>
          </a:p>
        </p:txBody>
      </p:sp>
      <p:sp>
        <p:nvSpPr>
          <p:cNvPr id="25" name="TextBox 24"/>
          <p:cNvSpPr txBox="1"/>
          <p:nvPr/>
        </p:nvSpPr>
        <p:spPr>
          <a:xfrm>
            <a:off x="7092280" y="4149080"/>
            <a:ext cx="1366569" cy="584775"/>
          </a:xfrm>
          <a:prstGeom prst="rect">
            <a:avLst/>
          </a:prstGeom>
          <a:solidFill>
            <a:schemeClr val="bg1"/>
          </a:solidFill>
        </p:spPr>
        <p:txBody>
          <a:bodyPr wrap="square" rtlCol="0">
            <a:spAutoFit/>
          </a:bodyPr>
          <a:lstStyle/>
          <a:p>
            <a:r>
              <a:rPr lang="en-US" altLang="ko-KR" sz="1600" dirty="0" smtClean="0">
                <a:solidFill>
                  <a:schemeClr val="tx1">
                    <a:lumMod val="65000"/>
                    <a:lumOff val="35000"/>
                  </a:schemeClr>
                </a:solidFill>
                <a:latin typeface="Cambria" panose="02040503050406030204" pitchFamily="18" charset="0"/>
                <a:cs typeface="Arial" panose="020B0604020202020204" pitchFamily="34" charset="0"/>
              </a:rPr>
              <a:t>China’s emissions (a)</a:t>
            </a:r>
            <a:endParaRPr lang="ko-KR" altLang="en-US" sz="1600" dirty="0">
              <a:solidFill>
                <a:schemeClr val="tx1">
                  <a:lumMod val="65000"/>
                  <a:lumOff val="35000"/>
                </a:schemeClr>
              </a:solidFill>
              <a:latin typeface="Cambria" panose="02040503050406030204" pitchFamily="18" charset="0"/>
              <a:cs typeface="Arial" panose="020B0604020202020204" pitchFamily="34" charset="0"/>
            </a:endParaRPr>
          </a:p>
        </p:txBody>
      </p:sp>
      <p:cxnSp>
        <p:nvCxnSpPr>
          <p:cNvPr id="26" name="직선 화살표 연결선 15"/>
          <p:cNvCxnSpPr/>
          <p:nvPr/>
        </p:nvCxnSpPr>
        <p:spPr>
          <a:xfrm flipH="1" flipV="1">
            <a:off x="6444209" y="4377145"/>
            <a:ext cx="516896" cy="64322"/>
          </a:xfrm>
          <a:prstGeom prst="straightConnector1">
            <a:avLst/>
          </a:prstGeom>
          <a:ln w="1905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092280" y="3544107"/>
            <a:ext cx="1458359" cy="584775"/>
          </a:xfrm>
          <a:prstGeom prst="rect">
            <a:avLst/>
          </a:prstGeom>
          <a:solidFill>
            <a:schemeClr val="bg1"/>
          </a:solidFill>
        </p:spPr>
        <p:txBody>
          <a:bodyPr wrap="square" rtlCol="0">
            <a:spAutoFit/>
          </a:bodyPr>
          <a:lstStyle/>
          <a:p>
            <a:r>
              <a:rPr lang="en-US" altLang="ko-KR" sz="1600" dirty="0" smtClean="0">
                <a:solidFill>
                  <a:schemeClr val="accent6">
                    <a:lumMod val="75000"/>
                  </a:schemeClr>
                </a:solidFill>
                <a:latin typeface="Cambria" panose="02040503050406030204" pitchFamily="18" charset="0"/>
                <a:cs typeface="Arial" panose="020B0604020202020204" pitchFamily="34" charset="0"/>
              </a:rPr>
              <a:t>China’s emissions (b)</a:t>
            </a:r>
            <a:endParaRPr lang="ko-KR" altLang="en-US" sz="1600" dirty="0">
              <a:solidFill>
                <a:schemeClr val="accent6">
                  <a:lumMod val="75000"/>
                </a:schemeClr>
              </a:solidFill>
              <a:latin typeface="Cambria" panose="02040503050406030204" pitchFamily="18" charset="0"/>
              <a:cs typeface="Arial" panose="020B0604020202020204" pitchFamily="34" charset="0"/>
            </a:endParaRPr>
          </a:p>
        </p:txBody>
      </p:sp>
      <p:cxnSp>
        <p:nvCxnSpPr>
          <p:cNvPr id="28" name="직선 화살표 연결선 30"/>
          <p:cNvCxnSpPr/>
          <p:nvPr/>
        </p:nvCxnSpPr>
        <p:spPr>
          <a:xfrm flipH="1">
            <a:off x="6451991" y="3837607"/>
            <a:ext cx="509114" cy="17936"/>
          </a:xfrm>
          <a:prstGeom prst="straightConnector1">
            <a:avLst/>
          </a:prstGeom>
          <a:ln w="19050">
            <a:solidFill>
              <a:schemeClr val="accent6">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426941" y="4688690"/>
            <a:ext cx="2114499" cy="338554"/>
          </a:xfrm>
          <a:prstGeom prst="rect">
            <a:avLst/>
          </a:prstGeom>
          <a:solidFill>
            <a:schemeClr val="bg1"/>
          </a:solidFill>
        </p:spPr>
        <p:txBody>
          <a:bodyPr wrap="square" rtlCol="0">
            <a:spAutoFit/>
          </a:bodyPr>
          <a:lstStyle/>
          <a:p>
            <a:r>
              <a:rPr lang="en-US" altLang="ko-KR" sz="1600" dirty="0" smtClean="0">
                <a:solidFill>
                  <a:srgbClr val="008000"/>
                </a:solidFill>
                <a:latin typeface="Cambria" panose="02040503050406030204" pitchFamily="18" charset="0"/>
                <a:cs typeface="Arial" panose="020B0604020202020204" pitchFamily="34" charset="0"/>
              </a:rPr>
              <a:t>Bottom up emissions</a:t>
            </a:r>
            <a:endParaRPr lang="ko-KR" altLang="en-US" sz="1600" dirty="0">
              <a:solidFill>
                <a:srgbClr val="008000"/>
              </a:solidFill>
              <a:latin typeface="Cambria" panose="02040503050406030204" pitchFamily="18" charset="0"/>
              <a:cs typeface="Arial" panose="020B0604020202020204" pitchFamily="34" charset="0"/>
            </a:endParaRPr>
          </a:p>
        </p:txBody>
      </p:sp>
      <p:sp>
        <p:nvSpPr>
          <p:cNvPr id="30" name="직사각형 1"/>
          <p:cNvSpPr/>
          <p:nvPr/>
        </p:nvSpPr>
        <p:spPr>
          <a:xfrm>
            <a:off x="7092280" y="1124744"/>
            <a:ext cx="1794081" cy="400110"/>
          </a:xfrm>
          <a:prstGeom prst="rect">
            <a:avLst/>
          </a:prstGeom>
          <a:solidFill>
            <a:schemeClr val="bg1"/>
          </a:solidFill>
        </p:spPr>
        <p:txBody>
          <a:bodyPr wrap="none">
            <a:spAutoFit/>
          </a:bodyPr>
          <a:lstStyle/>
          <a:p>
            <a:r>
              <a:rPr lang="en-US" altLang="ko-KR" sz="2000" i="1" dirty="0">
                <a:solidFill>
                  <a:schemeClr val="tx1">
                    <a:lumMod val="75000"/>
                    <a:lumOff val="25000"/>
                  </a:schemeClr>
                </a:solidFill>
                <a:latin typeface="Arial Narrow" panose="020B0606020202030204" pitchFamily="34" charset="0"/>
                <a:cs typeface="Arial" pitchFamily="34" charset="0"/>
              </a:rPr>
              <a:t>Liang et al., 2014</a:t>
            </a:r>
            <a:endParaRPr lang="ko-KR" altLang="en-US" sz="2000" i="1" dirty="0">
              <a:solidFill>
                <a:schemeClr val="tx1">
                  <a:lumMod val="75000"/>
                  <a:lumOff val="25000"/>
                </a:schemeClr>
              </a:solidFill>
            </a:endParaRPr>
          </a:p>
        </p:txBody>
      </p:sp>
      <p:sp>
        <p:nvSpPr>
          <p:cNvPr id="31" name="TextBox 30"/>
          <p:cNvSpPr txBox="1"/>
          <p:nvPr/>
        </p:nvSpPr>
        <p:spPr>
          <a:xfrm>
            <a:off x="6948264" y="4857967"/>
            <a:ext cx="1915909" cy="400110"/>
          </a:xfrm>
          <a:prstGeom prst="rect">
            <a:avLst/>
          </a:prstGeom>
          <a:solidFill>
            <a:schemeClr val="bg1"/>
          </a:solidFill>
          <a:ln w="19050">
            <a:solidFill>
              <a:schemeClr val="tx1">
                <a:lumMod val="65000"/>
                <a:lumOff val="35000"/>
              </a:schemeClr>
            </a:solidFill>
          </a:ln>
        </p:spPr>
        <p:txBody>
          <a:bodyPr wrap="none" rtlCol="0">
            <a:spAutoFit/>
          </a:bodyPr>
          <a:lstStyle/>
          <a:p>
            <a:r>
              <a:rPr lang="en-US" sz="2000" i="1" dirty="0" smtClean="0">
                <a:solidFill>
                  <a:schemeClr val="tx1">
                    <a:lumMod val="75000"/>
                    <a:lumOff val="25000"/>
                  </a:schemeClr>
                </a:solidFill>
                <a:latin typeface="Arial Narrow" panose="020B0606020202030204" pitchFamily="34" charset="0"/>
              </a:rPr>
              <a:t>Preliminary results</a:t>
            </a:r>
            <a:endParaRPr lang="en-US" sz="2000" i="1" dirty="0">
              <a:solidFill>
                <a:schemeClr val="tx1">
                  <a:lumMod val="75000"/>
                  <a:lumOff val="25000"/>
                </a:schemeClr>
              </a:solidFill>
              <a:latin typeface="Arial Narrow" panose="020B0606020202030204" pitchFamily="34" charset="0"/>
            </a:endParaRPr>
          </a:p>
        </p:txBody>
      </p:sp>
    </p:spTree>
    <p:extLst>
      <p:ext uri="{BB962C8B-B14F-4D97-AF65-F5344CB8AC3E}">
        <p14:creationId xmlns:p14="http://schemas.microsoft.com/office/powerpoint/2010/main" val="2790808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그룹 17"/>
          <p:cNvGrpSpPr/>
          <p:nvPr/>
        </p:nvGrpSpPr>
        <p:grpSpPr>
          <a:xfrm>
            <a:off x="0" y="0"/>
            <a:ext cx="9144000" cy="805833"/>
            <a:chOff x="0" y="0"/>
            <a:chExt cx="9144000" cy="1048057"/>
          </a:xfrm>
          <a:solidFill>
            <a:schemeClr val="bg1">
              <a:lumMod val="85000"/>
            </a:schemeClr>
          </a:solidFill>
        </p:grpSpPr>
        <p:sp>
          <p:nvSpPr>
            <p:cNvPr id="13" name="직사각형 18"/>
            <p:cNvSpPr/>
            <p:nvPr/>
          </p:nvSpPr>
          <p:spPr>
            <a:xfrm>
              <a:off x="0" y="0"/>
              <a:ext cx="9144000" cy="10480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50102" y="23942"/>
              <a:ext cx="684076" cy="60569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그림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4096" y="385045"/>
              <a:ext cx="1160404" cy="389671"/>
            </a:xfrm>
            <a:prstGeom prst="rect">
              <a:avLst/>
            </a:prstGeom>
            <a:grpFill/>
            <a:ln>
              <a:noFill/>
            </a:ln>
            <a:effectLst>
              <a:outerShdw blurRad="292100" dist="139700" dir="2700000" algn="tl" rotWithShape="0">
                <a:srgbClr val="333333">
                  <a:alpha val="65000"/>
                </a:srgbClr>
              </a:outerShdw>
            </a:effectLst>
          </p:spPr>
        </p:pic>
        <p:pic>
          <p:nvPicPr>
            <p:cNvPr id="17"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2140" y="385045"/>
              <a:ext cx="745872" cy="631895"/>
            </a:xfrm>
            <a:prstGeom prst="rect">
              <a:avLst/>
            </a:prstGeom>
            <a:grpFill/>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chemeClr val="tx1"/>
                  </a:solidFill>
                  <a:miter lim="800000"/>
                  <a:headEnd/>
                  <a:tailEnd/>
                </a14:hiddenLine>
              </a:ext>
            </a:extLst>
          </p:spPr>
        </p:pic>
      </p:grpSp>
      <p:sp>
        <p:nvSpPr>
          <p:cNvPr id="2" name="TextBox 1"/>
          <p:cNvSpPr txBox="1"/>
          <p:nvPr/>
        </p:nvSpPr>
        <p:spPr>
          <a:xfrm>
            <a:off x="3575670" y="1587564"/>
            <a:ext cx="5158508" cy="3785652"/>
          </a:xfrm>
          <a:prstGeom prst="rect">
            <a:avLst/>
          </a:prstGeom>
          <a:solidFill>
            <a:schemeClr val="bg1">
              <a:lumMod val="95000"/>
            </a:schemeClr>
          </a:solidFill>
        </p:spPr>
        <p:txBody>
          <a:bodyPr wrap="square" rtlCol="0">
            <a:spAutoFit/>
          </a:bodyPr>
          <a:lstStyle/>
          <a:p>
            <a:pPr marL="342900" indent="-342900">
              <a:buFont typeface="Arial" pitchFamily="34" charset="0"/>
              <a:buChar char="•"/>
            </a:pPr>
            <a:r>
              <a:rPr lang="en-US" altLang="ko-KR" sz="2000" dirty="0" smtClean="0">
                <a:solidFill>
                  <a:prstClr val="black">
                    <a:lumMod val="65000"/>
                    <a:lumOff val="35000"/>
                  </a:prstClr>
                </a:solidFill>
                <a:latin typeface="Arial Narrow" panose="020B0606020202030204" pitchFamily="34" charset="0"/>
                <a:cs typeface="Arial" pitchFamily="34" charset="0"/>
              </a:rPr>
              <a:t>PMF: </a:t>
            </a:r>
            <a:r>
              <a:rPr lang="en-US" altLang="ko-KR" sz="2000" dirty="0">
                <a:solidFill>
                  <a:prstClr val="black">
                    <a:lumMod val="65000"/>
                    <a:lumOff val="35000"/>
                  </a:prstClr>
                </a:solidFill>
                <a:latin typeface="Arial Narrow" panose="020B0606020202030204" pitchFamily="34" charset="0"/>
                <a:cs typeface="Arial" pitchFamily="34" charset="0"/>
              </a:rPr>
              <a:t>a  </a:t>
            </a:r>
            <a:r>
              <a:rPr lang="en-US" altLang="ko-KR" sz="2000" u="sng" dirty="0">
                <a:solidFill>
                  <a:prstClr val="black">
                    <a:lumMod val="65000"/>
                    <a:lumOff val="35000"/>
                  </a:prstClr>
                </a:solidFill>
                <a:latin typeface="Arial Narrow" panose="020B0606020202030204" pitchFamily="34" charset="0"/>
                <a:cs typeface="Arial" pitchFamily="34" charset="0"/>
              </a:rPr>
              <a:t>weighted least-squares optimization </a:t>
            </a:r>
            <a:r>
              <a:rPr lang="en-US" altLang="ko-KR" sz="2000" dirty="0">
                <a:solidFill>
                  <a:prstClr val="black">
                    <a:lumMod val="65000"/>
                    <a:lumOff val="35000"/>
                  </a:prstClr>
                </a:solidFill>
                <a:latin typeface="Arial Narrow" panose="020B0606020202030204" pitchFamily="34" charset="0"/>
                <a:cs typeface="Arial" pitchFamily="34" charset="0"/>
              </a:rPr>
              <a:t>equation to convert data to a set of </a:t>
            </a:r>
            <a:r>
              <a:rPr lang="en-US" altLang="ko-KR" sz="2000" dirty="0" smtClean="0">
                <a:solidFill>
                  <a:prstClr val="black">
                    <a:lumMod val="65000"/>
                    <a:lumOff val="35000"/>
                  </a:prstClr>
                </a:solidFill>
                <a:latin typeface="Arial Narrow" panose="020B0606020202030204" pitchFamily="34" charset="0"/>
                <a:cs typeface="Arial" pitchFamily="34" charset="0"/>
              </a:rPr>
              <a:t>profile</a:t>
            </a:r>
          </a:p>
          <a:p>
            <a:pPr marL="342900" indent="-342900">
              <a:buFont typeface="Arial" pitchFamily="34" charset="0"/>
              <a:buChar char="•"/>
            </a:pPr>
            <a:endParaRPr lang="en-US" altLang="ko-KR" sz="2000" dirty="0" smtClean="0">
              <a:solidFill>
                <a:schemeClr val="tx1">
                  <a:lumMod val="65000"/>
                  <a:lumOff val="35000"/>
                </a:schemeClr>
              </a:solidFill>
              <a:latin typeface="Arial Narrow" pitchFamily="34" charset="0"/>
              <a:cs typeface="Arial" pitchFamily="34" charset="0"/>
            </a:endParaRPr>
          </a:p>
          <a:p>
            <a:pPr marL="342900" indent="-342900">
              <a:buFont typeface="Arial" pitchFamily="34" charset="0"/>
              <a:buChar char="•"/>
            </a:pPr>
            <a:r>
              <a:rPr lang="en-US" altLang="ko-KR" sz="2000" dirty="0" smtClean="0">
                <a:solidFill>
                  <a:schemeClr val="tx1">
                    <a:lumMod val="65000"/>
                    <a:lumOff val="35000"/>
                  </a:schemeClr>
                </a:solidFill>
                <a:latin typeface="Arial Narrow" pitchFamily="34" charset="0"/>
                <a:cs typeface="Arial" pitchFamily="34" charset="0"/>
              </a:rPr>
              <a:t>A weighted least-square fit to the measurement data to determine the optimal values of </a:t>
            </a:r>
            <a:r>
              <a:rPr lang="en-US" altLang="ko-KR" sz="2000" i="1" dirty="0" smtClean="0">
                <a:solidFill>
                  <a:srgbClr val="FF00FF"/>
                </a:solidFill>
                <a:latin typeface="Arial Narrow" pitchFamily="34" charset="0"/>
                <a:cs typeface="Arial" pitchFamily="34" charset="0"/>
              </a:rPr>
              <a:t>p</a:t>
            </a:r>
            <a:r>
              <a:rPr lang="en-US" altLang="ko-KR" sz="2000" dirty="0" smtClean="0">
                <a:solidFill>
                  <a:srgbClr val="FF00FF"/>
                </a:solidFill>
                <a:latin typeface="Arial Narrow" pitchFamily="34" charset="0"/>
                <a:cs typeface="Arial" pitchFamily="34" charset="0"/>
              </a:rPr>
              <a:t> (the number of source factors)</a:t>
            </a:r>
            <a:r>
              <a:rPr lang="en-US" altLang="ko-KR" sz="2000" dirty="0" smtClean="0">
                <a:solidFill>
                  <a:schemeClr val="tx1">
                    <a:lumMod val="65000"/>
                    <a:lumOff val="35000"/>
                  </a:schemeClr>
                </a:solidFill>
                <a:latin typeface="Arial Narrow" pitchFamily="34" charset="0"/>
                <a:cs typeface="Arial" pitchFamily="34" charset="0"/>
              </a:rPr>
              <a:t>, </a:t>
            </a:r>
            <a:r>
              <a:rPr lang="en-US" altLang="ko-KR" sz="2000" i="1" dirty="0" smtClean="0">
                <a:solidFill>
                  <a:srgbClr val="0000CC"/>
                </a:solidFill>
                <a:latin typeface="Arial Narrow" pitchFamily="34" charset="0"/>
                <a:cs typeface="Arial" pitchFamily="34" charset="0"/>
              </a:rPr>
              <a:t>g</a:t>
            </a:r>
            <a:r>
              <a:rPr lang="en-US" altLang="ko-KR" sz="2000" dirty="0" smtClean="0">
                <a:solidFill>
                  <a:srgbClr val="0000CC"/>
                </a:solidFill>
                <a:latin typeface="Arial Narrow" pitchFamily="34" charset="0"/>
                <a:cs typeface="Arial" pitchFamily="34" charset="0"/>
              </a:rPr>
              <a:t> (%, the compound fraction in each source factor)</a:t>
            </a:r>
            <a:r>
              <a:rPr lang="en-US" altLang="ko-KR" sz="2000" dirty="0" smtClean="0">
                <a:solidFill>
                  <a:schemeClr val="tx1">
                    <a:lumMod val="65000"/>
                    <a:lumOff val="35000"/>
                  </a:schemeClr>
                </a:solidFill>
                <a:latin typeface="Arial Narrow" pitchFamily="34" charset="0"/>
                <a:cs typeface="Arial" pitchFamily="34" charset="0"/>
              </a:rPr>
              <a:t> and </a:t>
            </a:r>
            <a:r>
              <a:rPr lang="en-US" altLang="ko-KR" sz="2000" i="1" dirty="0" smtClean="0">
                <a:solidFill>
                  <a:srgbClr val="006600"/>
                </a:solidFill>
                <a:latin typeface="Arial Narrow" pitchFamily="34" charset="0"/>
                <a:cs typeface="Arial" pitchFamily="34" charset="0"/>
              </a:rPr>
              <a:t>f </a:t>
            </a:r>
            <a:r>
              <a:rPr lang="en-US" altLang="ko-KR" sz="2000" dirty="0" smtClean="0">
                <a:solidFill>
                  <a:srgbClr val="006600"/>
                </a:solidFill>
                <a:latin typeface="Arial Narrow" pitchFamily="34" charset="0"/>
                <a:cs typeface="Arial" pitchFamily="34" charset="0"/>
              </a:rPr>
              <a:t>(</a:t>
            </a:r>
            <a:r>
              <a:rPr lang="en-US" altLang="ko-KR" sz="2000" dirty="0" err="1" smtClean="0">
                <a:solidFill>
                  <a:srgbClr val="006600"/>
                </a:solidFill>
                <a:latin typeface="Arial Narrow" pitchFamily="34" charset="0"/>
                <a:cs typeface="Arial" pitchFamily="34" charset="0"/>
              </a:rPr>
              <a:t>ppt</a:t>
            </a:r>
            <a:r>
              <a:rPr lang="en-US" altLang="ko-KR" sz="2000" dirty="0" smtClean="0">
                <a:solidFill>
                  <a:srgbClr val="006600"/>
                </a:solidFill>
                <a:latin typeface="Arial Narrow" pitchFamily="34" charset="0"/>
                <a:cs typeface="Arial" pitchFamily="34" charset="0"/>
              </a:rPr>
              <a:t>, the contribution of each source factor to the observed totals)</a:t>
            </a:r>
            <a:endParaRPr lang="en-US" altLang="ko-KR" sz="2000" dirty="0">
              <a:solidFill>
                <a:schemeClr val="tx1">
                  <a:lumMod val="65000"/>
                  <a:lumOff val="35000"/>
                </a:schemeClr>
              </a:solidFill>
              <a:latin typeface="Arial Narrow" pitchFamily="34" charset="0"/>
              <a:cs typeface="Arial" pitchFamily="34" charset="0"/>
            </a:endParaRPr>
          </a:p>
          <a:p>
            <a:pPr marL="342900" indent="-342900">
              <a:buFont typeface="Arial" pitchFamily="34" charset="0"/>
              <a:buChar char="•"/>
            </a:pPr>
            <a:endParaRPr lang="en-US" altLang="ko-KR" sz="2000" dirty="0" smtClean="0">
              <a:solidFill>
                <a:schemeClr val="tx1">
                  <a:lumMod val="65000"/>
                  <a:lumOff val="35000"/>
                </a:schemeClr>
              </a:solidFill>
              <a:latin typeface="Arial Narrow" pitchFamily="34" charset="0"/>
              <a:cs typeface="Arial" pitchFamily="34" charset="0"/>
            </a:endParaRPr>
          </a:p>
          <a:p>
            <a:pPr marL="342900" indent="-342900">
              <a:buFont typeface="Arial" pitchFamily="34" charset="0"/>
              <a:buChar char="•"/>
            </a:pPr>
            <a:r>
              <a:rPr lang="en-US" altLang="ko-KR" sz="2000" dirty="0">
                <a:solidFill>
                  <a:schemeClr val="tx1">
                    <a:lumMod val="65000"/>
                    <a:lumOff val="35000"/>
                  </a:schemeClr>
                </a:solidFill>
                <a:latin typeface="Arial Narrow" pitchFamily="34" charset="0"/>
                <a:cs typeface="Arial" pitchFamily="34" charset="0"/>
              </a:rPr>
              <a:t>Optimization of the three terms above until the model residuals (Q values) reaches its </a:t>
            </a:r>
            <a:r>
              <a:rPr lang="en-US" altLang="ko-KR" sz="2000" dirty="0" smtClean="0">
                <a:solidFill>
                  <a:schemeClr val="tx1">
                    <a:lumMod val="65000"/>
                    <a:lumOff val="35000"/>
                  </a:schemeClr>
                </a:solidFill>
                <a:latin typeface="Arial Narrow" pitchFamily="34" charset="0"/>
                <a:cs typeface="Arial" pitchFamily="34" charset="0"/>
              </a:rPr>
              <a:t>minimum</a:t>
            </a:r>
            <a:endParaRPr lang="ko-KR" altLang="en-US" sz="2000" dirty="0">
              <a:solidFill>
                <a:schemeClr val="tx1">
                  <a:lumMod val="65000"/>
                  <a:lumOff val="35000"/>
                </a:schemeClr>
              </a:solidFill>
              <a:latin typeface="Arial Narrow" pitchFamily="34" charset="0"/>
              <a:cs typeface="Arial" pitchFamily="34" charset="0"/>
            </a:endParaRPr>
          </a:p>
        </p:txBody>
      </p:sp>
      <p:sp>
        <p:nvSpPr>
          <p:cNvPr id="14" name="TextBox 13"/>
          <p:cNvSpPr txBox="1">
            <a:spLocks noChangeArrowheads="1"/>
          </p:cNvSpPr>
          <p:nvPr/>
        </p:nvSpPr>
        <p:spPr bwMode="auto">
          <a:xfrm>
            <a:off x="1475656" y="776898"/>
            <a:ext cx="6231140" cy="707886"/>
          </a:xfrm>
          <a:prstGeom prst="rect">
            <a:avLst/>
          </a:prstGeom>
          <a:noFill/>
          <a:ln w="9525">
            <a:noFill/>
            <a:miter lim="800000"/>
            <a:headEnd/>
            <a:tailEnd/>
          </a:ln>
        </p:spPr>
        <p:txBody>
          <a:bodyPr wrap="square">
            <a:spAutoFit/>
          </a:bodyPr>
          <a:lstStyle/>
          <a:p>
            <a:pPr algn="ctr"/>
            <a:r>
              <a:rPr lang="en-US" altLang="ko-KR" sz="2000" b="1" i="1" dirty="0" smtClean="0">
                <a:solidFill>
                  <a:srgbClr val="FF0000"/>
                </a:solidFill>
                <a:latin typeface="Arial Narrow" pitchFamily="34" charset="0"/>
                <a:cs typeface="Arial" pitchFamily="34" charset="0"/>
              </a:rPr>
              <a:t>Positive Matrix Factorization (PMF) analysis </a:t>
            </a:r>
          </a:p>
          <a:p>
            <a:pPr algn="ctr"/>
            <a:r>
              <a:rPr lang="en-US" altLang="ko-KR" sz="2000" b="1" i="1" dirty="0" smtClean="0">
                <a:solidFill>
                  <a:srgbClr val="FF0000"/>
                </a:solidFill>
                <a:latin typeface="Arial Narrow" pitchFamily="34" charset="0"/>
                <a:cs typeface="Arial" pitchFamily="34" charset="0"/>
              </a:rPr>
              <a:t>on the time series of 20 halogenated compounds </a:t>
            </a:r>
            <a:endParaRPr lang="ko-KR" altLang="en-US" sz="2000" b="1" i="1" dirty="0">
              <a:solidFill>
                <a:srgbClr val="FF0000"/>
              </a:solidFill>
              <a:latin typeface="Arial Narrow" pitchFamily="34" charset="0"/>
              <a:cs typeface="Arial"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531619577"/>
              </p:ext>
            </p:extLst>
          </p:nvPr>
        </p:nvGraphicFramePr>
        <p:xfrm>
          <a:off x="606250" y="1628800"/>
          <a:ext cx="2736304" cy="1186760"/>
        </p:xfrm>
        <a:graphic>
          <a:graphicData uri="http://schemas.openxmlformats.org/presentationml/2006/ole">
            <mc:AlternateContent xmlns:mc="http://schemas.openxmlformats.org/markup-compatibility/2006">
              <mc:Choice xmlns:v="urn:schemas-microsoft-com:vml" Requires="v">
                <p:oleObj spid="_x0000_s4480" name="Equation" r:id="rId7" imgW="1054100" imgH="457200" progId="Equation.3">
                  <p:embed/>
                </p:oleObj>
              </mc:Choice>
              <mc:Fallback>
                <p:oleObj name="Equation" r:id="rId7" imgW="1054100" imgH="457200" progId="Equation.3">
                  <p:embed/>
                  <p:pic>
                    <p:nvPicPr>
                      <p:cNvPr id="0" name="Picture 10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6250" y="1628800"/>
                        <a:ext cx="2736304" cy="1186760"/>
                      </a:xfrm>
                      <a:prstGeom prst="rect">
                        <a:avLst/>
                      </a:prstGeom>
                      <a:noFill/>
                      <a:ln w="19050">
                        <a:solidFill>
                          <a:schemeClr val="bg1">
                            <a:lumMod val="65000"/>
                          </a:schemeClr>
                        </a:solidFill>
                      </a:ln>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366748640"/>
              </p:ext>
            </p:extLst>
          </p:nvPr>
        </p:nvGraphicFramePr>
        <p:xfrm>
          <a:off x="1398338" y="3284984"/>
          <a:ext cx="1949526" cy="661392"/>
        </p:xfrm>
        <a:graphic>
          <a:graphicData uri="http://schemas.openxmlformats.org/presentationml/2006/ole">
            <mc:AlternateContent xmlns:mc="http://schemas.openxmlformats.org/markup-compatibility/2006">
              <mc:Choice xmlns:v="urn:schemas-microsoft-com:vml" Requires="v">
                <p:oleObj spid="_x0000_s4481" name="Equation" r:id="rId9" imgW="1193800" imgH="431800" progId="Equation.3">
                  <p:embed/>
                </p:oleObj>
              </mc:Choice>
              <mc:Fallback>
                <p:oleObj name="Equation" r:id="rId9" imgW="1193800" imgH="431800" progId="Equation.3">
                  <p:embed/>
                  <p:pic>
                    <p:nvPicPr>
                      <p:cNvPr id="0" name="Picture 10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98338" y="3284984"/>
                        <a:ext cx="1949526" cy="661392"/>
                      </a:xfrm>
                      <a:prstGeom prst="rect">
                        <a:avLst/>
                      </a:prstGeom>
                      <a:noFill/>
                      <a:extLst/>
                    </p:spPr>
                  </p:pic>
                </p:oleObj>
              </mc:Fallback>
            </mc:AlternateContent>
          </a:graphicData>
        </a:graphic>
      </p:graphicFrame>
      <p:sp>
        <p:nvSpPr>
          <p:cNvPr id="12" name="Text Box 5"/>
          <p:cNvSpPr txBox="1">
            <a:spLocks noChangeArrowheads="1"/>
          </p:cNvSpPr>
          <p:nvPr/>
        </p:nvSpPr>
        <p:spPr bwMode="auto">
          <a:xfrm>
            <a:off x="-69286" y="105760"/>
            <a:ext cx="9302756" cy="584775"/>
          </a:xfrm>
          <a:prstGeom prst="rect">
            <a:avLst/>
          </a:prstGeom>
          <a:noFill/>
          <a:ln w="9525">
            <a:noFill/>
            <a:miter lim="800000"/>
            <a:headEnd/>
            <a:tailEnd/>
          </a:ln>
        </p:spPr>
        <p:txBody>
          <a:bodyPr wrap="square">
            <a:spAutoFit/>
          </a:bodyPr>
          <a:lstStyle/>
          <a:p>
            <a:pPr algn="ctr" eaLnBrk="0" hangingPunct="0"/>
            <a:r>
              <a:rPr lang="en-US" altLang="ko-KR" sz="3200" b="1" dirty="0" smtClean="0">
                <a:solidFill>
                  <a:schemeClr val="tx2">
                    <a:lumMod val="50000"/>
                  </a:schemeClr>
                </a:solidFill>
                <a:latin typeface="Calibri" panose="020F0502020204030204" pitchFamily="34" charset="0"/>
                <a:ea typeface="HY헤드라인M" pitchFamily="18" charset="-127"/>
                <a:cs typeface="Tahoma" pitchFamily="34" charset="0"/>
              </a:rPr>
              <a:t>Identification of industry-based CCl</a:t>
            </a:r>
            <a:r>
              <a:rPr lang="en-US" altLang="ko-KR" sz="3200" b="1" baseline="-25000" dirty="0" smtClean="0">
                <a:solidFill>
                  <a:schemeClr val="tx2">
                    <a:lumMod val="50000"/>
                  </a:schemeClr>
                </a:solidFill>
                <a:latin typeface="Calibri" panose="020F0502020204030204" pitchFamily="34" charset="0"/>
                <a:ea typeface="HY헤드라인M" pitchFamily="18" charset="-127"/>
                <a:cs typeface="Tahoma" pitchFamily="34" charset="0"/>
              </a:rPr>
              <a:t>4</a:t>
            </a:r>
            <a:r>
              <a:rPr lang="en-US" altLang="ko-KR" sz="3200" b="1" dirty="0" smtClean="0">
                <a:solidFill>
                  <a:schemeClr val="tx2">
                    <a:lumMod val="50000"/>
                  </a:schemeClr>
                </a:solidFill>
                <a:latin typeface="Calibri" panose="020F0502020204030204" pitchFamily="34" charset="0"/>
                <a:ea typeface="HY헤드라인M" pitchFamily="18" charset="-127"/>
                <a:cs typeface="Tahoma" pitchFamily="34" charset="0"/>
              </a:rPr>
              <a:t> emission sources</a:t>
            </a:r>
            <a:endParaRPr kumimoji="0" lang="en-US" altLang="ko-KR" sz="3200" b="1" dirty="0">
              <a:solidFill>
                <a:schemeClr val="tx2">
                  <a:lumMod val="50000"/>
                </a:schemeClr>
              </a:solidFill>
              <a:latin typeface="Calibri" panose="020F0502020204030204" pitchFamily="34" charset="0"/>
              <a:ea typeface="HY헤드라인M" pitchFamily="18" charset="-127"/>
              <a:cs typeface="Tahoma" pitchFamily="34" charset="0"/>
            </a:endParaRPr>
          </a:p>
        </p:txBody>
      </p:sp>
      <p:sp>
        <p:nvSpPr>
          <p:cNvPr id="18" name="TextBox 19"/>
          <p:cNvSpPr txBox="1">
            <a:spLocks noChangeArrowheads="1"/>
          </p:cNvSpPr>
          <p:nvPr/>
        </p:nvSpPr>
        <p:spPr bwMode="auto">
          <a:xfrm>
            <a:off x="251520" y="5661248"/>
            <a:ext cx="8784976" cy="707886"/>
          </a:xfrm>
          <a:prstGeom prst="rect">
            <a:avLst/>
          </a:prstGeom>
          <a:noFill/>
          <a:ln w="9525">
            <a:noFill/>
            <a:miter lim="800000"/>
            <a:headEnd/>
            <a:tailEnd/>
          </a:ln>
        </p:spPr>
        <p:txBody>
          <a:bodyPr wrap="square">
            <a:spAutoFit/>
          </a:bodyPr>
          <a:lstStyle/>
          <a:p>
            <a:pPr marL="342900" indent="-342900">
              <a:buFont typeface="Wingdings" pitchFamily="2" charset="2"/>
              <a:buChar char="Ø"/>
            </a:pPr>
            <a:r>
              <a:rPr lang="en-US" altLang="ko-KR" sz="2000" dirty="0" smtClean="0">
                <a:solidFill>
                  <a:schemeClr val="tx1">
                    <a:lumMod val="75000"/>
                    <a:lumOff val="25000"/>
                  </a:schemeClr>
                </a:solidFill>
                <a:latin typeface="Arial Narrow" panose="020B0606020202030204" pitchFamily="34" charset="0"/>
                <a:cs typeface="Arial" pitchFamily="34" charset="0"/>
              </a:rPr>
              <a:t>Seven major industrial sources (</a:t>
            </a:r>
            <a:r>
              <a:rPr lang="en-US" altLang="ko-KR" sz="2000" i="1" dirty="0" smtClean="0">
                <a:solidFill>
                  <a:schemeClr val="tx1">
                    <a:lumMod val="75000"/>
                    <a:lumOff val="25000"/>
                  </a:schemeClr>
                </a:solidFill>
                <a:latin typeface="Arial Narrow" panose="020B0606020202030204" pitchFamily="34" charset="0"/>
                <a:cs typeface="Arial" pitchFamily="34" charset="0"/>
              </a:rPr>
              <a:t>p </a:t>
            </a:r>
            <a:r>
              <a:rPr lang="en-US" altLang="ko-KR" sz="2000" dirty="0" smtClean="0">
                <a:solidFill>
                  <a:schemeClr val="tx1">
                    <a:lumMod val="75000"/>
                    <a:lumOff val="25000"/>
                  </a:schemeClr>
                </a:solidFill>
                <a:latin typeface="Arial Narrow" panose="020B0606020202030204" pitchFamily="34" charset="0"/>
                <a:cs typeface="Arial" pitchFamily="34" charset="0"/>
              </a:rPr>
              <a:t>= 7) were identified from the enhanced concentrations of 20 HCs observed at </a:t>
            </a:r>
            <a:r>
              <a:rPr lang="en-US" altLang="ko-KR" sz="2000" dirty="0" err="1" smtClean="0">
                <a:solidFill>
                  <a:schemeClr val="tx1">
                    <a:lumMod val="75000"/>
                    <a:lumOff val="25000"/>
                  </a:schemeClr>
                </a:solidFill>
                <a:latin typeface="Arial Narrow" panose="020B0606020202030204" pitchFamily="34" charset="0"/>
                <a:cs typeface="Arial" pitchFamily="34" charset="0"/>
              </a:rPr>
              <a:t>Gosan</a:t>
            </a:r>
            <a:r>
              <a:rPr lang="en-US" altLang="ko-KR" sz="2000" dirty="0" smtClean="0">
                <a:solidFill>
                  <a:schemeClr val="tx1">
                    <a:lumMod val="75000"/>
                    <a:lumOff val="25000"/>
                  </a:schemeClr>
                </a:solidFill>
                <a:latin typeface="Arial Narrow" panose="020B0606020202030204" pitchFamily="34" charset="0"/>
                <a:cs typeface="Arial" pitchFamily="34" charset="0"/>
              </a:rPr>
              <a:t>.</a:t>
            </a:r>
          </a:p>
        </p:txBody>
      </p:sp>
    </p:spTree>
    <p:extLst>
      <p:ext uri="{BB962C8B-B14F-4D97-AF65-F5344CB8AC3E}">
        <p14:creationId xmlns:p14="http://schemas.microsoft.com/office/powerpoint/2010/main" val="26977721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0" y="0"/>
            <a:ext cx="9144000" cy="805833"/>
            <a:chOff x="0" y="0"/>
            <a:chExt cx="9144000" cy="805833"/>
          </a:xfrm>
        </p:grpSpPr>
        <p:grpSp>
          <p:nvGrpSpPr>
            <p:cNvPr id="49" name="그룹 11"/>
            <p:cNvGrpSpPr/>
            <p:nvPr/>
          </p:nvGrpSpPr>
          <p:grpSpPr>
            <a:xfrm>
              <a:off x="0" y="0"/>
              <a:ext cx="9144000" cy="805833"/>
              <a:chOff x="0" y="0"/>
              <a:chExt cx="9144000" cy="1048057"/>
            </a:xfrm>
            <a:solidFill>
              <a:schemeClr val="bg1">
                <a:lumMod val="85000"/>
              </a:schemeClr>
            </a:solidFill>
          </p:grpSpPr>
          <p:sp>
            <p:nvSpPr>
              <p:cNvPr id="51" name="직사각형 9"/>
              <p:cNvSpPr/>
              <p:nvPr/>
            </p:nvSpPr>
            <p:spPr>
              <a:xfrm>
                <a:off x="0" y="0"/>
                <a:ext cx="9144000" cy="10480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5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6396" y="23943"/>
                <a:ext cx="684076" cy="605694"/>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그림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4044" y="385044"/>
                <a:ext cx="1160404" cy="515868"/>
              </a:xfrm>
              <a:prstGeom prst="rect">
                <a:avLst/>
              </a:prstGeom>
              <a:grpFill/>
              <a:ln>
                <a:noFill/>
              </a:ln>
              <a:effectLst>
                <a:outerShdw blurRad="292100" dist="139700" dir="2700000" algn="tl" rotWithShape="0">
                  <a:srgbClr val="333333">
                    <a:alpha val="65000"/>
                  </a:srgbClr>
                </a:outerShdw>
              </a:effectLst>
            </p:spPr>
          </p:pic>
        </p:grpSp>
        <p:pic>
          <p:nvPicPr>
            <p:cNvPr id="50" name="Picture 25"/>
            <p:cNvPicPr>
              <a:picLocks noChangeAspect="1" noChangeArrowheads="1"/>
            </p:cNvPicPr>
            <p:nvPr/>
          </p:nvPicPr>
          <p:blipFill>
            <a:blip r:embed="rId5" cstate="print"/>
            <a:srcRect/>
            <a:stretch>
              <a:fillRect/>
            </a:stretch>
          </p:blipFill>
          <p:spPr bwMode="auto">
            <a:xfrm>
              <a:off x="8371995" y="296054"/>
              <a:ext cx="769880" cy="509779"/>
            </a:xfrm>
            <a:prstGeom prst="rect">
              <a:avLst/>
            </a:prstGeom>
            <a:noFill/>
            <a:ln w="19050">
              <a:noFill/>
              <a:miter lim="800000"/>
              <a:headEnd/>
              <a:tailEnd/>
            </a:ln>
            <a:effectLst/>
          </p:spPr>
        </p:pic>
      </p:grpSp>
      <p:pic>
        <p:nvPicPr>
          <p:cNvPr id="5122"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b="8578"/>
          <a:stretch/>
        </p:blipFill>
        <p:spPr bwMode="auto">
          <a:xfrm>
            <a:off x="395536" y="835530"/>
            <a:ext cx="4388244" cy="5463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rot="10800000">
            <a:off x="-35625" y="1901689"/>
            <a:ext cx="492443" cy="3368978"/>
          </a:xfrm>
          <a:prstGeom prst="rect">
            <a:avLst/>
          </a:prstGeom>
          <a:solidFill>
            <a:schemeClr val="bg1"/>
          </a:solidFill>
        </p:spPr>
        <p:txBody>
          <a:bodyPr vert="eaVert" wrap="square" rtlCol="0">
            <a:spAutoFit/>
          </a:bodyPr>
          <a:lstStyle/>
          <a:p>
            <a:pPr algn="ctr"/>
            <a:r>
              <a:rPr lang="en-US" altLang="ko-KR" sz="2000" b="1" dirty="0" smtClean="0">
                <a:solidFill>
                  <a:schemeClr val="tx1">
                    <a:lumMod val="50000"/>
                    <a:lumOff val="50000"/>
                  </a:schemeClr>
                </a:solidFill>
                <a:latin typeface="Arial" pitchFamily="34" charset="0"/>
                <a:cs typeface="Arial" pitchFamily="34" charset="0"/>
              </a:rPr>
              <a:t>Source contribution (%)</a:t>
            </a:r>
            <a:endParaRPr lang="ko-KR" altLang="en-US" sz="2000" b="1" dirty="0">
              <a:solidFill>
                <a:schemeClr val="tx1">
                  <a:lumMod val="50000"/>
                  <a:lumOff val="50000"/>
                </a:schemeClr>
              </a:solidFill>
              <a:latin typeface="Arial" pitchFamily="34" charset="0"/>
              <a:cs typeface="Arial" pitchFamily="34" charset="0"/>
            </a:endParaRPr>
          </a:p>
        </p:txBody>
      </p:sp>
      <p:sp>
        <p:nvSpPr>
          <p:cNvPr id="2" name="모서리가 둥근 직사각형 1"/>
          <p:cNvSpPr/>
          <p:nvPr/>
        </p:nvSpPr>
        <p:spPr>
          <a:xfrm>
            <a:off x="4268090" y="927600"/>
            <a:ext cx="195098" cy="529444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직사각형 21"/>
          <p:cNvSpPr/>
          <p:nvPr/>
        </p:nvSpPr>
        <p:spPr>
          <a:xfrm>
            <a:off x="710472" y="919243"/>
            <a:ext cx="412193" cy="5302804"/>
          </a:xfrm>
          <a:prstGeom prst="rect">
            <a:avLst/>
          </a:prstGeom>
          <a:solidFill>
            <a:srgbClr val="00FF0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직사각형 22"/>
          <p:cNvSpPr/>
          <p:nvPr/>
        </p:nvSpPr>
        <p:spPr>
          <a:xfrm>
            <a:off x="1727709" y="927600"/>
            <a:ext cx="989262" cy="5294448"/>
          </a:xfrm>
          <a:prstGeom prst="rect">
            <a:avLst/>
          </a:prstGeom>
          <a:solidFill>
            <a:srgbClr val="FF000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직사각형 23"/>
          <p:cNvSpPr/>
          <p:nvPr/>
        </p:nvSpPr>
        <p:spPr>
          <a:xfrm>
            <a:off x="3510218" y="913870"/>
            <a:ext cx="1170614" cy="5293458"/>
          </a:xfrm>
          <a:prstGeom prst="rect">
            <a:avLst/>
          </a:prstGeom>
          <a:solidFill>
            <a:schemeClr val="bg2">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TextBox 24"/>
          <p:cNvSpPr txBox="1"/>
          <p:nvPr/>
        </p:nvSpPr>
        <p:spPr>
          <a:xfrm>
            <a:off x="533400" y="681640"/>
            <a:ext cx="766339" cy="307777"/>
          </a:xfrm>
          <a:prstGeom prst="rect">
            <a:avLst/>
          </a:prstGeom>
          <a:noFill/>
        </p:spPr>
        <p:txBody>
          <a:bodyPr wrap="square" rtlCol="0">
            <a:spAutoFit/>
          </a:bodyPr>
          <a:lstStyle/>
          <a:p>
            <a:r>
              <a:rPr lang="en-US" altLang="ko-KR" sz="1400" b="1" dirty="0" smtClean="0">
                <a:solidFill>
                  <a:srgbClr val="00B050"/>
                </a:solidFill>
                <a:latin typeface="Arial" pitchFamily="34" charset="0"/>
                <a:cs typeface="Arial" pitchFamily="34" charset="0"/>
              </a:rPr>
              <a:t>CFCs</a:t>
            </a:r>
            <a:endParaRPr lang="ko-KR" altLang="en-US" sz="1400" b="1" dirty="0">
              <a:solidFill>
                <a:srgbClr val="00B050"/>
              </a:solidFill>
              <a:latin typeface="Arial" pitchFamily="34" charset="0"/>
              <a:cs typeface="Arial" pitchFamily="34" charset="0"/>
            </a:endParaRPr>
          </a:p>
        </p:txBody>
      </p:sp>
      <p:sp>
        <p:nvSpPr>
          <p:cNvPr id="26" name="TextBox 25"/>
          <p:cNvSpPr txBox="1"/>
          <p:nvPr/>
        </p:nvSpPr>
        <p:spPr>
          <a:xfrm>
            <a:off x="1066800" y="681639"/>
            <a:ext cx="829642" cy="307777"/>
          </a:xfrm>
          <a:prstGeom prst="rect">
            <a:avLst/>
          </a:prstGeom>
          <a:noFill/>
        </p:spPr>
        <p:txBody>
          <a:bodyPr wrap="square" rtlCol="0">
            <a:spAutoFit/>
          </a:bodyPr>
          <a:lstStyle/>
          <a:p>
            <a:r>
              <a:rPr lang="en-US" altLang="ko-KR" sz="1400" b="1" dirty="0" smtClean="0">
                <a:solidFill>
                  <a:schemeClr val="tx2">
                    <a:lumMod val="60000"/>
                    <a:lumOff val="40000"/>
                  </a:schemeClr>
                </a:solidFill>
                <a:latin typeface="Arial" pitchFamily="34" charset="0"/>
                <a:cs typeface="Arial" pitchFamily="34" charset="0"/>
              </a:rPr>
              <a:t>HCFCs</a:t>
            </a:r>
            <a:endParaRPr lang="ko-KR" altLang="en-US" sz="1400" b="1" dirty="0">
              <a:solidFill>
                <a:schemeClr val="tx2">
                  <a:lumMod val="60000"/>
                  <a:lumOff val="40000"/>
                </a:schemeClr>
              </a:solidFill>
              <a:latin typeface="Arial" pitchFamily="34" charset="0"/>
              <a:cs typeface="Arial" pitchFamily="34" charset="0"/>
            </a:endParaRPr>
          </a:p>
        </p:txBody>
      </p:sp>
      <p:sp>
        <p:nvSpPr>
          <p:cNvPr id="27" name="TextBox 26"/>
          <p:cNvSpPr txBox="1"/>
          <p:nvPr/>
        </p:nvSpPr>
        <p:spPr>
          <a:xfrm>
            <a:off x="1873999" y="671623"/>
            <a:ext cx="842972" cy="307777"/>
          </a:xfrm>
          <a:prstGeom prst="rect">
            <a:avLst/>
          </a:prstGeom>
          <a:noFill/>
        </p:spPr>
        <p:txBody>
          <a:bodyPr wrap="square" rtlCol="0">
            <a:spAutoFit/>
          </a:bodyPr>
          <a:lstStyle/>
          <a:p>
            <a:r>
              <a:rPr lang="en-US" altLang="ko-KR" sz="1400" b="1" dirty="0" smtClean="0">
                <a:solidFill>
                  <a:schemeClr val="accent2">
                    <a:lumMod val="75000"/>
                  </a:schemeClr>
                </a:solidFill>
                <a:latin typeface="Arial" pitchFamily="34" charset="0"/>
                <a:cs typeface="Arial" pitchFamily="34" charset="0"/>
              </a:rPr>
              <a:t>HFCs</a:t>
            </a:r>
            <a:endParaRPr lang="ko-KR" altLang="en-US" sz="1400" b="1" dirty="0">
              <a:solidFill>
                <a:schemeClr val="accent2">
                  <a:lumMod val="75000"/>
                </a:schemeClr>
              </a:solidFill>
              <a:latin typeface="Arial" pitchFamily="34" charset="0"/>
              <a:cs typeface="Arial" pitchFamily="34" charset="0"/>
            </a:endParaRPr>
          </a:p>
        </p:txBody>
      </p:sp>
      <p:sp>
        <p:nvSpPr>
          <p:cNvPr id="28" name="TextBox 27"/>
          <p:cNvSpPr txBox="1"/>
          <p:nvPr/>
        </p:nvSpPr>
        <p:spPr>
          <a:xfrm>
            <a:off x="2589658" y="671622"/>
            <a:ext cx="1302775" cy="307777"/>
          </a:xfrm>
          <a:prstGeom prst="rect">
            <a:avLst/>
          </a:prstGeom>
          <a:noFill/>
        </p:spPr>
        <p:txBody>
          <a:bodyPr wrap="square" rtlCol="0">
            <a:spAutoFit/>
          </a:bodyPr>
          <a:lstStyle/>
          <a:p>
            <a:r>
              <a:rPr lang="en-US" altLang="ko-KR" sz="1400" b="1" dirty="0" smtClean="0">
                <a:solidFill>
                  <a:srgbClr val="7030A0"/>
                </a:solidFill>
                <a:latin typeface="Arial" pitchFamily="34" charset="0"/>
                <a:cs typeface="Arial" pitchFamily="34" charset="0"/>
              </a:rPr>
              <a:t>PFCs &amp; SF</a:t>
            </a:r>
            <a:r>
              <a:rPr lang="en-US" altLang="ko-KR" sz="1400" b="1" baseline="-25000" dirty="0" smtClean="0">
                <a:solidFill>
                  <a:srgbClr val="7030A0"/>
                </a:solidFill>
                <a:latin typeface="Arial" pitchFamily="34" charset="0"/>
                <a:cs typeface="Arial" pitchFamily="34" charset="0"/>
              </a:rPr>
              <a:t>6</a:t>
            </a:r>
            <a:endParaRPr lang="ko-KR" altLang="en-US" sz="1400" b="1" baseline="-25000" dirty="0">
              <a:solidFill>
                <a:srgbClr val="7030A0"/>
              </a:solidFill>
              <a:latin typeface="Arial" pitchFamily="34" charset="0"/>
              <a:cs typeface="Arial" pitchFamily="34" charset="0"/>
            </a:endParaRPr>
          </a:p>
        </p:txBody>
      </p:sp>
      <p:sp>
        <p:nvSpPr>
          <p:cNvPr id="29" name="TextBox 28"/>
          <p:cNvSpPr txBox="1"/>
          <p:nvPr/>
        </p:nvSpPr>
        <p:spPr>
          <a:xfrm>
            <a:off x="3769144" y="662655"/>
            <a:ext cx="919606" cy="307777"/>
          </a:xfrm>
          <a:prstGeom prst="rect">
            <a:avLst/>
          </a:prstGeom>
          <a:noFill/>
        </p:spPr>
        <p:txBody>
          <a:bodyPr wrap="square" rtlCol="0">
            <a:spAutoFit/>
          </a:bodyPr>
          <a:lstStyle/>
          <a:p>
            <a:r>
              <a:rPr lang="en-US" altLang="ko-KR" sz="1400" b="1" dirty="0" smtClean="0">
                <a:solidFill>
                  <a:schemeClr val="tx1">
                    <a:lumMod val="75000"/>
                    <a:lumOff val="25000"/>
                  </a:schemeClr>
                </a:solidFill>
                <a:latin typeface="Arial" pitchFamily="34" charset="0"/>
                <a:cs typeface="Arial" pitchFamily="34" charset="0"/>
              </a:rPr>
              <a:t>Others</a:t>
            </a:r>
            <a:endParaRPr lang="ko-KR" altLang="en-US" sz="1400" b="1" baseline="-25000" dirty="0">
              <a:solidFill>
                <a:schemeClr val="tx1">
                  <a:lumMod val="75000"/>
                  <a:lumOff val="25000"/>
                </a:schemeClr>
              </a:solidFill>
              <a:latin typeface="Arial" pitchFamily="34" charset="0"/>
              <a:cs typeface="Arial" pitchFamily="34" charset="0"/>
            </a:endParaRPr>
          </a:p>
        </p:txBody>
      </p:sp>
      <p:sp>
        <p:nvSpPr>
          <p:cNvPr id="3" name="TextBox 2"/>
          <p:cNvSpPr txBox="1"/>
          <p:nvPr/>
        </p:nvSpPr>
        <p:spPr>
          <a:xfrm rot="10800000">
            <a:off x="553940" y="6222047"/>
            <a:ext cx="4288353" cy="1395291"/>
          </a:xfrm>
          <a:prstGeom prst="rect">
            <a:avLst/>
          </a:prstGeom>
          <a:noFill/>
        </p:spPr>
        <p:txBody>
          <a:bodyPr vert="eaVert" wrap="square" rtlCol="0">
            <a:spAutoFit/>
          </a:bodyPr>
          <a:lstStyle/>
          <a:p>
            <a:pPr algn="r">
              <a:lnSpc>
                <a:spcPts val="1550"/>
              </a:lnSpc>
            </a:pPr>
            <a:r>
              <a:rPr lang="en-US" altLang="ko-KR" sz="900" b="1" dirty="0" smtClean="0">
                <a:solidFill>
                  <a:schemeClr val="tx1">
                    <a:lumMod val="75000"/>
                    <a:lumOff val="25000"/>
                  </a:schemeClr>
                </a:solidFill>
                <a:latin typeface="Cambria" panose="02040503050406030204" pitchFamily="18" charset="0"/>
                <a:cs typeface="Arial" panose="020B0604020202020204" pitchFamily="34" charset="0"/>
              </a:rPr>
              <a:t>CFC-11</a:t>
            </a:r>
          </a:p>
          <a:p>
            <a:pPr algn="r">
              <a:lnSpc>
                <a:spcPts val="1550"/>
              </a:lnSpc>
            </a:pPr>
            <a:r>
              <a:rPr lang="en-US" altLang="ko-KR" sz="900" b="1" dirty="0" smtClean="0">
                <a:solidFill>
                  <a:schemeClr val="tx1">
                    <a:lumMod val="75000"/>
                    <a:lumOff val="25000"/>
                  </a:schemeClr>
                </a:solidFill>
                <a:latin typeface="Cambria" panose="02040503050406030204" pitchFamily="18" charset="0"/>
                <a:cs typeface="Arial" panose="020B0604020202020204" pitchFamily="34" charset="0"/>
              </a:rPr>
              <a:t>CFC-12</a:t>
            </a:r>
          </a:p>
          <a:p>
            <a:pPr algn="r">
              <a:lnSpc>
                <a:spcPts val="1550"/>
              </a:lnSpc>
            </a:pPr>
            <a:r>
              <a:rPr lang="en-US" altLang="ko-KR" sz="900" b="1" dirty="0" smtClean="0">
                <a:solidFill>
                  <a:schemeClr val="tx1">
                    <a:lumMod val="75000"/>
                    <a:lumOff val="25000"/>
                  </a:schemeClr>
                </a:solidFill>
                <a:latin typeface="Cambria" panose="02040503050406030204" pitchFamily="18" charset="0"/>
                <a:cs typeface="Arial" panose="020B0604020202020204" pitchFamily="34" charset="0"/>
              </a:rPr>
              <a:t>HCFC-22</a:t>
            </a:r>
          </a:p>
          <a:p>
            <a:pPr algn="r">
              <a:lnSpc>
                <a:spcPts val="1550"/>
              </a:lnSpc>
            </a:pPr>
            <a:r>
              <a:rPr lang="en-US" altLang="ko-KR" sz="900" b="1" dirty="0" smtClean="0">
                <a:solidFill>
                  <a:schemeClr val="tx1">
                    <a:lumMod val="75000"/>
                    <a:lumOff val="25000"/>
                  </a:schemeClr>
                </a:solidFill>
                <a:latin typeface="Cambria" panose="02040503050406030204" pitchFamily="18" charset="0"/>
                <a:cs typeface="Arial" panose="020B0604020202020204" pitchFamily="34" charset="0"/>
              </a:rPr>
              <a:t>HCFC-141b</a:t>
            </a:r>
          </a:p>
          <a:p>
            <a:pPr algn="r">
              <a:lnSpc>
                <a:spcPts val="1550"/>
              </a:lnSpc>
            </a:pPr>
            <a:r>
              <a:rPr lang="en-US" altLang="ko-KR" sz="900" b="1" dirty="0" smtClean="0">
                <a:solidFill>
                  <a:schemeClr val="tx1">
                    <a:lumMod val="75000"/>
                    <a:lumOff val="25000"/>
                  </a:schemeClr>
                </a:solidFill>
                <a:latin typeface="Cambria" panose="02040503050406030204" pitchFamily="18" charset="0"/>
                <a:cs typeface="Arial" panose="020B0604020202020204" pitchFamily="34" charset="0"/>
              </a:rPr>
              <a:t>HCFC-142b</a:t>
            </a:r>
          </a:p>
          <a:p>
            <a:pPr algn="r">
              <a:lnSpc>
                <a:spcPts val="1550"/>
              </a:lnSpc>
            </a:pPr>
            <a:r>
              <a:rPr lang="en-US" altLang="ko-KR" sz="900" b="1" dirty="0" smtClean="0">
                <a:solidFill>
                  <a:schemeClr val="tx1">
                    <a:lumMod val="75000"/>
                    <a:lumOff val="25000"/>
                  </a:schemeClr>
                </a:solidFill>
                <a:latin typeface="Cambria" panose="02040503050406030204" pitchFamily="18" charset="0"/>
                <a:cs typeface="Arial" panose="020B0604020202020204" pitchFamily="34" charset="0"/>
              </a:rPr>
              <a:t>HFC-23</a:t>
            </a:r>
          </a:p>
          <a:p>
            <a:pPr algn="r">
              <a:lnSpc>
                <a:spcPts val="1550"/>
              </a:lnSpc>
            </a:pPr>
            <a:r>
              <a:rPr lang="en-US" altLang="ko-KR" sz="900" b="1" dirty="0" smtClean="0">
                <a:solidFill>
                  <a:schemeClr val="tx1">
                    <a:lumMod val="75000"/>
                    <a:lumOff val="25000"/>
                  </a:schemeClr>
                </a:solidFill>
                <a:latin typeface="Cambria" panose="02040503050406030204" pitchFamily="18" charset="0"/>
                <a:cs typeface="Arial" panose="020B0604020202020204" pitchFamily="34" charset="0"/>
              </a:rPr>
              <a:t>HFC-134a</a:t>
            </a:r>
          </a:p>
          <a:p>
            <a:pPr algn="r">
              <a:lnSpc>
                <a:spcPts val="1550"/>
              </a:lnSpc>
            </a:pPr>
            <a:r>
              <a:rPr lang="en-US" altLang="ko-KR" sz="900" b="1" dirty="0" smtClean="0">
                <a:solidFill>
                  <a:schemeClr val="tx1">
                    <a:lumMod val="75000"/>
                    <a:lumOff val="25000"/>
                  </a:schemeClr>
                </a:solidFill>
                <a:latin typeface="Cambria" panose="02040503050406030204" pitchFamily="18" charset="0"/>
                <a:cs typeface="Arial" panose="020B0604020202020204" pitchFamily="34" charset="0"/>
              </a:rPr>
              <a:t>HFC-152a</a:t>
            </a:r>
          </a:p>
          <a:p>
            <a:pPr algn="r">
              <a:lnSpc>
                <a:spcPts val="1550"/>
              </a:lnSpc>
            </a:pPr>
            <a:r>
              <a:rPr lang="en-US" altLang="ko-KR" sz="900" b="1" dirty="0" smtClean="0">
                <a:solidFill>
                  <a:schemeClr val="tx1">
                    <a:lumMod val="75000"/>
                    <a:lumOff val="25000"/>
                  </a:schemeClr>
                </a:solidFill>
                <a:latin typeface="Cambria" panose="02040503050406030204" pitchFamily="18" charset="0"/>
                <a:cs typeface="Arial" panose="020B0604020202020204" pitchFamily="34" charset="0"/>
              </a:rPr>
              <a:t>HFC-32</a:t>
            </a:r>
          </a:p>
          <a:p>
            <a:pPr algn="r">
              <a:lnSpc>
                <a:spcPts val="1550"/>
              </a:lnSpc>
            </a:pPr>
            <a:r>
              <a:rPr lang="en-US" altLang="ko-KR" sz="900" b="1" dirty="0" smtClean="0">
                <a:solidFill>
                  <a:schemeClr val="tx1">
                    <a:lumMod val="75000"/>
                    <a:lumOff val="25000"/>
                  </a:schemeClr>
                </a:solidFill>
                <a:latin typeface="Cambria" panose="02040503050406030204" pitchFamily="18" charset="0"/>
                <a:cs typeface="Arial" panose="020B0604020202020204" pitchFamily="34" charset="0"/>
              </a:rPr>
              <a:t>HFC-125 </a:t>
            </a:r>
          </a:p>
          <a:p>
            <a:pPr algn="r">
              <a:lnSpc>
                <a:spcPts val="1550"/>
              </a:lnSpc>
            </a:pPr>
            <a:r>
              <a:rPr lang="en-US" altLang="ko-KR" sz="900" b="1" dirty="0" smtClean="0">
                <a:solidFill>
                  <a:schemeClr val="tx1">
                    <a:lumMod val="75000"/>
                    <a:lumOff val="25000"/>
                  </a:schemeClr>
                </a:solidFill>
                <a:latin typeface="Cambria" panose="02040503050406030204" pitchFamily="18" charset="0"/>
                <a:cs typeface="Arial" panose="020B0604020202020204" pitchFamily="34" charset="0"/>
              </a:rPr>
              <a:t>CF</a:t>
            </a:r>
            <a:r>
              <a:rPr lang="en-US" altLang="ko-KR" sz="900" b="1" baseline="-25000" dirty="0" smtClean="0">
                <a:solidFill>
                  <a:schemeClr val="tx1">
                    <a:lumMod val="75000"/>
                    <a:lumOff val="25000"/>
                  </a:schemeClr>
                </a:solidFill>
                <a:latin typeface="Cambria" panose="02040503050406030204" pitchFamily="18" charset="0"/>
                <a:cs typeface="Arial" panose="020B0604020202020204" pitchFamily="34" charset="0"/>
              </a:rPr>
              <a:t>4</a:t>
            </a:r>
          </a:p>
          <a:p>
            <a:pPr algn="r">
              <a:lnSpc>
                <a:spcPts val="1550"/>
              </a:lnSpc>
            </a:pPr>
            <a:r>
              <a:rPr lang="en-US" altLang="ko-KR" sz="900" b="1" dirty="0" smtClean="0">
                <a:solidFill>
                  <a:schemeClr val="tx1">
                    <a:lumMod val="75000"/>
                    <a:lumOff val="25000"/>
                  </a:schemeClr>
                </a:solidFill>
                <a:latin typeface="Cambria" panose="02040503050406030204" pitchFamily="18" charset="0"/>
                <a:cs typeface="Arial" panose="020B0604020202020204" pitchFamily="34" charset="0"/>
              </a:rPr>
              <a:t>C</a:t>
            </a:r>
            <a:r>
              <a:rPr lang="en-US" altLang="ko-KR" sz="900" b="1" baseline="-25000" dirty="0" smtClean="0">
                <a:solidFill>
                  <a:schemeClr val="tx1">
                    <a:lumMod val="75000"/>
                    <a:lumOff val="25000"/>
                  </a:schemeClr>
                </a:solidFill>
                <a:latin typeface="Cambria" panose="02040503050406030204" pitchFamily="18" charset="0"/>
                <a:cs typeface="Arial" panose="020B0604020202020204" pitchFamily="34" charset="0"/>
              </a:rPr>
              <a:t>2</a:t>
            </a:r>
            <a:r>
              <a:rPr lang="en-US" altLang="ko-KR" sz="900" b="1" dirty="0" smtClean="0">
                <a:solidFill>
                  <a:schemeClr val="tx1">
                    <a:lumMod val="75000"/>
                    <a:lumOff val="25000"/>
                  </a:schemeClr>
                </a:solidFill>
                <a:latin typeface="Cambria" panose="02040503050406030204" pitchFamily="18" charset="0"/>
                <a:cs typeface="Arial" panose="020B0604020202020204" pitchFamily="34" charset="0"/>
              </a:rPr>
              <a:t>F</a:t>
            </a:r>
            <a:r>
              <a:rPr lang="en-US" altLang="ko-KR" sz="900" b="1" baseline="-25000" dirty="0" smtClean="0">
                <a:solidFill>
                  <a:schemeClr val="tx1">
                    <a:lumMod val="75000"/>
                    <a:lumOff val="25000"/>
                  </a:schemeClr>
                </a:solidFill>
                <a:latin typeface="Cambria" panose="02040503050406030204" pitchFamily="18" charset="0"/>
                <a:cs typeface="Arial" panose="020B0604020202020204" pitchFamily="34" charset="0"/>
              </a:rPr>
              <a:t>6</a:t>
            </a:r>
          </a:p>
          <a:p>
            <a:pPr algn="r">
              <a:lnSpc>
                <a:spcPts val="1550"/>
              </a:lnSpc>
            </a:pPr>
            <a:r>
              <a:rPr lang="en-US" altLang="ko-KR" sz="900" b="1" dirty="0" smtClean="0">
                <a:solidFill>
                  <a:schemeClr val="tx1">
                    <a:lumMod val="75000"/>
                    <a:lumOff val="25000"/>
                  </a:schemeClr>
                </a:solidFill>
                <a:latin typeface="Cambria" panose="02040503050406030204" pitchFamily="18" charset="0"/>
                <a:cs typeface="Arial" panose="020B0604020202020204" pitchFamily="34" charset="0"/>
              </a:rPr>
              <a:t>C</a:t>
            </a:r>
            <a:r>
              <a:rPr lang="en-US" altLang="ko-KR" sz="900" b="1" baseline="-25000" dirty="0" smtClean="0">
                <a:solidFill>
                  <a:schemeClr val="tx1">
                    <a:lumMod val="75000"/>
                    <a:lumOff val="25000"/>
                  </a:schemeClr>
                </a:solidFill>
                <a:latin typeface="Cambria" panose="02040503050406030204" pitchFamily="18" charset="0"/>
                <a:cs typeface="Arial" panose="020B0604020202020204" pitchFamily="34" charset="0"/>
              </a:rPr>
              <a:t>3</a:t>
            </a:r>
            <a:r>
              <a:rPr lang="en-US" altLang="ko-KR" sz="900" b="1" dirty="0" smtClean="0">
                <a:solidFill>
                  <a:schemeClr val="tx1">
                    <a:lumMod val="75000"/>
                    <a:lumOff val="25000"/>
                  </a:schemeClr>
                </a:solidFill>
                <a:latin typeface="Cambria" panose="02040503050406030204" pitchFamily="18" charset="0"/>
                <a:cs typeface="Arial" panose="020B0604020202020204" pitchFamily="34" charset="0"/>
              </a:rPr>
              <a:t>F</a:t>
            </a:r>
            <a:r>
              <a:rPr lang="en-US" altLang="ko-KR" sz="900" b="1" baseline="-25000" dirty="0" smtClean="0">
                <a:solidFill>
                  <a:schemeClr val="tx1">
                    <a:lumMod val="75000"/>
                    <a:lumOff val="25000"/>
                  </a:schemeClr>
                </a:solidFill>
                <a:latin typeface="Cambria" panose="02040503050406030204" pitchFamily="18" charset="0"/>
                <a:cs typeface="Arial" panose="020B0604020202020204" pitchFamily="34" charset="0"/>
              </a:rPr>
              <a:t>8</a:t>
            </a:r>
          </a:p>
          <a:p>
            <a:pPr algn="r">
              <a:lnSpc>
                <a:spcPts val="1550"/>
              </a:lnSpc>
            </a:pPr>
            <a:r>
              <a:rPr lang="en-US" altLang="ko-KR" sz="900" b="1" dirty="0" smtClean="0">
                <a:solidFill>
                  <a:schemeClr val="tx1">
                    <a:lumMod val="75000"/>
                    <a:lumOff val="25000"/>
                  </a:schemeClr>
                </a:solidFill>
                <a:latin typeface="Cambria" panose="02040503050406030204" pitchFamily="18" charset="0"/>
                <a:cs typeface="Arial" panose="020B0604020202020204" pitchFamily="34" charset="0"/>
              </a:rPr>
              <a:t>SF</a:t>
            </a:r>
            <a:r>
              <a:rPr lang="en-US" altLang="ko-KR" sz="900" b="1" baseline="-25000" dirty="0" smtClean="0">
                <a:solidFill>
                  <a:schemeClr val="tx1">
                    <a:lumMod val="75000"/>
                    <a:lumOff val="25000"/>
                  </a:schemeClr>
                </a:solidFill>
                <a:latin typeface="Cambria" panose="02040503050406030204" pitchFamily="18" charset="0"/>
                <a:cs typeface="Arial" panose="020B0604020202020204" pitchFamily="34" charset="0"/>
              </a:rPr>
              <a:t>6</a:t>
            </a:r>
          </a:p>
          <a:p>
            <a:pPr algn="r">
              <a:lnSpc>
                <a:spcPts val="1550"/>
              </a:lnSpc>
            </a:pPr>
            <a:r>
              <a:rPr lang="en-US" altLang="ko-KR" sz="900" b="1" dirty="0" smtClean="0">
                <a:solidFill>
                  <a:schemeClr val="tx1">
                    <a:lumMod val="75000"/>
                    <a:lumOff val="25000"/>
                  </a:schemeClr>
                </a:solidFill>
                <a:latin typeface="Cambria" panose="02040503050406030204" pitchFamily="18" charset="0"/>
                <a:cs typeface="Arial" panose="020B0604020202020204" pitchFamily="34" charset="0"/>
              </a:rPr>
              <a:t>CH</a:t>
            </a:r>
            <a:r>
              <a:rPr lang="en-US" altLang="ko-KR" sz="900" b="1" baseline="-25000" dirty="0" smtClean="0">
                <a:solidFill>
                  <a:schemeClr val="tx1">
                    <a:lumMod val="75000"/>
                    <a:lumOff val="25000"/>
                  </a:schemeClr>
                </a:solidFill>
                <a:latin typeface="Cambria" panose="02040503050406030204" pitchFamily="18" charset="0"/>
                <a:cs typeface="Arial" panose="020B0604020202020204" pitchFamily="34" charset="0"/>
              </a:rPr>
              <a:t>3</a:t>
            </a:r>
            <a:r>
              <a:rPr lang="en-US" altLang="ko-KR" sz="900" b="1" dirty="0" smtClean="0">
                <a:solidFill>
                  <a:schemeClr val="tx1">
                    <a:lumMod val="75000"/>
                    <a:lumOff val="25000"/>
                  </a:schemeClr>
                </a:solidFill>
                <a:latin typeface="Cambria" panose="02040503050406030204" pitchFamily="18" charset="0"/>
                <a:cs typeface="Arial" panose="020B0604020202020204" pitchFamily="34" charset="0"/>
              </a:rPr>
              <a:t>Cl</a:t>
            </a:r>
          </a:p>
          <a:p>
            <a:pPr algn="r">
              <a:lnSpc>
                <a:spcPts val="1550"/>
              </a:lnSpc>
            </a:pPr>
            <a:r>
              <a:rPr lang="en-US" altLang="ko-KR" sz="900" b="1" dirty="0" smtClean="0">
                <a:solidFill>
                  <a:schemeClr val="tx1">
                    <a:lumMod val="75000"/>
                    <a:lumOff val="25000"/>
                  </a:schemeClr>
                </a:solidFill>
                <a:latin typeface="Cambria" panose="02040503050406030204" pitchFamily="18" charset="0"/>
                <a:cs typeface="Arial" panose="020B0604020202020204" pitchFamily="34" charset="0"/>
              </a:rPr>
              <a:t>CH</a:t>
            </a:r>
            <a:r>
              <a:rPr lang="en-US" altLang="ko-KR" sz="900" b="1" baseline="-25000" dirty="0" smtClean="0">
                <a:solidFill>
                  <a:schemeClr val="tx1">
                    <a:lumMod val="75000"/>
                    <a:lumOff val="25000"/>
                  </a:schemeClr>
                </a:solidFill>
                <a:latin typeface="Cambria" panose="02040503050406030204" pitchFamily="18" charset="0"/>
                <a:cs typeface="Arial" panose="020B0604020202020204" pitchFamily="34" charset="0"/>
              </a:rPr>
              <a:t>2</a:t>
            </a:r>
            <a:r>
              <a:rPr lang="en-US" altLang="ko-KR" sz="900" b="1" dirty="0" smtClean="0">
                <a:solidFill>
                  <a:schemeClr val="tx1">
                    <a:lumMod val="75000"/>
                    <a:lumOff val="25000"/>
                  </a:schemeClr>
                </a:solidFill>
                <a:latin typeface="Cambria" panose="02040503050406030204" pitchFamily="18" charset="0"/>
                <a:cs typeface="Arial" panose="020B0604020202020204" pitchFamily="34" charset="0"/>
              </a:rPr>
              <a:t>Cl</a:t>
            </a:r>
            <a:r>
              <a:rPr lang="en-US" altLang="ko-KR" sz="900" b="1" baseline="-25000" dirty="0" smtClean="0">
                <a:solidFill>
                  <a:schemeClr val="tx1">
                    <a:lumMod val="75000"/>
                    <a:lumOff val="25000"/>
                  </a:schemeClr>
                </a:solidFill>
                <a:latin typeface="Cambria" panose="02040503050406030204" pitchFamily="18" charset="0"/>
                <a:cs typeface="Arial" panose="020B0604020202020204" pitchFamily="34" charset="0"/>
              </a:rPr>
              <a:t>2</a:t>
            </a:r>
          </a:p>
          <a:p>
            <a:pPr algn="r">
              <a:lnSpc>
                <a:spcPts val="1550"/>
              </a:lnSpc>
            </a:pPr>
            <a:r>
              <a:rPr lang="en-US" altLang="ko-KR" sz="900" b="1" dirty="0" smtClean="0">
                <a:solidFill>
                  <a:schemeClr val="tx1">
                    <a:lumMod val="75000"/>
                    <a:lumOff val="25000"/>
                  </a:schemeClr>
                </a:solidFill>
                <a:latin typeface="Cambria" panose="02040503050406030204" pitchFamily="18" charset="0"/>
                <a:cs typeface="Arial" panose="020B0604020202020204" pitchFamily="34" charset="0"/>
              </a:rPr>
              <a:t>CHCl</a:t>
            </a:r>
            <a:r>
              <a:rPr lang="en-US" altLang="ko-KR" sz="900" b="1" baseline="-25000" dirty="0" smtClean="0">
                <a:solidFill>
                  <a:schemeClr val="tx1">
                    <a:lumMod val="75000"/>
                    <a:lumOff val="25000"/>
                  </a:schemeClr>
                </a:solidFill>
                <a:latin typeface="Cambria" panose="02040503050406030204" pitchFamily="18" charset="0"/>
                <a:cs typeface="Arial" panose="020B0604020202020204" pitchFamily="34" charset="0"/>
              </a:rPr>
              <a:t>3</a:t>
            </a:r>
          </a:p>
          <a:p>
            <a:pPr algn="r">
              <a:lnSpc>
                <a:spcPts val="1550"/>
              </a:lnSpc>
            </a:pPr>
            <a:r>
              <a:rPr lang="en-US" altLang="ko-KR" sz="900" b="1" dirty="0" smtClean="0">
                <a:solidFill>
                  <a:schemeClr val="tx1">
                    <a:lumMod val="75000"/>
                    <a:lumOff val="25000"/>
                  </a:schemeClr>
                </a:solidFill>
                <a:latin typeface="Cambria" panose="02040503050406030204" pitchFamily="18" charset="0"/>
                <a:cs typeface="Arial" panose="020B0604020202020204" pitchFamily="34" charset="0"/>
              </a:rPr>
              <a:t>CH</a:t>
            </a:r>
            <a:r>
              <a:rPr lang="en-US" altLang="ko-KR" sz="900" b="1" baseline="-25000" dirty="0" smtClean="0">
                <a:solidFill>
                  <a:schemeClr val="tx1">
                    <a:lumMod val="75000"/>
                    <a:lumOff val="25000"/>
                  </a:schemeClr>
                </a:solidFill>
                <a:latin typeface="Cambria" panose="02040503050406030204" pitchFamily="18" charset="0"/>
                <a:cs typeface="Arial" panose="020B0604020202020204" pitchFamily="34" charset="0"/>
              </a:rPr>
              <a:t>3</a:t>
            </a:r>
            <a:r>
              <a:rPr lang="en-US" altLang="ko-KR" sz="900" b="1" dirty="0" smtClean="0">
                <a:solidFill>
                  <a:schemeClr val="tx1">
                    <a:lumMod val="75000"/>
                    <a:lumOff val="25000"/>
                  </a:schemeClr>
                </a:solidFill>
                <a:latin typeface="Cambria" panose="02040503050406030204" pitchFamily="18" charset="0"/>
                <a:cs typeface="Arial" panose="020B0604020202020204" pitchFamily="34" charset="0"/>
              </a:rPr>
              <a:t>Br</a:t>
            </a:r>
          </a:p>
          <a:p>
            <a:pPr algn="r">
              <a:lnSpc>
                <a:spcPts val="1550"/>
              </a:lnSpc>
            </a:pPr>
            <a:r>
              <a:rPr lang="en-US" altLang="ko-KR" b="1" dirty="0" smtClean="0">
                <a:solidFill>
                  <a:srgbClr val="FF0000"/>
                </a:solidFill>
                <a:latin typeface="Cambria" panose="02040503050406030204" pitchFamily="18" charset="0"/>
                <a:cs typeface="Arial" panose="020B0604020202020204" pitchFamily="34" charset="0"/>
              </a:rPr>
              <a:t>CCl</a:t>
            </a:r>
            <a:r>
              <a:rPr lang="en-US" altLang="ko-KR" b="1" baseline="-25000" dirty="0" smtClean="0">
                <a:solidFill>
                  <a:srgbClr val="FF0000"/>
                </a:solidFill>
                <a:latin typeface="Cambria" panose="02040503050406030204" pitchFamily="18" charset="0"/>
                <a:cs typeface="Arial" panose="020B0604020202020204" pitchFamily="34" charset="0"/>
              </a:rPr>
              <a:t>4</a:t>
            </a:r>
          </a:p>
          <a:p>
            <a:pPr algn="r">
              <a:lnSpc>
                <a:spcPts val="1550"/>
              </a:lnSpc>
            </a:pPr>
            <a:r>
              <a:rPr lang="en-US" altLang="ko-KR" sz="900" b="1" dirty="0" smtClean="0">
                <a:solidFill>
                  <a:schemeClr val="tx1">
                    <a:lumMod val="75000"/>
                    <a:lumOff val="25000"/>
                  </a:schemeClr>
                </a:solidFill>
                <a:latin typeface="Cambria" panose="02040503050406030204" pitchFamily="18" charset="0"/>
                <a:cs typeface="Arial" panose="020B0604020202020204" pitchFamily="34" charset="0"/>
              </a:rPr>
              <a:t>COS</a:t>
            </a:r>
            <a:endParaRPr lang="en-US" altLang="ko-KR" sz="900" dirty="0">
              <a:solidFill>
                <a:schemeClr val="tx1">
                  <a:lumMod val="75000"/>
                  <a:lumOff val="25000"/>
                </a:schemeClr>
              </a:solidFill>
              <a:latin typeface="Cambria" panose="02040503050406030204" pitchFamily="18" charset="0"/>
            </a:endParaRPr>
          </a:p>
        </p:txBody>
      </p:sp>
      <p:sp>
        <p:nvSpPr>
          <p:cNvPr id="32" name="TextBox 31"/>
          <p:cNvSpPr txBox="1"/>
          <p:nvPr/>
        </p:nvSpPr>
        <p:spPr>
          <a:xfrm>
            <a:off x="5129075" y="1122051"/>
            <a:ext cx="3802029" cy="584775"/>
          </a:xfrm>
          <a:prstGeom prst="rect">
            <a:avLst/>
          </a:prstGeom>
          <a:solidFill>
            <a:schemeClr val="bg1">
              <a:lumMod val="95000"/>
            </a:schemeClr>
          </a:solidFill>
        </p:spPr>
        <p:txBody>
          <a:bodyPr wrap="square" rtlCol="0">
            <a:spAutoFit/>
          </a:bodyPr>
          <a:lstStyle/>
          <a:p>
            <a:r>
              <a:rPr lang="en-US" altLang="ko-KR" sz="1600" b="1" dirty="0" smtClean="0">
                <a:solidFill>
                  <a:schemeClr val="tx1">
                    <a:lumMod val="65000"/>
                    <a:lumOff val="35000"/>
                  </a:schemeClr>
                </a:solidFill>
                <a:latin typeface="Arial Narrow" panose="020B0606020202030204" pitchFamily="34" charset="0"/>
                <a:cs typeface="Arial" pitchFamily="34" charset="0"/>
              </a:rPr>
              <a:t>Refrigeration Replacement: </a:t>
            </a:r>
          </a:p>
          <a:p>
            <a:r>
              <a:rPr lang="en-US" altLang="ko-KR" sz="1600" b="1" i="1" dirty="0">
                <a:solidFill>
                  <a:schemeClr val="tx1">
                    <a:lumMod val="65000"/>
                    <a:lumOff val="35000"/>
                  </a:schemeClr>
                </a:solidFill>
                <a:latin typeface="Arial Narrow" panose="020B0606020202030204" pitchFamily="34" charset="0"/>
                <a:cs typeface="Arial" pitchFamily="34" charset="0"/>
              </a:rPr>
              <a:t> </a:t>
            </a:r>
            <a:r>
              <a:rPr lang="en-US" altLang="ko-KR" sz="1600" b="1" i="1" dirty="0" smtClean="0">
                <a:solidFill>
                  <a:schemeClr val="tx1">
                    <a:lumMod val="65000"/>
                    <a:lumOff val="35000"/>
                  </a:schemeClr>
                </a:solidFill>
                <a:latin typeface="Arial Narrow" panose="020B0606020202030204" pitchFamily="34" charset="0"/>
                <a:cs typeface="Arial" pitchFamily="34" charset="0"/>
              </a:rPr>
              <a:t>                                     HCFC-22 and HFC-134a</a:t>
            </a:r>
            <a:endParaRPr lang="en-US" altLang="ko-KR" sz="1600" b="1" dirty="0" smtClean="0">
              <a:solidFill>
                <a:schemeClr val="tx1">
                  <a:lumMod val="65000"/>
                  <a:lumOff val="35000"/>
                </a:schemeClr>
              </a:solidFill>
              <a:latin typeface="Arial Narrow" panose="020B0606020202030204" pitchFamily="34" charset="0"/>
              <a:cs typeface="Arial" pitchFamily="34" charset="0"/>
            </a:endParaRPr>
          </a:p>
        </p:txBody>
      </p:sp>
      <p:sp>
        <p:nvSpPr>
          <p:cNvPr id="33" name="TextBox 32"/>
          <p:cNvSpPr txBox="1"/>
          <p:nvPr/>
        </p:nvSpPr>
        <p:spPr>
          <a:xfrm>
            <a:off x="5129075" y="1756122"/>
            <a:ext cx="3802029" cy="584775"/>
          </a:xfrm>
          <a:prstGeom prst="rect">
            <a:avLst/>
          </a:prstGeom>
          <a:solidFill>
            <a:schemeClr val="bg1">
              <a:lumMod val="95000"/>
            </a:schemeClr>
          </a:solidFill>
        </p:spPr>
        <p:txBody>
          <a:bodyPr wrap="square" rtlCol="0">
            <a:spAutoFit/>
          </a:bodyPr>
          <a:lstStyle/>
          <a:p>
            <a:r>
              <a:rPr lang="en-US" altLang="ko-KR" sz="1600" b="1" dirty="0" smtClean="0">
                <a:solidFill>
                  <a:srgbClr val="00B0F0"/>
                </a:solidFill>
                <a:latin typeface="Arial Narrow" panose="020B0606020202030204" pitchFamily="34" charset="0"/>
                <a:cs typeface="Arial" pitchFamily="34" charset="0"/>
              </a:rPr>
              <a:t>Fugitive emissions from HCFC/HFC refrigerant production: </a:t>
            </a:r>
            <a:r>
              <a:rPr lang="en-US" altLang="ko-KR" sz="1600" b="1" i="1" dirty="0" smtClean="0">
                <a:solidFill>
                  <a:srgbClr val="00B0F0"/>
                </a:solidFill>
                <a:latin typeface="Arial Narrow" panose="020B0606020202030204" pitchFamily="34" charset="0"/>
                <a:cs typeface="Arial" pitchFamily="34" charset="0"/>
              </a:rPr>
              <a:t>HFCs </a:t>
            </a:r>
            <a:r>
              <a:rPr lang="en-US" altLang="ko-KR" sz="1600" b="1" i="1" dirty="0">
                <a:solidFill>
                  <a:srgbClr val="00B0F0"/>
                </a:solidFill>
                <a:latin typeface="Arial Narrow" panose="020B0606020202030204" pitchFamily="34" charset="0"/>
                <a:cs typeface="Arial" pitchFamily="34" charset="0"/>
              </a:rPr>
              <a:t>(HFC-23)</a:t>
            </a:r>
            <a:endParaRPr lang="en-US" altLang="ko-KR" sz="1600" b="1" i="1" dirty="0" smtClean="0">
              <a:solidFill>
                <a:srgbClr val="00B0F0"/>
              </a:solidFill>
              <a:latin typeface="Arial Narrow" panose="020B0606020202030204" pitchFamily="34" charset="0"/>
              <a:cs typeface="Arial" pitchFamily="34" charset="0"/>
            </a:endParaRPr>
          </a:p>
        </p:txBody>
      </p:sp>
      <p:sp>
        <p:nvSpPr>
          <p:cNvPr id="34" name="TextBox 33"/>
          <p:cNvSpPr txBox="1"/>
          <p:nvPr/>
        </p:nvSpPr>
        <p:spPr>
          <a:xfrm>
            <a:off x="5138040" y="2449362"/>
            <a:ext cx="3802029" cy="584775"/>
          </a:xfrm>
          <a:prstGeom prst="rect">
            <a:avLst/>
          </a:prstGeom>
          <a:solidFill>
            <a:schemeClr val="bg1">
              <a:lumMod val="95000"/>
            </a:schemeClr>
          </a:solidFill>
        </p:spPr>
        <p:txBody>
          <a:bodyPr wrap="square" rtlCol="0">
            <a:spAutoFit/>
          </a:bodyPr>
          <a:lstStyle/>
          <a:p>
            <a:r>
              <a:rPr lang="en-US" altLang="ko-KR" sz="1600" b="1" dirty="0" smtClean="0">
                <a:solidFill>
                  <a:schemeClr val="tx1">
                    <a:lumMod val="65000"/>
                    <a:lumOff val="35000"/>
                  </a:schemeClr>
                </a:solidFill>
                <a:latin typeface="Arial Narrow" panose="020B0606020202030204" pitchFamily="34" charset="0"/>
                <a:cs typeface="Arial" pitchFamily="34" charset="0"/>
              </a:rPr>
              <a:t>Semiconductor/electronic industry: </a:t>
            </a:r>
          </a:p>
          <a:p>
            <a:r>
              <a:rPr lang="en-US" altLang="ko-KR" sz="1600" b="1" i="1" dirty="0">
                <a:solidFill>
                  <a:schemeClr val="tx1">
                    <a:lumMod val="65000"/>
                    <a:lumOff val="35000"/>
                  </a:schemeClr>
                </a:solidFill>
                <a:latin typeface="Arial Narrow" panose="020B0606020202030204" pitchFamily="34" charset="0"/>
                <a:cs typeface="Arial" pitchFamily="34" charset="0"/>
              </a:rPr>
              <a:t> </a:t>
            </a:r>
            <a:r>
              <a:rPr lang="en-US" altLang="ko-KR" sz="1600" b="1" i="1" dirty="0" smtClean="0">
                <a:solidFill>
                  <a:schemeClr val="tx1">
                    <a:lumMod val="65000"/>
                    <a:lumOff val="35000"/>
                  </a:schemeClr>
                </a:solidFill>
                <a:latin typeface="Arial Narrow" panose="020B0606020202030204" pitchFamily="34" charset="0"/>
                <a:cs typeface="Arial" pitchFamily="34" charset="0"/>
              </a:rPr>
              <a:t>                                            PFCs </a:t>
            </a:r>
            <a:r>
              <a:rPr lang="en-US" altLang="ko-KR" sz="1600" b="1" i="1" dirty="0">
                <a:solidFill>
                  <a:schemeClr val="tx1">
                    <a:lumMod val="65000"/>
                    <a:lumOff val="35000"/>
                  </a:schemeClr>
                </a:solidFill>
                <a:latin typeface="Arial Narrow" panose="020B0606020202030204" pitchFamily="34" charset="0"/>
                <a:cs typeface="Arial" pitchFamily="34" charset="0"/>
              </a:rPr>
              <a:t>(SF</a:t>
            </a:r>
            <a:r>
              <a:rPr lang="en-US" altLang="ko-KR" sz="1600" b="1" i="1" baseline="-25000" dirty="0">
                <a:solidFill>
                  <a:schemeClr val="tx1">
                    <a:lumMod val="65000"/>
                    <a:lumOff val="35000"/>
                  </a:schemeClr>
                </a:solidFill>
                <a:latin typeface="Arial Narrow" panose="020B0606020202030204" pitchFamily="34" charset="0"/>
                <a:cs typeface="Arial" pitchFamily="34" charset="0"/>
              </a:rPr>
              <a:t>6</a:t>
            </a:r>
            <a:r>
              <a:rPr lang="en-US" altLang="ko-KR" sz="1600" b="1" i="1" dirty="0">
                <a:solidFill>
                  <a:schemeClr val="tx1">
                    <a:lumMod val="65000"/>
                    <a:lumOff val="35000"/>
                  </a:schemeClr>
                </a:solidFill>
                <a:latin typeface="Arial Narrow" panose="020B0606020202030204" pitchFamily="34" charset="0"/>
                <a:cs typeface="Arial" pitchFamily="34" charset="0"/>
              </a:rPr>
              <a:t> </a:t>
            </a:r>
            <a:r>
              <a:rPr lang="en-US" altLang="ko-KR" sz="1600" b="1" i="1" dirty="0" smtClean="0">
                <a:solidFill>
                  <a:schemeClr val="tx1">
                    <a:lumMod val="65000"/>
                    <a:lumOff val="35000"/>
                  </a:schemeClr>
                </a:solidFill>
                <a:latin typeface="Arial Narrow" panose="020B0606020202030204" pitchFamily="34" charset="0"/>
                <a:cs typeface="Arial" pitchFamily="34" charset="0"/>
              </a:rPr>
              <a:t>and </a:t>
            </a:r>
            <a:r>
              <a:rPr lang="en-US" altLang="ko-KR" sz="1600" b="1" i="1" dirty="0">
                <a:solidFill>
                  <a:schemeClr val="tx1">
                    <a:lumMod val="65000"/>
                    <a:lumOff val="35000"/>
                  </a:schemeClr>
                </a:solidFill>
                <a:latin typeface="Arial Narrow" panose="020B0606020202030204" pitchFamily="34" charset="0"/>
                <a:cs typeface="Arial" pitchFamily="34" charset="0"/>
              </a:rPr>
              <a:t>C</a:t>
            </a:r>
            <a:r>
              <a:rPr lang="en-US" altLang="ko-KR" sz="1600" b="1" i="1" baseline="-25000" dirty="0">
                <a:solidFill>
                  <a:schemeClr val="tx1">
                    <a:lumMod val="65000"/>
                    <a:lumOff val="35000"/>
                  </a:schemeClr>
                </a:solidFill>
                <a:latin typeface="Arial Narrow" panose="020B0606020202030204" pitchFamily="34" charset="0"/>
                <a:cs typeface="Arial" pitchFamily="34" charset="0"/>
              </a:rPr>
              <a:t>3</a:t>
            </a:r>
            <a:r>
              <a:rPr lang="en-US" altLang="ko-KR" sz="1600" b="1" i="1" dirty="0">
                <a:solidFill>
                  <a:schemeClr val="tx1">
                    <a:lumMod val="65000"/>
                    <a:lumOff val="35000"/>
                  </a:schemeClr>
                </a:solidFill>
                <a:latin typeface="Arial Narrow" panose="020B0606020202030204" pitchFamily="34" charset="0"/>
                <a:cs typeface="Arial" pitchFamily="34" charset="0"/>
              </a:rPr>
              <a:t>F</a:t>
            </a:r>
            <a:r>
              <a:rPr lang="en-US" altLang="ko-KR" sz="1600" b="1" i="1" baseline="-25000" dirty="0">
                <a:solidFill>
                  <a:schemeClr val="tx1">
                    <a:lumMod val="65000"/>
                    <a:lumOff val="35000"/>
                  </a:schemeClr>
                </a:solidFill>
                <a:latin typeface="Arial Narrow" panose="020B0606020202030204" pitchFamily="34" charset="0"/>
                <a:cs typeface="Arial" pitchFamily="34" charset="0"/>
              </a:rPr>
              <a:t>8</a:t>
            </a:r>
            <a:r>
              <a:rPr lang="en-US" altLang="ko-KR" sz="1600" b="1" i="1" dirty="0">
                <a:solidFill>
                  <a:schemeClr val="tx1">
                    <a:lumMod val="65000"/>
                    <a:lumOff val="35000"/>
                  </a:schemeClr>
                </a:solidFill>
                <a:latin typeface="Arial Narrow" panose="020B0606020202030204" pitchFamily="34" charset="0"/>
                <a:cs typeface="Arial" pitchFamily="34" charset="0"/>
              </a:rPr>
              <a:t>)</a:t>
            </a:r>
            <a:endParaRPr lang="en-US" altLang="ko-KR" sz="1600" b="1" i="1" dirty="0" smtClean="0">
              <a:solidFill>
                <a:schemeClr val="tx1">
                  <a:lumMod val="65000"/>
                  <a:lumOff val="35000"/>
                </a:schemeClr>
              </a:solidFill>
              <a:latin typeface="Arial Narrow" panose="020B0606020202030204" pitchFamily="34" charset="0"/>
              <a:cs typeface="Arial" pitchFamily="34" charset="0"/>
            </a:endParaRPr>
          </a:p>
        </p:txBody>
      </p:sp>
      <p:sp>
        <p:nvSpPr>
          <p:cNvPr id="35" name="TextBox 34"/>
          <p:cNvSpPr txBox="1"/>
          <p:nvPr/>
        </p:nvSpPr>
        <p:spPr>
          <a:xfrm>
            <a:off x="5147005" y="3249365"/>
            <a:ext cx="3802029" cy="338554"/>
          </a:xfrm>
          <a:prstGeom prst="rect">
            <a:avLst/>
          </a:prstGeom>
          <a:solidFill>
            <a:schemeClr val="bg1">
              <a:lumMod val="95000"/>
            </a:schemeClr>
          </a:solidFill>
        </p:spPr>
        <p:txBody>
          <a:bodyPr wrap="square" rtlCol="0">
            <a:spAutoFit/>
          </a:bodyPr>
          <a:lstStyle/>
          <a:p>
            <a:r>
              <a:rPr lang="en-US" altLang="ko-KR" sz="1600" b="1" dirty="0" smtClean="0">
                <a:solidFill>
                  <a:schemeClr val="tx1">
                    <a:lumMod val="65000"/>
                    <a:lumOff val="35000"/>
                  </a:schemeClr>
                </a:solidFill>
                <a:latin typeface="Arial Narrow" panose="020B0606020202030204" pitchFamily="34" charset="0"/>
                <a:cs typeface="Arial" pitchFamily="34" charset="0"/>
              </a:rPr>
              <a:t>Foam blowing: </a:t>
            </a:r>
            <a:r>
              <a:rPr lang="en-US" altLang="ko-KR" sz="1600" b="1" i="1" dirty="0" smtClean="0">
                <a:solidFill>
                  <a:schemeClr val="tx1">
                    <a:lumMod val="65000"/>
                    <a:lumOff val="35000"/>
                  </a:schemeClr>
                </a:solidFill>
                <a:latin typeface="Arial Narrow" panose="020B0606020202030204" pitchFamily="34" charset="0"/>
                <a:cs typeface="Arial" pitchFamily="34" charset="0"/>
              </a:rPr>
              <a:t>HCFC-142b</a:t>
            </a:r>
            <a:endParaRPr lang="en-US" altLang="ko-KR" sz="1600" b="1" i="1" dirty="0">
              <a:solidFill>
                <a:schemeClr val="tx1">
                  <a:lumMod val="65000"/>
                  <a:lumOff val="35000"/>
                </a:schemeClr>
              </a:solidFill>
              <a:latin typeface="Arial Narrow" panose="020B0606020202030204" pitchFamily="34" charset="0"/>
              <a:cs typeface="Arial" pitchFamily="34" charset="0"/>
            </a:endParaRPr>
          </a:p>
        </p:txBody>
      </p:sp>
      <p:sp>
        <p:nvSpPr>
          <p:cNvPr id="36" name="TextBox 35"/>
          <p:cNvSpPr txBox="1"/>
          <p:nvPr/>
        </p:nvSpPr>
        <p:spPr>
          <a:xfrm>
            <a:off x="5164935" y="4075891"/>
            <a:ext cx="3784099" cy="338554"/>
          </a:xfrm>
          <a:prstGeom prst="rect">
            <a:avLst/>
          </a:prstGeom>
          <a:solidFill>
            <a:schemeClr val="bg1">
              <a:lumMod val="95000"/>
            </a:schemeClr>
          </a:solidFill>
        </p:spPr>
        <p:txBody>
          <a:bodyPr wrap="square" rtlCol="0">
            <a:spAutoFit/>
          </a:bodyPr>
          <a:lstStyle/>
          <a:p>
            <a:r>
              <a:rPr lang="en-GB" altLang="ko-KR" sz="1600" b="1" dirty="0" smtClean="0">
                <a:solidFill>
                  <a:schemeClr val="tx1">
                    <a:lumMod val="65000"/>
                    <a:lumOff val="35000"/>
                  </a:schemeClr>
                </a:solidFill>
                <a:latin typeface="Arial Narrow" panose="020B0606020202030204" pitchFamily="34" charset="0"/>
                <a:cs typeface="Arial" pitchFamily="34" charset="0"/>
              </a:rPr>
              <a:t>Aluminium</a:t>
            </a:r>
            <a:r>
              <a:rPr lang="ko-KR" altLang="en-US" sz="1600" b="1" dirty="0" smtClean="0">
                <a:solidFill>
                  <a:schemeClr val="tx1">
                    <a:lumMod val="65000"/>
                    <a:lumOff val="35000"/>
                  </a:schemeClr>
                </a:solidFill>
                <a:latin typeface="Arial Narrow" panose="020B0606020202030204" pitchFamily="34" charset="0"/>
                <a:cs typeface="Arial" pitchFamily="34" charset="0"/>
              </a:rPr>
              <a:t> </a:t>
            </a:r>
            <a:r>
              <a:rPr lang="en-US" altLang="ko-KR" sz="1600" b="1" dirty="0" smtClean="0">
                <a:solidFill>
                  <a:schemeClr val="tx1">
                    <a:lumMod val="65000"/>
                    <a:lumOff val="35000"/>
                  </a:schemeClr>
                </a:solidFill>
                <a:latin typeface="Arial Narrow" panose="020B0606020202030204" pitchFamily="34" charset="0"/>
                <a:cs typeface="Arial" pitchFamily="34" charset="0"/>
              </a:rPr>
              <a:t>production: </a:t>
            </a:r>
            <a:r>
              <a:rPr lang="en-US" altLang="ko-KR" sz="1600" b="1" i="1" dirty="0" smtClean="0">
                <a:solidFill>
                  <a:schemeClr val="tx1">
                    <a:lumMod val="65000"/>
                    <a:lumOff val="35000"/>
                  </a:schemeClr>
                </a:solidFill>
                <a:latin typeface="Arial Narrow" panose="020B0606020202030204" pitchFamily="34" charset="0"/>
                <a:cs typeface="Arial" pitchFamily="34" charset="0"/>
              </a:rPr>
              <a:t>CF</a:t>
            </a:r>
            <a:r>
              <a:rPr lang="en-US" altLang="ko-KR" sz="1600" b="1" i="1" baseline="-25000" dirty="0" smtClean="0">
                <a:solidFill>
                  <a:schemeClr val="tx1">
                    <a:lumMod val="65000"/>
                    <a:lumOff val="35000"/>
                  </a:schemeClr>
                </a:solidFill>
                <a:latin typeface="Arial Narrow" panose="020B0606020202030204" pitchFamily="34" charset="0"/>
                <a:cs typeface="Arial" pitchFamily="34" charset="0"/>
              </a:rPr>
              <a:t>4</a:t>
            </a:r>
            <a:r>
              <a:rPr lang="en-US" altLang="ko-KR" sz="1600" b="1" i="1" dirty="0" smtClean="0">
                <a:solidFill>
                  <a:schemeClr val="tx1">
                    <a:lumMod val="65000"/>
                    <a:lumOff val="35000"/>
                  </a:schemeClr>
                </a:solidFill>
                <a:latin typeface="Arial Narrow" panose="020B0606020202030204" pitchFamily="34" charset="0"/>
                <a:cs typeface="Arial" pitchFamily="34" charset="0"/>
              </a:rPr>
              <a:t> and COS</a:t>
            </a:r>
          </a:p>
        </p:txBody>
      </p:sp>
      <p:sp>
        <p:nvSpPr>
          <p:cNvPr id="37" name="TextBox 36"/>
          <p:cNvSpPr txBox="1"/>
          <p:nvPr/>
        </p:nvSpPr>
        <p:spPr>
          <a:xfrm>
            <a:off x="5183292" y="4790903"/>
            <a:ext cx="3765741" cy="338554"/>
          </a:xfrm>
          <a:prstGeom prst="rect">
            <a:avLst/>
          </a:prstGeom>
          <a:solidFill>
            <a:schemeClr val="bg1">
              <a:lumMod val="95000"/>
            </a:schemeClr>
          </a:solidFill>
        </p:spPr>
        <p:txBody>
          <a:bodyPr wrap="square" rtlCol="0">
            <a:spAutoFit/>
          </a:bodyPr>
          <a:lstStyle/>
          <a:p>
            <a:r>
              <a:rPr lang="en-US" altLang="ko-KR" sz="1600" b="1" dirty="0" smtClean="0">
                <a:solidFill>
                  <a:schemeClr val="tx1">
                    <a:lumMod val="65000"/>
                    <a:lumOff val="35000"/>
                  </a:schemeClr>
                </a:solidFill>
                <a:latin typeface="Arial Narrow" panose="020B0606020202030204" pitchFamily="34" charset="0"/>
                <a:cs typeface="Arial" pitchFamily="34" charset="0"/>
              </a:rPr>
              <a:t>Fumigation: </a:t>
            </a:r>
            <a:r>
              <a:rPr lang="en-US" altLang="ko-KR" sz="1600" b="1" i="1" dirty="0" smtClean="0">
                <a:solidFill>
                  <a:schemeClr val="tx1">
                    <a:lumMod val="65000"/>
                    <a:lumOff val="35000"/>
                  </a:schemeClr>
                </a:solidFill>
                <a:latin typeface="Arial Narrow" panose="020B0606020202030204" pitchFamily="34" charset="0"/>
                <a:cs typeface="Arial" pitchFamily="34" charset="0"/>
              </a:rPr>
              <a:t>CH</a:t>
            </a:r>
            <a:r>
              <a:rPr lang="en-US" altLang="ko-KR" sz="1600" b="1" i="1" baseline="-25000" dirty="0" smtClean="0">
                <a:solidFill>
                  <a:schemeClr val="tx1">
                    <a:lumMod val="65000"/>
                    <a:lumOff val="35000"/>
                  </a:schemeClr>
                </a:solidFill>
                <a:latin typeface="Arial Narrow" panose="020B0606020202030204" pitchFamily="34" charset="0"/>
                <a:cs typeface="Arial" pitchFamily="34" charset="0"/>
              </a:rPr>
              <a:t>3</a:t>
            </a:r>
            <a:r>
              <a:rPr lang="en-US" altLang="ko-KR" sz="1600" b="1" i="1" dirty="0" smtClean="0">
                <a:solidFill>
                  <a:schemeClr val="tx1">
                    <a:lumMod val="65000"/>
                    <a:lumOff val="35000"/>
                  </a:schemeClr>
                </a:solidFill>
                <a:latin typeface="Arial Narrow" panose="020B0606020202030204" pitchFamily="34" charset="0"/>
                <a:cs typeface="Arial" pitchFamily="34" charset="0"/>
              </a:rPr>
              <a:t>Br</a:t>
            </a:r>
            <a:endParaRPr lang="en-US" altLang="ko-KR" sz="1600" b="1" i="1" dirty="0">
              <a:solidFill>
                <a:schemeClr val="tx1">
                  <a:lumMod val="65000"/>
                  <a:lumOff val="35000"/>
                </a:schemeClr>
              </a:solidFill>
              <a:latin typeface="Arial Narrow" panose="020B0606020202030204" pitchFamily="34" charset="0"/>
              <a:cs typeface="Arial" pitchFamily="34" charset="0"/>
            </a:endParaRPr>
          </a:p>
        </p:txBody>
      </p:sp>
      <p:sp>
        <p:nvSpPr>
          <p:cNvPr id="38" name="TextBox 37"/>
          <p:cNvSpPr txBox="1"/>
          <p:nvPr/>
        </p:nvSpPr>
        <p:spPr>
          <a:xfrm>
            <a:off x="5191830" y="5588426"/>
            <a:ext cx="3757204" cy="338554"/>
          </a:xfrm>
          <a:prstGeom prst="rect">
            <a:avLst/>
          </a:prstGeom>
          <a:solidFill>
            <a:schemeClr val="bg1">
              <a:lumMod val="95000"/>
            </a:schemeClr>
          </a:solidFill>
        </p:spPr>
        <p:txBody>
          <a:bodyPr wrap="square" rtlCol="0">
            <a:spAutoFit/>
          </a:bodyPr>
          <a:lstStyle/>
          <a:p>
            <a:r>
              <a:rPr lang="en-US" altLang="ko-KR" sz="1600" b="1" i="1" dirty="0" smtClean="0">
                <a:solidFill>
                  <a:srgbClr val="00B0F0"/>
                </a:solidFill>
                <a:latin typeface="Arial Narrow" panose="020B0606020202030204" pitchFamily="34" charset="0"/>
                <a:cs typeface="Arial" pitchFamily="34" charset="0"/>
              </a:rPr>
              <a:t>Solvents usage: CH</a:t>
            </a:r>
            <a:r>
              <a:rPr lang="en-US" altLang="ko-KR" sz="1600" b="1" i="1" baseline="-25000" dirty="0" smtClean="0">
                <a:solidFill>
                  <a:srgbClr val="00B0F0"/>
                </a:solidFill>
                <a:latin typeface="Arial Narrow" panose="020B0606020202030204" pitchFamily="34" charset="0"/>
                <a:cs typeface="Arial" pitchFamily="34" charset="0"/>
              </a:rPr>
              <a:t>2</a:t>
            </a:r>
            <a:r>
              <a:rPr lang="en-US" altLang="ko-KR" sz="1600" b="1" i="1" dirty="0" smtClean="0">
                <a:solidFill>
                  <a:srgbClr val="00B0F0"/>
                </a:solidFill>
                <a:latin typeface="Arial Narrow" panose="020B0606020202030204" pitchFamily="34" charset="0"/>
                <a:cs typeface="Arial" pitchFamily="34" charset="0"/>
              </a:rPr>
              <a:t>Cl</a:t>
            </a:r>
            <a:r>
              <a:rPr lang="en-US" altLang="ko-KR" sz="1600" b="1" i="1" baseline="-25000" dirty="0" smtClean="0">
                <a:solidFill>
                  <a:srgbClr val="00B0F0"/>
                </a:solidFill>
                <a:latin typeface="Arial Narrow" panose="020B0606020202030204" pitchFamily="34" charset="0"/>
                <a:cs typeface="Arial" pitchFamily="34" charset="0"/>
              </a:rPr>
              <a:t>2</a:t>
            </a:r>
            <a:endParaRPr lang="en-US" altLang="ko-KR" sz="1600" b="1" i="1" dirty="0">
              <a:solidFill>
                <a:srgbClr val="00B0F0"/>
              </a:solidFill>
              <a:latin typeface="Arial Narrow" panose="020B0606020202030204" pitchFamily="34" charset="0"/>
              <a:cs typeface="Arial" pitchFamily="34" charset="0"/>
            </a:endParaRPr>
          </a:p>
        </p:txBody>
      </p:sp>
      <p:sp>
        <p:nvSpPr>
          <p:cNvPr id="40" name="TextBox 39"/>
          <p:cNvSpPr txBox="1"/>
          <p:nvPr/>
        </p:nvSpPr>
        <p:spPr>
          <a:xfrm>
            <a:off x="4811215" y="1114248"/>
            <a:ext cx="409830" cy="338554"/>
          </a:xfrm>
          <a:prstGeom prst="rect">
            <a:avLst/>
          </a:prstGeom>
          <a:noFill/>
        </p:spPr>
        <p:txBody>
          <a:bodyPr wrap="square" rtlCol="0">
            <a:spAutoFit/>
          </a:bodyPr>
          <a:lstStyle/>
          <a:p>
            <a:r>
              <a:rPr lang="en-US" altLang="ko-KR" sz="1600" b="1" dirty="0" smtClean="0">
                <a:solidFill>
                  <a:schemeClr val="tx1">
                    <a:lumMod val="65000"/>
                    <a:lumOff val="35000"/>
                  </a:schemeClr>
                </a:solidFill>
                <a:latin typeface="Arial Narrow" panose="020B0606020202030204" pitchFamily="34" charset="0"/>
                <a:cs typeface="Arial" pitchFamily="34" charset="0"/>
              </a:rPr>
              <a:t>[1]</a:t>
            </a:r>
            <a:endParaRPr lang="ko-KR" altLang="en-US" sz="1600" b="1" dirty="0">
              <a:solidFill>
                <a:schemeClr val="tx1">
                  <a:lumMod val="65000"/>
                  <a:lumOff val="35000"/>
                </a:schemeClr>
              </a:solidFill>
              <a:latin typeface="Arial Narrow" panose="020B0606020202030204" pitchFamily="34" charset="0"/>
              <a:cs typeface="Arial" pitchFamily="34" charset="0"/>
            </a:endParaRPr>
          </a:p>
        </p:txBody>
      </p:sp>
      <p:sp>
        <p:nvSpPr>
          <p:cNvPr id="41" name="TextBox 40"/>
          <p:cNvSpPr txBox="1"/>
          <p:nvPr/>
        </p:nvSpPr>
        <p:spPr>
          <a:xfrm>
            <a:off x="4805310" y="1879232"/>
            <a:ext cx="421639" cy="338554"/>
          </a:xfrm>
          <a:prstGeom prst="rect">
            <a:avLst/>
          </a:prstGeom>
          <a:noFill/>
        </p:spPr>
        <p:txBody>
          <a:bodyPr wrap="square" rtlCol="0">
            <a:spAutoFit/>
          </a:bodyPr>
          <a:lstStyle/>
          <a:p>
            <a:r>
              <a:rPr lang="en-US" altLang="ko-KR" sz="1600" b="1" dirty="0" smtClean="0">
                <a:solidFill>
                  <a:schemeClr val="tx1">
                    <a:lumMod val="65000"/>
                    <a:lumOff val="35000"/>
                  </a:schemeClr>
                </a:solidFill>
                <a:latin typeface="Arial Narrow" panose="020B0606020202030204" pitchFamily="34" charset="0"/>
                <a:cs typeface="Arial" pitchFamily="34" charset="0"/>
              </a:rPr>
              <a:t>[2]</a:t>
            </a:r>
            <a:endParaRPr lang="ko-KR" altLang="en-US" sz="1600" b="1" dirty="0">
              <a:solidFill>
                <a:schemeClr val="tx1">
                  <a:lumMod val="65000"/>
                  <a:lumOff val="35000"/>
                </a:schemeClr>
              </a:solidFill>
              <a:latin typeface="Arial Narrow" panose="020B0606020202030204" pitchFamily="34" charset="0"/>
              <a:cs typeface="Arial" pitchFamily="34" charset="0"/>
            </a:endParaRPr>
          </a:p>
        </p:txBody>
      </p:sp>
      <p:sp>
        <p:nvSpPr>
          <p:cNvPr id="42" name="TextBox 41"/>
          <p:cNvSpPr txBox="1"/>
          <p:nvPr/>
        </p:nvSpPr>
        <p:spPr>
          <a:xfrm>
            <a:off x="4816304" y="2557757"/>
            <a:ext cx="409431" cy="338554"/>
          </a:xfrm>
          <a:prstGeom prst="rect">
            <a:avLst/>
          </a:prstGeom>
          <a:noFill/>
        </p:spPr>
        <p:txBody>
          <a:bodyPr wrap="square" rtlCol="0">
            <a:spAutoFit/>
          </a:bodyPr>
          <a:lstStyle/>
          <a:p>
            <a:r>
              <a:rPr lang="en-US" altLang="ko-KR" sz="1600" b="1" dirty="0" smtClean="0">
                <a:solidFill>
                  <a:schemeClr val="tx1">
                    <a:lumMod val="65000"/>
                    <a:lumOff val="35000"/>
                  </a:schemeClr>
                </a:solidFill>
                <a:latin typeface="Arial Narrow" panose="020B0606020202030204" pitchFamily="34" charset="0"/>
                <a:cs typeface="Arial" pitchFamily="34" charset="0"/>
              </a:rPr>
              <a:t>[3]</a:t>
            </a:r>
            <a:endParaRPr lang="ko-KR" altLang="en-US" sz="1600" b="1" dirty="0">
              <a:solidFill>
                <a:schemeClr val="tx1">
                  <a:lumMod val="65000"/>
                  <a:lumOff val="35000"/>
                </a:schemeClr>
              </a:solidFill>
              <a:latin typeface="Arial Narrow" panose="020B0606020202030204" pitchFamily="34" charset="0"/>
              <a:cs typeface="Arial" pitchFamily="34" charset="0"/>
            </a:endParaRPr>
          </a:p>
        </p:txBody>
      </p:sp>
      <p:sp>
        <p:nvSpPr>
          <p:cNvPr id="43" name="TextBox 42"/>
          <p:cNvSpPr txBox="1"/>
          <p:nvPr/>
        </p:nvSpPr>
        <p:spPr>
          <a:xfrm>
            <a:off x="4832095" y="3221078"/>
            <a:ext cx="368070" cy="338554"/>
          </a:xfrm>
          <a:prstGeom prst="rect">
            <a:avLst/>
          </a:prstGeom>
          <a:noFill/>
        </p:spPr>
        <p:txBody>
          <a:bodyPr wrap="square" rtlCol="0">
            <a:spAutoFit/>
          </a:bodyPr>
          <a:lstStyle/>
          <a:p>
            <a:r>
              <a:rPr lang="en-US" altLang="ko-KR" sz="1600" b="1" dirty="0" smtClean="0">
                <a:solidFill>
                  <a:schemeClr val="tx1">
                    <a:lumMod val="65000"/>
                    <a:lumOff val="35000"/>
                  </a:schemeClr>
                </a:solidFill>
                <a:latin typeface="Arial Narrow" panose="020B0606020202030204" pitchFamily="34" charset="0"/>
                <a:cs typeface="Arial" pitchFamily="34" charset="0"/>
              </a:rPr>
              <a:t>[4]</a:t>
            </a:r>
            <a:endParaRPr lang="ko-KR" altLang="en-US" sz="1600" b="1" dirty="0">
              <a:solidFill>
                <a:schemeClr val="tx1">
                  <a:lumMod val="65000"/>
                  <a:lumOff val="35000"/>
                </a:schemeClr>
              </a:solidFill>
              <a:latin typeface="Arial Narrow" panose="020B0606020202030204" pitchFamily="34" charset="0"/>
              <a:cs typeface="Arial" pitchFamily="34" charset="0"/>
            </a:endParaRPr>
          </a:p>
        </p:txBody>
      </p:sp>
      <p:sp>
        <p:nvSpPr>
          <p:cNvPr id="44" name="TextBox 43"/>
          <p:cNvSpPr txBox="1"/>
          <p:nvPr/>
        </p:nvSpPr>
        <p:spPr>
          <a:xfrm>
            <a:off x="4848775" y="4052893"/>
            <a:ext cx="376960" cy="338554"/>
          </a:xfrm>
          <a:prstGeom prst="rect">
            <a:avLst/>
          </a:prstGeom>
          <a:noFill/>
        </p:spPr>
        <p:txBody>
          <a:bodyPr wrap="square" rtlCol="0">
            <a:spAutoFit/>
          </a:bodyPr>
          <a:lstStyle/>
          <a:p>
            <a:r>
              <a:rPr lang="en-US" altLang="ko-KR" sz="1600" b="1" dirty="0" smtClean="0">
                <a:solidFill>
                  <a:schemeClr val="tx1">
                    <a:lumMod val="65000"/>
                    <a:lumOff val="35000"/>
                  </a:schemeClr>
                </a:solidFill>
                <a:latin typeface="Arial Narrow" panose="020B0606020202030204" pitchFamily="34" charset="0"/>
                <a:cs typeface="Arial" pitchFamily="34" charset="0"/>
              </a:rPr>
              <a:t>[5]</a:t>
            </a:r>
            <a:endParaRPr lang="ko-KR" altLang="en-US" sz="1600" b="1" dirty="0">
              <a:solidFill>
                <a:schemeClr val="tx1">
                  <a:lumMod val="65000"/>
                  <a:lumOff val="35000"/>
                </a:schemeClr>
              </a:solidFill>
              <a:latin typeface="Arial Narrow" panose="020B0606020202030204" pitchFamily="34" charset="0"/>
              <a:cs typeface="Arial" pitchFamily="34" charset="0"/>
            </a:endParaRPr>
          </a:p>
        </p:txBody>
      </p:sp>
      <p:sp>
        <p:nvSpPr>
          <p:cNvPr id="45" name="TextBox 44"/>
          <p:cNvSpPr txBox="1"/>
          <p:nvPr/>
        </p:nvSpPr>
        <p:spPr>
          <a:xfrm>
            <a:off x="4856861" y="4787769"/>
            <a:ext cx="388333" cy="338554"/>
          </a:xfrm>
          <a:prstGeom prst="rect">
            <a:avLst/>
          </a:prstGeom>
          <a:noFill/>
        </p:spPr>
        <p:txBody>
          <a:bodyPr wrap="square" rtlCol="0">
            <a:spAutoFit/>
          </a:bodyPr>
          <a:lstStyle/>
          <a:p>
            <a:r>
              <a:rPr lang="en-US" altLang="ko-KR" sz="1600" b="1" dirty="0" smtClean="0">
                <a:solidFill>
                  <a:schemeClr val="tx1">
                    <a:lumMod val="65000"/>
                    <a:lumOff val="35000"/>
                  </a:schemeClr>
                </a:solidFill>
                <a:latin typeface="Arial Narrow" panose="020B0606020202030204" pitchFamily="34" charset="0"/>
                <a:cs typeface="Arial" pitchFamily="34" charset="0"/>
              </a:rPr>
              <a:t>[6]</a:t>
            </a:r>
            <a:endParaRPr lang="ko-KR" altLang="en-US" sz="1600" b="1" dirty="0">
              <a:solidFill>
                <a:schemeClr val="tx1">
                  <a:lumMod val="65000"/>
                  <a:lumOff val="35000"/>
                </a:schemeClr>
              </a:solidFill>
              <a:latin typeface="Arial Narrow" panose="020B0606020202030204" pitchFamily="34" charset="0"/>
              <a:cs typeface="Arial" pitchFamily="34" charset="0"/>
            </a:endParaRPr>
          </a:p>
        </p:txBody>
      </p:sp>
      <p:sp>
        <p:nvSpPr>
          <p:cNvPr id="46" name="TextBox 45"/>
          <p:cNvSpPr txBox="1"/>
          <p:nvPr/>
        </p:nvSpPr>
        <p:spPr>
          <a:xfrm>
            <a:off x="4856861" y="5571103"/>
            <a:ext cx="385016" cy="338554"/>
          </a:xfrm>
          <a:prstGeom prst="rect">
            <a:avLst/>
          </a:prstGeom>
          <a:noFill/>
        </p:spPr>
        <p:txBody>
          <a:bodyPr wrap="square" rtlCol="0">
            <a:spAutoFit/>
          </a:bodyPr>
          <a:lstStyle/>
          <a:p>
            <a:r>
              <a:rPr lang="en-US" altLang="ko-KR" sz="1600" b="1" dirty="0" smtClean="0">
                <a:solidFill>
                  <a:schemeClr val="tx1">
                    <a:lumMod val="65000"/>
                    <a:lumOff val="35000"/>
                  </a:schemeClr>
                </a:solidFill>
                <a:latin typeface="Arial Narrow" panose="020B0606020202030204" pitchFamily="34" charset="0"/>
                <a:cs typeface="Arial" pitchFamily="34" charset="0"/>
              </a:rPr>
              <a:t>[7]</a:t>
            </a:r>
            <a:endParaRPr lang="ko-KR" altLang="en-US" sz="1600" b="1" dirty="0">
              <a:solidFill>
                <a:schemeClr val="tx1">
                  <a:lumMod val="65000"/>
                  <a:lumOff val="35000"/>
                </a:schemeClr>
              </a:solidFill>
              <a:latin typeface="Arial Narrow" panose="020B0606020202030204" pitchFamily="34" charset="0"/>
              <a:cs typeface="Arial" pitchFamily="34" charset="0"/>
            </a:endParaRPr>
          </a:p>
        </p:txBody>
      </p:sp>
      <p:sp>
        <p:nvSpPr>
          <p:cNvPr id="39" name="TextBox 38"/>
          <p:cNvSpPr txBox="1"/>
          <p:nvPr/>
        </p:nvSpPr>
        <p:spPr>
          <a:xfrm>
            <a:off x="7407407" y="6330806"/>
            <a:ext cx="1629089" cy="338554"/>
          </a:xfrm>
          <a:prstGeom prst="rect">
            <a:avLst/>
          </a:prstGeom>
          <a:noFill/>
        </p:spPr>
        <p:txBody>
          <a:bodyPr wrap="square" rtlCol="0">
            <a:spAutoFit/>
          </a:bodyPr>
          <a:lstStyle/>
          <a:p>
            <a:r>
              <a:rPr lang="en-US" altLang="ko-KR" sz="1600" b="1" i="1" dirty="0" smtClean="0">
                <a:solidFill>
                  <a:schemeClr val="tx1">
                    <a:lumMod val="50000"/>
                    <a:lumOff val="50000"/>
                  </a:schemeClr>
                </a:solidFill>
                <a:latin typeface="Arial Narrow" panose="020B0606020202030204" pitchFamily="34" charset="0"/>
              </a:rPr>
              <a:t>Li et al., EST, 2014</a:t>
            </a:r>
            <a:endParaRPr lang="ko-KR" altLang="en-US" sz="1600" b="1" i="1" dirty="0">
              <a:solidFill>
                <a:schemeClr val="tx1">
                  <a:lumMod val="50000"/>
                  <a:lumOff val="50000"/>
                </a:schemeClr>
              </a:solidFill>
              <a:latin typeface="Arial Narrow" panose="020B0606020202030204" pitchFamily="34" charset="0"/>
            </a:endParaRPr>
          </a:p>
        </p:txBody>
      </p:sp>
      <p:sp>
        <p:nvSpPr>
          <p:cNvPr id="47" name="Text Box 5"/>
          <p:cNvSpPr txBox="1">
            <a:spLocks noChangeArrowheads="1"/>
          </p:cNvSpPr>
          <p:nvPr/>
        </p:nvSpPr>
        <p:spPr bwMode="auto">
          <a:xfrm>
            <a:off x="-69286" y="105760"/>
            <a:ext cx="9302756" cy="584775"/>
          </a:xfrm>
          <a:prstGeom prst="rect">
            <a:avLst/>
          </a:prstGeom>
          <a:noFill/>
          <a:ln w="9525">
            <a:noFill/>
            <a:miter lim="800000"/>
            <a:headEnd/>
            <a:tailEnd/>
          </a:ln>
        </p:spPr>
        <p:txBody>
          <a:bodyPr wrap="square">
            <a:spAutoFit/>
          </a:bodyPr>
          <a:lstStyle/>
          <a:p>
            <a:pPr algn="ctr" eaLnBrk="0" hangingPunct="0"/>
            <a:r>
              <a:rPr lang="en-US" altLang="ko-KR" sz="3200" b="1" dirty="0" smtClean="0">
                <a:solidFill>
                  <a:schemeClr val="tx2">
                    <a:lumMod val="50000"/>
                  </a:schemeClr>
                </a:solidFill>
                <a:latin typeface="Calibri" panose="020F0502020204030204" pitchFamily="34" charset="0"/>
                <a:ea typeface="HY헤드라인M" pitchFamily="18" charset="-127"/>
                <a:cs typeface="Tahoma" pitchFamily="34" charset="0"/>
              </a:rPr>
              <a:t>Identification of industry-based CCl</a:t>
            </a:r>
            <a:r>
              <a:rPr lang="en-US" altLang="ko-KR" sz="3200" b="1" baseline="-25000" dirty="0" smtClean="0">
                <a:solidFill>
                  <a:schemeClr val="tx2">
                    <a:lumMod val="50000"/>
                  </a:schemeClr>
                </a:solidFill>
                <a:latin typeface="Calibri" panose="020F0502020204030204" pitchFamily="34" charset="0"/>
                <a:ea typeface="HY헤드라인M" pitchFamily="18" charset="-127"/>
                <a:cs typeface="Tahoma" pitchFamily="34" charset="0"/>
              </a:rPr>
              <a:t>4</a:t>
            </a:r>
            <a:r>
              <a:rPr lang="en-US" altLang="ko-KR" sz="3200" b="1" dirty="0" smtClean="0">
                <a:solidFill>
                  <a:schemeClr val="tx2">
                    <a:lumMod val="50000"/>
                  </a:schemeClr>
                </a:solidFill>
                <a:latin typeface="Calibri" panose="020F0502020204030204" pitchFamily="34" charset="0"/>
                <a:ea typeface="HY헤드라인M" pitchFamily="18" charset="-127"/>
                <a:cs typeface="Tahoma" pitchFamily="34" charset="0"/>
              </a:rPr>
              <a:t> emission sources</a:t>
            </a:r>
            <a:endParaRPr kumimoji="0" lang="en-US" altLang="ko-KR" sz="3200" b="1" dirty="0">
              <a:solidFill>
                <a:schemeClr val="tx2">
                  <a:lumMod val="50000"/>
                </a:schemeClr>
              </a:solidFill>
              <a:latin typeface="Calibri" panose="020F0502020204030204" pitchFamily="34" charset="0"/>
              <a:ea typeface="HY헤드라인M" pitchFamily="18" charset="-127"/>
              <a:cs typeface="Tahoma" pitchFamily="34" charset="0"/>
            </a:endParaRPr>
          </a:p>
        </p:txBody>
      </p:sp>
    </p:spTree>
    <p:extLst>
      <p:ext uri="{BB962C8B-B14F-4D97-AF65-F5344CB8AC3E}">
        <p14:creationId xmlns:p14="http://schemas.microsoft.com/office/powerpoint/2010/main" val="22322216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0040" t="2897" r="2071" b="4245"/>
          <a:stretch/>
        </p:blipFill>
        <p:spPr bwMode="auto">
          <a:xfrm>
            <a:off x="2483768" y="1001012"/>
            <a:ext cx="4754368" cy="3907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Box 38"/>
          <p:cNvSpPr txBox="1"/>
          <p:nvPr/>
        </p:nvSpPr>
        <p:spPr>
          <a:xfrm>
            <a:off x="6851576" y="-110150"/>
            <a:ext cx="1224136" cy="369332"/>
          </a:xfrm>
          <a:prstGeom prst="rect">
            <a:avLst/>
          </a:prstGeom>
          <a:noFill/>
        </p:spPr>
        <p:txBody>
          <a:bodyPr wrap="square" rtlCol="0">
            <a:spAutoFit/>
          </a:bodyPr>
          <a:lstStyle/>
          <a:p>
            <a:r>
              <a:rPr lang="en-US" altLang="ko-KR" dirty="0" smtClean="0">
                <a:latin typeface="Arial" pitchFamily="34" charset="0"/>
                <a:cs typeface="Arial" pitchFamily="34" charset="0"/>
              </a:rPr>
              <a:t>Factor 1</a:t>
            </a:r>
            <a:endParaRPr lang="ko-KR" altLang="en-US" dirty="0">
              <a:latin typeface="Arial" pitchFamily="34" charset="0"/>
              <a:cs typeface="Arial" pitchFamily="34" charset="0"/>
            </a:endParaRPr>
          </a:p>
        </p:txBody>
      </p:sp>
      <p:sp>
        <p:nvSpPr>
          <p:cNvPr id="34" name="Rectangle 6"/>
          <p:cNvSpPr/>
          <p:nvPr/>
        </p:nvSpPr>
        <p:spPr>
          <a:xfrm>
            <a:off x="539552" y="5103674"/>
            <a:ext cx="8178221" cy="1323439"/>
          </a:xfrm>
          <a:prstGeom prst="rect">
            <a:avLst/>
          </a:prstGeom>
          <a:solidFill>
            <a:schemeClr val="bg1">
              <a:lumMod val="95000"/>
            </a:schemeClr>
          </a:solidFill>
        </p:spPr>
        <p:txBody>
          <a:bodyPr wrap="square">
            <a:spAutoFit/>
          </a:bodyPr>
          <a:lstStyle/>
          <a:p>
            <a:pPr marL="342900" indent="-342900" latinLnBrk="0">
              <a:buFont typeface="Wingdings" pitchFamily="2" charset="2"/>
              <a:buChar char="Ø"/>
            </a:pPr>
            <a:r>
              <a:rPr lang="en-US" sz="2000" dirty="0" smtClean="0">
                <a:solidFill>
                  <a:schemeClr val="accent6">
                    <a:lumMod val="75000"/>
                  </a:schemeClr>
                </a:solidFill>
                <a:latin typeface="Arial Narrow" panose="020B0606020202030204" pitchFamily="34" charset="0"/>
                <a:cs typeface="Arial" pitchFamily="34" charset="0"/>
              </a:rPr>
              <a:t>Fugitive emissions from HCFC/HFC production </a:t>
            </a:r>
            <a:r>
              <a:rPr lang="en-US" sz="2000" dirty="0" smtClean="0">
                <a:solidFill>
                  <a:schemeClr val="tx1">
                    <a:lumMod val="75000"/>
                    <a:lumOff val="25000"/>
                  </a:schemeClr>
                </a:solidFill>
                <a:latin typeface="Arial Narrow" panose="020B0606020202030204" pitchFamily="34" charset="0"/>
                <a:cs typeface="Arial" pitchFamily="34" charset="0"/>
              </a:rPr>
              <a:t>are the </a:t>
            </a:r>
            <a:r>
              <a:rPr lang="en-US" sz="2000" dirty="0">
                <a:solidFill>
                  <a:schemeClr val="tx1">
                    <a:lumMod val="75000"/>
                    <a:lumOff val="25000"/>
                  </a:schemeClr>
                </a:solidFill>
                <a:latin typeface="Arial Narrow" panose="020B0606020202030204" pitchFamily="34" charset="0"/>
                <a:cs typeface="Arial" pitchFamily="34" charset="0"/>
              </a:rPr>
              <a:t>most significant contribution to the total </a:t>
            </a:r>
            <a:r>
              <a:rPr lang="en-US" sz="2000" dirty="0" smtClean="0">
                <a:solidFill>
                  <a:schemeClr val="tx1">
                    <a:lumMod val="75000"/>
                    <a:lumOff val="25000"/>
                  </a:schemeClr>
                </a:solidFill>
                <a:latin typeface="Arial Narrow" panose="020B0606020202030204" pitchFamily="34" charset="0"/>
                <a:cs typeface="Arial" pitchFamily="34" charset="0"/>
              </a:rPr>
              <a:t>CCl</a:t>
            </a:r>
            <a:r>
              <a:rPr lang="en-US" sz="2000" baseline="-25000" dirty="0" smtClean="0">
                <a:solidFill>
                  <a:schemeClr val="tx1">
                    <a:lumMod val="75000"/>
                    <a:lumOff val="25000"/>
                  </a:schemeClr>
                </a:solidFill>
                <a:latin typeface="Arial Narrow" panose="020B0606020202030204" pitchFamily="34" charset="0"/>
                <a:cs typeface="Arial" pitchFamily="34" charset="0"/>
              </a:rPr>
              <a:t>4</a:t>
            </a:r>
            <a:r>
              <a:rPr lang="en-US" sz="2000" dirty="0" smtClean="0">
                <a:solidFill>
                  <a:schemeClr val="tx1">
                    <a:lumMod val="75000"/>
                    <a:lumOff val="25000"/>
                  </a:schemeClr>
                </a:solidFill>
                <a:latin typeface="Arial Narrow" panose="020B0606020202030204" pitchFamily="34" charset="0"/>
                <a:cs typeface="Arial" pitchFamily="34" charset="0"/>
              </a:rPr>
              <a:t> concentration enhancements at </a:t>
            </a:r>
            <a:r>
              <a:rPr lang="en-US" sz="2000" dirty="0" err="1" smtClean="0">
                <a:solidFill>
                  <a:schemeClr val="tx1">
                    <a:lumMod val="75000"/>
                    <a:lumOff val="25000"/>
                  </a:schemeClr>
                </a:solidFill>
                <a:latin typeface="Arial Narrow" panose="020B0606020202030204" pitchFamily="34" charset="0"/>
                <a:cs typeface="Arial" pitchFamily="34" charset="0"/>
              </a:rPr>
              <a:t>Gosan</a:t>
            </a:r>
            <a:r>
              <a:rPr lang="en-US" sz="2000" dirty="0" smtClean="0">
                <a:solidFill>
                  <a:schemeClr val="tx1">
                    <a:lumMod val="75000"/>
                    <a:lumOff val="25000"/>
                  </a:schemeClr>
                </a:solidFill>
                <a:latin typeface="Arial Narrow" panose="020B0606020202030204" pitchFamily="34" charset="0"/>
                <a:cs typeface="Arial" pitchFamily="34" charset="0"/>
              </a:rPr>
              <a:t> (42.2±3.3%)</a:t>
            </a:r>
          </a:p>
          <a:p>
            <a:pPr marL="342900" indent="-342900" latinLnBrk="0">
              <a:buFont typeface="Wingdings" pitchFamily="2" charset="2"/>
              <a:buChar char="Ø"/>
            </a:pPr>
            <a:endParaRPr lang="en-US" sz="2000" dirty="0" smtClean="0">
              <a:solidFill>
                <a:schemeClr val="tx1">
                  <a:lumMod val="75000"/>
                  <a:lumOff val="25000"/>
                </a:schemeClr>
              </a:solidFill>
              <a:latin typeface="Arial Narrow" panose="020B0606020202030204" pitchFamily="34" charset="0"/>
              <a:cs typeface="Arial" pitchFamily="34" charset="0"/>
            </a:endParaRPr>
          </a:p>
          <a:p>
            <a:pPr marL="342900" indent="-342900" latinLnBrk="0">
              <a:buFont typeface="Wingdings" pitchFamily="2" charset="2"/>
              <a:buChar char="Ø"/>
            </a:pPr>
            <a:r>
              <a:rPr lang="en-US" sz="2000" dirty="0" smtClean="0">
                <a:solidFill>
                  <a:schemeClr val="tx1">
                    <a:lumMod val="75000"/>
                    <a:lumOff val="25000"/>
                  </a:schemeClr>
                </a:solidFill>
                <a:latin typeface="Arial Narrow" panose="020B0606020202030204" pitchFamily="34" charset="0"/>
                <a:cs typeface="Arial" pitchFamily="34" charset="0"/>
              </a:rPr>
              <a:t>29.8</a:t>
            </a:r>
            <a:r>
              <a:rPr lang="en-US" sz="2000" dirty="0">
                <a:solidFill>
                  <a:schemeClr val="tx1">
                    <a:lumMod val="75000"/>
                    <a:lumOff val="25000"/>
                  </a:schemeClr>
                </a:solidFill>
                <a:latin typeface="Arial Narrow" panose="020B0606020202030204" pitchFamily="34" charset="0"/>
                <a:cs typeface="Arial" pitchFamily="34" charset="0"/>
              </a:rPr>
              <a:t>% of </a:t>
            </a:r>
            <a:r>
              <a:rPr lang="en-US" sz="2000" dirty="0" smtClean="0">
                <a:solidFill>
                  <a:schemeClr val="tx1">
                    <a:lumMod val="75000"/>
                    <a:lumOff val="25000"/>
                  </a:schemeClr>
                </a:solidFill>
                <a:latin typeface="Arial Narrow" panose="020B0606020202030204" pitchFamily="34" charset="0"/>
                <a:cs typeface="Arial" pitchFamily="34" charset="0"/>
              </a:rPr>
              <a:t>the enhanced observations are </a:t>
            </a:r>
            <a:r>
              <a:rPr lang="en-US" sz="2000" dirty="0">
                <a:solidFill>
                  <a:schemeClr val="tx1">
                    <a:lumMod val="75000"/>
                    <a:lumOff val="25000"/>
                  </a:schemeClr>
                </a:solidFill>
                <a:latin typeface="Arial Narrow" panose="020B0606020202030204" pitchFamily="34" charset="0"/>
                <a:cs typeface="Arial" pitchFamily="34" charset="0"/>
              </a:rPr>
              <a:t>explained by </a:t>
            </a:r>
            <a:r>
              <a:rPr lang="en-US" sz="2000" dirty="0" smtClean="0">
                <a:solidFill>
                  <a:srgbClr val="008000"/>
                </a:solidFill>
                <a:latin typeface="Arial Narrow" panose="020B0606020202030204" pitchFamily="34" charset="0"/>
                <a:cs typeface="Arial" pitchFamily="34" charset="0"/>
              </a:rPr>
              <a:t>solvent usage</a:t>
            </a:r>
            <a:r>
              <a:rPr lang="en-US" sz="2000" dirty="0" smtClean="0">
                <a:solidFill>
                  <a:schemeClr val="tx1">
                    <a:lumMod val="75000"/>
                    <a:lumOff val="25000"/>
                  </a:schemeClr>
                </a:solidFill>
                <a:latin typeface="Arial Narrow" panose="020B0606020202030204" pitchFamily="34" charset="0"/>
                <a:cs typeface="Arial" pitchFamily="34" charset="0"/>
              </a:rPr>
              <a:t>.</a:t>
            </a:r>
          </a:p>
        </p:txBody>
      </p:sp>
      <p:grpSp>
        <p:nvGrpSpPr>
          <p:cNvPr id="7" name="Group 6"/>
          <p:cNvGrpSpPr/>
          <p:nvPr/>
        </p:nvGrpSpPr>
        <p:grpSpPr>
          <a:xfrm>
            <a:off x="0" y="0"/>
            <a:ext cx="9144000" cy="805833"/>
            <a:chOff x="0" y="0"/>
            <a:chExt cx="9144000" cy="805833"/>
          </a:xfrm>
        </p:grpSpPr>
        <p:grpSp>
          <p:nvGrpSpPr>
            <p:cNvPr id="8" name="그룹 11"/>
            <p:cNvGrpSpPr/>
            <p:nvPr/>
          </p:nvGrpSpPr>
          <p:grpSpPr>
            <a:xfrm>
              <a:off x="0" y="0"/>
              <a:ext cx="9144000" cy="805833"/>
              <a:chOff x="0" y="0"/>
              <a:chExt cx="9144000" cy="1048057"/>
            </a:xfrm>
            <a:solidFill>
              <a:schemeClr val="bg1">
                <a:lumMod val="85000"/>
              </a:schemeClr>
            </a:solidFill>
          </p:grpSpPr>
          <p:sp>
            <p:nvSpPr>
              <p:cNvPr id="10" name="직사각형 9"/>
              <p:cNvSpPr/>
              <p:nvPr/>
            </p:nvSpPr>
            <p:spPr>
              <a:xfrm>
                <a:off x="0" y="0"/>
                <a:ext cx="9144000" cy="10480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36396" y="23943"/>
                <a:ext cx="684076" cy="605694"/>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그림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44044" y="385044"/>
                <a:ext cx="1160404" cy="515868"/>
              </a:xfrm>
              <a:prstGeom prst="rect">
                <a:avLst/>
              </a:prstGeom>
              <a:grpFill/>
              <a:ln>
                <a:noFill/>
              </a:ln>
              <a:effectLst>
                <a:outerShdw blurRad="292100" dist="139700" dir="2700000" algn="tl" rotWithShape="0">
                  <a:srgbClr val="333333">
                    <a:alpha val="65000"/>
                  </a:srgbClr>
                </a:outerShdw>
              </a:effectLst>
            </p:spPr>
          </p:pic>
        </p:grpSp>
        <p:pic>
          <p:nvPicPr>
            <p:cNvPr id="9" name="Picture 25"/>
            <p:cNvPicPr>
              <a:picLocks noChangeAspect="1" noChangeArrowheads="1"/>
            </p:cNvPicPr>
            <p:nvPr/>
          </p:nvPicPr>
          <p:blipFill>
            <a:blip r:embed="rId6" cstate="print"/>
            <a:srcRect/>
            <a:stretch>
              <a:fillRect/>
            </a:stretch>
          </p:blipFill>
          <p:spPr bwMode="auto">
            <a:xfrm>
              <a:off x="8371995" y="296054"/>
              <a:ext cx="769880" cy="509779"/>
            </a:xfrm>
            <a:prstGeom prst="rect">
              <a:avLst/>
            </a:prstGeom>
            <a:noFill/>
            <a:ln w="19050">
              <a:noFill/>
              <a:miter lim="800000"/>
              <a:headEnd/>
              <a:tailEnd/>
            </a:ln>
            <a:effectLst/>
          </p:spPr>
        </p:pic>
      </p:grpSp>
      <p:sp>
        <p:nvSpPr>
          <p:cNvPr id="17" name="Text Box 5"/>
          <p:cNvSpPr txBox="1">
            <a:spLocks noChangeArrowheads="1"/>
          </p:cNvSpPr>
          <p:nvPr/>
        </p:nvSpPr>
        <p:spPr bwMode="auto">
          <a:xfrm>
            <a:off x="-69286" y="105760"/>
            <a:ext cx="9302756" cy="584775"/>
          </a:xfrm>
          <a:prstGeom prst="rect">
            <a:avLst/>
          </a:prstGeom>
          <a:noFill/>
          <a:ln w="9525">
            <a:noFill/>
            <a:miter lim="800000"/>
            <a:headEnd/>
            <a:tailEnd/>
          </a:ln>
        </p:spPr>
        <p:txBody>
          <a:bodyPr wrap="square">
            <a:spAutoFit/>
          </a:bodyPr>
          <a:lstStyle/>
          <a:p>
            <a:pPr algn="ctr" eaLnBrk="0" hangingPunct="0"/>
            <a:r>
              <a:rPr lang="en-US" altLang="ko-KR" sz="3200" b="1" dirty="0" smtClean="0">
                <a:solidFill>
                  <a:schemeClr val="tx2">
                    <a:lumMod val="50000"/>
                  </a:schemeClr>
                </a:solidFill>
                <a:latin typeface="Calibri" panose="020F0502020204030204" pitchFamily="34" charset="0"/>
                <a:ea typeface="HY헤드라인M" pitchFamily="18" charset="-127"/>
                <a:cs typeface="Tahoma" pitchFamily="34" charset="0"/>
              </a:rPr>
              <a:t>Identification of industry-based CCl</a:t>
            </a:r>
            <a:r>
              <a:rPr lang="en-US" altLang="ko-KR" sz="3200" b="1" baseline="-25000" dirty="0" smtClean="0">
                <a:solidFill>
                  <a:schemeClr val="tx2">
                    <a:lumMod val="50000"/>
                  </a:schemeClr>
                </a:solidFill>
                <a:latin typeface="Calibri" panose="020F0502020204030204" pitchFamily="34" charset="0"/>
                <a:ea typeface="HY헤드라인M" pitchFamily="18" charset="-127"/>
                <a:cs typeface="Tahoma" pitchFamily="34" charset="0"/>
              </a:rPr>
              <a:t>4</a:t>
            </a:r>
            <a:r>
              <a:rPr lang="en-US" altLang="ko-KR" sz="3200" b="1" dirty="0" smtClean="0">
                <a:solidFill>
                  <a:schemeClr val="tx2">
                    <a:lumMod val="50000"/>
                  </a:schemeClr>
                </a:solidFill>
                <a:latin typeface="Calibri" panose="020F0502020204030204" pitchFamily="34" charset="0"/>
                <a:ea typeface="HY헤드라인M" pitchFamily="18" charset="-127"/>
                <a:cs typeface="Tahoma" pitchFamily="34" charset="0"/>
              </a:rPr>
              <a:t> emission sources</a:t>
            </a:r>
            <a:endParaRPr kumimoji="0" lang="en-US" altLang="ko-KR" sz="3200" b="1" dirty="0">
              <a:solidFill>
                <a:schemeClr val="tx2">
                  <a:lumMod val="50000"/>
                </a:schemeClr>
              </a:solidFill>
              <a:latin typeface="Calibri" panose="020F0502020204030204" pitchFamily="34" charset="0"/>
              <a:ea typeface="HY헤드라인M" pitchFamily="18" charset="-127"/>
              <a:cs typeface="Tahoma" pitchFamily="34" charset="0"/>
            </a:endParaRPr>
          </a:p>
        </p:txBody>
      </p:sp>
      <p:sp>
        <p:nvSpPr>
          <p:cNvPr id="13" name="TextBox 12"/>
          <p:cNvSpPr txBox="1"/>
          <p:nvPr/>
        </p:nvSpPr>
        <p:spPr>
          <a:xfrm>
            <a:off x="6688539" y="4508384"/>
            <a:ext cx="1915909" cy="400110"/>
          </a:xfrm>
          <a:prstGeom prst="rect">
            <a:avLst/>
          </a:prstGeom>
          <a:solidFill>
            <a:schemeClr val="bg1"/>
          </a:solidFill>
          <a:ln w="19050">
            <a:solidFill>
              <a:schemeClr val="tx1">
                <a:lumMod val="65000"/>
                <a:lumOff val="35000"/>
              </a:schemeClr>
            </a:solidFill>
          </a:ln>
        </p:spPr>
        <p:txBody>
          <a:bodyPr wrap="none" rtlCol="0">
            <a:spAutoFit/>
          </a:bodyPr>
          <a:lstStyle/>
          <a:p>
            <a:r>
              <a:rPr lang="en-US" sz="2000" i="1" dirty="0" smtClean="0">
                <a:solidFill>
                  <a:schemeClr val="tx1">
                    <a:lumMod val="75000"/>
                    <a:lumOff val="25000"/>
                  </a:schemeClr>
                </a:solidFill>
                <a:latin typeface="Arial Narrow" panose="020B0606020202030204" pitchFamily="34" charset="0"/>
              </a:rPr>
              <a:t>Preliminary results</a:t>
            </a:r>
            <a:endParaRPr lang="en-US" sz="2000" i="1" dirty="0">
              <a:solidFill>
                <a:schemeClr val="tx1">
                  <a:lumMod val="75000"/>
                  <a:lumOff val="25000"/>
                </a:schemeClr>
              </a:solidFill>
              <a:latin typeface="Arial Narrow" panose="020B0606020202030204" pitchFamily="34" charset="0"/>
            </a:endParaRPr>
          </a:p>
        </p:txBody>
      </p:sp>
    </p:spTree>
    <p:extLst>
      <p:ext uri="{BB962C8B-B14F-4D97-AF65-F5344CB8AC3E}">
        <p14:creationId xmlns:p14="http://schemas.microsoft.com/office/powerpoint/2010/main" val="34943668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2"/>
          <p:cNvSpPr>
            <a:spLocks noChangeArrowheads="1"/>
          </p:cNvSpPr>
          <p:nvPr/>
        </p:nvSpPr>
        <p:spPr bwMode="auto">
          <a:xfrm>
            <a:off x="390364" y="626616"/>
            <a:ext cx="8363272" cy="5234831"/>
          </a:xfrm>
          <a:prstGeom prst="rect">
            <a:avLst/>
          </a:prstGeom>
          <a:solidFill>
            <a:schemeClr val="bg1">
              <a:lumMod val="95000"/>
            </a:schemeClr>
          </a:solidFill>
          <a:ln w="9525">
            <a:noFill/>
            <a:miter lim="800000"/>
            <a:headEnd/>
            <a:tailEnd/>
          </a:ln>
        </p:spPr>
        <p:txBody>
          <a:bodyPr wrap="square">
            <a:spAutoFit/>
          </a:bodyPr>
          <a:lstStyle/>
          <a:p>
            <a:r>
              <a:rPr lang="en-US" altLang="ko-KR" sz="2000" b="1" dirty="0" smtClean="0">
                <a:solidFill>
                  <a:schemeClr val="tx1">
                    <a:lumMod val="75000"/>
                    <a:lumOff val="25000"/>
                  </a:schemeClr>
                </a:solidFill>
                <a:latin typeface="Arial Narrow" pitchFamily="34" charset="0"/>
                <a:ea typeface="Arial Unicode MS" pitchFamily="50" charset="-127"/>
                <a:cs typeface="Arial" pitchFamily="34" charset="0"/>
              </a:rPr>
              <a:t>‘</a:t>
            </a:r>
            <a:r>
              <a:rPr lang="en-US" altLang="ko-KR" sz="2000" b="1" dirty="0" smtClean="0">
                <a:solidFill>
                  <a:srgbClr val="0000CC"/>
                </a:solidFill>
                <a:latin typeface="Arial Narrow" pitchFamily="34" charset="0"/>
                <a:ea typeface="Arial Unicode MS" pitchFamily="50" charset="-127"/>
                <a:cs typeface="Arial" pitchFamily="34" charset="0"/>
              </a:rPr>
              <a:t>Top-down’ estimation of CCl</a:t>
            </a:r>
            <a:r>
              <a:rPr lang="en-US" altLang="ko-KR" sz="2000" b="1" baseline="-25000" dirty="0" smtClean="0">
                <a:solidFill>
                  <a:srgbClr val="0000CC"/>
                </a:solidFill>
                <a:latin typeface="Arial Narrow" pitchFamily="34" charset="0"/>
                <a:ea typeface="Arial Unicode MS" pitchFamily="50" charset="-127"/>
                <a:cs typeface="Arial" pitchFamily="34" charset="0"/>
              </a:rPr>
              <a:t>4</a:t>
            </a:r>
            <a:r>
              <a:rPr lang="en-US" altLang="ko-KR" sz="2000" b="1" dirty="0" smtClean="0">
                <a:solidFill>
                  <a:srgbClr val="0000CC"/>
                </a:solidFill>
                <a:latin typeface="Arial Narrow" pitchFamily="34" charset="0"/>
                <a:ea typeface="Arial Unicode MS" pitchFamily="50" charset="-127"/>
                <a:cs typeface="Arial" pitchFamily="34" charset="0"/>
              </a:rPr>
              <a:t> country-based emission in China </a:t>
            </a:r>
            <a:r>
              <a:rPr lang="en-US" altLang="ko-KR" sz="2000" b="1" dirty="0" smtClean="0">
                <a:solidFill>
                  <a:schemeClr val="tx1">
                    <a:lumMod val="75000"/>
                    <a:lumOff val="25000"/>
                  </a:schemeClr>
                </a:solidFill>
                <a:latin typeface="Arial Narrow" pitchFamily="34" charset="0"/>
                <a:ea typeface="Arial Unicode MS" pitchFamily="50" charset="-127"/>
                <a:cs typeface="Arial" pitchFamily="34" charset="0"/>
              </a:rPr>
              <a:t>using inter-species correlation analysis</a:t>
            </a:r>
          </a:p>
          <a:p>
            <a:pPr marL="0" lvl="1">
              <a:lnSpc>
                <a:spcPts val="0"/>
              </a:lnSpc>
              <a:spcBef>
                <a:spcPts val="1687"/>
              </a:spcBef>
            </a:pPr>
            <a:endParaRPr lang="en-US" altLang="ko-KR" sz="2000" dirty="0" smtClean="0">
              <a:solidFill>
                <a:schemeClr val="tx1">
                  <a:lumMod val="75000"/>
                  <a:lumOff val="25000"/>
                </a:schemeClr>
              </a:solidFill>
              <a:latin typeface="Arial Narrow" pitchFamily="34" charset="0"/>
              <a:ea typeface="Arial Unicode MS" pitchFamily="50" charset="-127"/>
              <a:cs typeface="Arial" pitchFamily="34" charset="0"/>
            </a:endParaRPr>
          </a:p>
          <a:p>
            <a:pPr marL="803275" lvl="1" indent="-361950" algn="just">
              <a:buFont typeface="Arial" pitchFamily="34" charset="0"/>
              <a:buChar char="•"/>
              <a:defRPr/>
            </a:pPr>
            <a:r>
              <a:rPr lang="en-US" altLang="ko-KR" sz="2000" dirty="0" smtClean="0">
                <a:solidFill>
                  <a:schemeClr val="tx1">
                    <a:lumMod val="75000"/>
                    <a:lumOff val="25000"/>
                  </a:schemeClr>
                </a:solidFill>
                <a:latin typeface="Arial Narrow" pitchFamily="34" charset="0"/>
                <a:cs typeface="Arial" pitchFamily="34" charset="0"/>
              </a:rPr>
              <a:t>Top-down estimate of China’s emission of CCl</a:t>
            </a:r>
            <a:r>
              <a:rPr lang="en-US" altLang="ko-KR" sz="2000" baseline="-25000" dirty="0" smtClean="0">
                <a:solidFill>
                  <a:schemeClr val="tx1">
                    <a:lumMod val="75000"/>
                    <a:lumOff val="25000"/>
                  </a:schemeClr>
                </a:solidFill>
                <a:latin typeface="Arial Narrow" pitchFamily="34" charset="0"/>
                <a:cs typeface="Arial" pitchFamily="34" charset="0"/>
              </a:rPr>
              <a:t>4</a:t>
            </a:r>
            <a:r>
              <a:rPr lang="en-US" altLang="ko-KR" sz="2000" dirty="0" smtClean="0">
                <a:solidFill>
                  <a:schemeClr val="tx1">
                    <a:lumMod val="75000"/>
                    <a:lumOff val="25000"/>
                  </a:schemeClr>
                </a:solidFill>
                <a:latin typeface="Arial Narrow" pitchFamily="34" charset="0"/>
                <a:cs typeface="Arial" pitchFamily="34" charset="0"/>
              </a:rPr>
              <a:t> shows ~26</a:t>
            </a:r>
            <a:r>
              <a:rPr lang="en-US" altLang="ko-KR" sz="2000" dirty="0" smtClean="0">
                <a:solidFill>
                  <a:schemeClr val="tx1">
                    <a:lumMod val="75000"/>
                    <a:lumOff val="25000"/>
                  </a:schemeClr>
                </a:solidFill>
                <a:latin typeface="Symbol" pitchFamily="18" charset="2"/>
                <a:cs typeface="Arial" pitchFamily="34" charset="0"/>
              </a:rPr>
              <a:t>-</a:t>
            </a:r>
            <a:r>
              <a:rPr lang="en-US" altLang="ko-KR" sz="2000" dirty="0" smtClean="0">
                <a:solidFill>
                  <a:schemeClr val="tx1">
                    <a:lumMod val="75000"/>
                    <a:lumOff val="25000"/>
                  </a:schemeClr>
                </a:solidFill>
                <a:latin typeface="Arial Narrow" pitchFamily="34" charset="0"/>
                <a:cs typeface="Arial" pitchFamily="34" charset="0"/>
              </a:rPr>
              <a:t>46% of contribution to the global totals.</a:t>
            </a:r>
          </a:p>
          <a:p>
            <a:pPr marL="803275" lvl="1" indent="-361950" algn="just">
              <a:buFont typeface="Arial" pitchFamily="34" charset="0"/>
              <a:buChar char="•"/>
              <a:defRPr/>
            </a:pPr>
            <a:r>
              <a:rPr lang="en-US" altLang="ko-KR" sz="2000" dirty="0">
                <a:solidFill>
                  <a:schemeClr val="tx1">
                    <a:lumMod val="75000"/>
                    <a:lumOff val="25000"/>
                  </a:schemeClr>
                </a:solidFill>
                <a:latin typeface="Arial Narrow" panose="020B0606020202030204" pitchFamily="34" charset="0"/>
              </a:rPr>
              <a:t>Post-2010 </a:t>
            </a:r>
            <a:r>
              <a:rPr lang="en-US" altLang="ko-KR" sz="2000" dirty="0" smtClean="0">
                <a:solidFill>
                  <a:schemeClr val="tx1">
                    <a:lumMod val="75000"/>
                    <a:lumOff val="25000"/>
                  </a:schemeClr>
                </a:solidFill>
                <a:latin typeface="Arial Narrow" panose="020B0606020202030204" pitchFamily="34" charset="0"/>
              </a:rPr>
              <a:t>top-down </a:t>
            </a:r>
            <a:r>
              <a:rPr lang="en-US" altLang="ko-KR" sz="2000" dirty="0">
                <a:solidFill>
                  <a:schemeClr val="tx1">
                    <a:lumMod val="75000"/>
                    <a:lumOff val="25000"/>
                  </a:schemeClr>
                </a:solidFill>
                <a:latin typeface="Arial Narrow" panose="020B0606020202030204" pitchFamily="34" charset="0"/>
              </a:rPr>
              <a:t>estimates </a:t>
            </a:r>
            <a:r>
              <a:rPr lang="en-US" altLang="ko-KR" sz="2000" dirty="0" smtClean="0">
                <a:solidFill>
                  <a:schemeClr val="tx1">
                    <a:lumMod val="75000"/>
                    <a:lumOff val="25000"/>
                  </a:schemeClr>
                </a:solidFill>
                <a:latin typeface="Arial Narrow" panose="020B0606020202030204" pitchFamily="34" charset="0"/>
              </a:rPr>
              <a:t>in China are </a:t>
            </a:r>
            <a:r>
              <a:rPr lang="en-US" altLang="ko-KR" sz="2000" dirty="0">
                <a:solidFill>
                  <a:schemeClr val="tx1">
                    <a:lumMod val="75000"/>
                    <a:lumOff val="25000"/>
                  </a:schemeClr>
                </a:solidFill>
                <a:latin typeface="Arial Narrow" panose="020B0606020202030204" pitchFamily="34" charset="0"/>
              </a:rPr>
              <a:t>still significant in the range between </a:t>
            </a:r>
            <a:r>
              <a:rPr lang="en-US" altLang="ko-KR" sz="2000" dirty="0" smtClean="0">
                <a:solidFill>
                  <a:schemeClr val="tx1">
                    <a:lumMod val="75000"/>
                    <a:lumOff val="25000"/>
                  </a:schemeClr>
                </a:solidFill>
                <a:latin typeface="Arial Narrow" panose="020B0606020202030204" pitchFamily="34" charset="0"/>
              </a:rPr>
              <a:t>13.8 </a:t>
            </a:r>
            <a:r>
              <a:rPr lang="en-US" altLang="ko-KR" sz="2000" dirty="0">
                <a:solidFill>
                  <a:schemeClr val="tx1">
                    <a:lumMod val="75000"/>
                    <a:lumOff val="25000"/>
                  </a:schemeClr>
                </a:solidFill>
                <a:latin typeface="Arial Narrow" panose="020B0606020202030204" pitchFamily="34" charset="0"/>
              </a:rPr>
              <a:t>± </a:t>
            </a:r>
            <a:r>
              <a:rPr lang="en-US" altLang="ko-KR" sz="2000" dirty="0" smtClean="0">
                <a:solidFill>
                  <a:schemeClr val="tx1">
                    <a:lumMod val="75000"/>
                    <a:lumOff val="25000"/>
                  </a:schemeClr>
                </a:solidFill>
                <a:latin typeface="Arial Narrow" panose="020B0606020202030204" pitchFamily="34" charset="0"/>
              </a:rPr>
              <a:t>3.1 </a:t>
            </a:r>
            <a:r>
              <a:rPr lang="en-US" altLang="ko-KR" sz="2000" dirty="0">
                <a:solidFill>
                  <a:schemeClr val="tx1">
                    <a:lumMod val="75000"/>
                    <a:lumOff val="25000"/>
                  </a:schemeClr>
                </a:solidFill>
                <a:latin typeface="Arial Narrow" panose="020B0606020202030204" pitchFamily="34" charset="0"/>
              </a:rPr>
              <a:t>Gg yr</a:t>
            </a:r>
            <a:r>
              <a:rPr lang="en-US" altLang="ko-KR" sz="2000" baseline="30000" dirty="0">
                <a:solidFill>
                  <a:schemeClr val="tx1">
                    <a:lumMod val="75000"/>
                    <a:lumOff val="25000"/>
                  </a:schemeClr>
                </a:solidFill>
                <a:latin typeface="Arial Narrow" panose="020B0606020202030204" pitchFamily="34" charset="0"/>
              </a:rPr>
              <a:t>-1</a:t>
            </a:r>
            <a:r>
              <a:rPr lang="en-US" altLang="ko-KR" sz="2000" dirty="0">
                <a:solidFill>
                  <a:schemeClr val="tx1">
                    <a:lumMod val="75000"/>
                    <a:lumOff val="25000"/>
                  </a:schemeClr>
                </a:solidFill>
                <a:latin typeface="Arial Narrow" panose="020B0606020202030204" pitchFamily="34" charset="0"/>
              </a:rPr>
              <a:t> </a:t>
            </a:r>
            <a:r>
              <a:rPr lang="en-US" altLang="ko-KR" sz="2000" dirty="0" smtClean="0">
                <a:solidFill>
                  <a:schemeClr val="tx1">
                    <a:lumMod val="75000"/>
                    <a:lumOff val="25000"/>
                  </a:schemeClr>
                </a:solidFill>
                <a:latin typeface="Arial Narrow" panose="020B0606020202030204" pitchFamily="34" charset="0"/>
              </a:rPr>
              <a:t>and </a:t>
            </a:r>
            <a:r>
              <a:rPr lang="en-US" altLang="ko-KR" sz="2000" dirty="0">
                <a:solidFill>
                  <a:schemeClr val="tx1">
                    <a:lumMod val="75000"/>
                    <a:lumOff val="25000"/>
                  </a:schemeClr>
                </a:solidFill>
                <a:latin typeface="Arial Narrow" panose="020B0606020202030204" pitchFamily="34" charset="0"/>
              </a:rPr>
              <a:t>18.7 ± 4.9 </a:t>
            </a:r>
            <a:r>
              <a:rPr lang="en-US" altLang="ko-KR" sz="2000" dirty="0" smtClean="0">
                <a:solidFill>
                  <a:schemeClr val="tx1">
                    <a:lumMod val="75000"/>
                    <a:lumOff val="25000"/>
                  </a:schemeClr>
                </a:solidFill>
                <a:latin typeface="Arial Narrow" panose="020B0606020202030204" pitchFamily="34" charset="0"/>
              </a:rPr>
              <a:t>Gg yr</a:t>
            </a:r>
            <a:r>
              <a:rPr lang="en-US" altLang="ko-KR" sz="2000" baseline="30000" dirty="0" smtClean="0">
                <a:solidFill>
                  <a:schemeClr val="tx1">
                    <a:lumMod val="75000"/>
                    <a:lumOff val="25000"/>
                  </a:schemeClr>
                </a:solidFill>
                <a:latin typeface="Arial Narrow" panose="020B0606020202030204" pitchFamily="34" charset="0"/>
              </a:rPr>
              <a:t>-1</a:t>
            </a:r>
            <a:r>
              <a:rPr lang="en-US" altLang="ko-KR" sz="2000" b="1" dirty="0" smtClean="0">
                <a:solidFill>
                  <a:srgbClr val="006600"/>
                </a:solidFill>
                <a:latin typeface="Arial Narrow" pitchFamily="34" charset="0"/>
                <a:ea typeface="Arial Unicode MS" pitchFamily="50" charset="-127"/>
                <a:cs typeface="Arial" pitchFamily="34" charset="0"/>
              </a:rPr>
              <a:t>.</a:t>
            </a:r>
          </a:p>
          <a:p>
            <a:pPr algn="just">
              <a:defRPr/>
            </a:pPr>
            <a:endParaRPr lang="en-US" altLang="ko-KR" sz="2000" b="1" dirty="0" smtClean="0">
              <a:solidFill>
                <a:srgbClr val="006600"/>
              </a:solidFill>
              <a:latin typeface="Arial Narrow" pitchFamily="34" charset="0"/>
              <a:ea typeface="Arial Unicode MS" pitchFamily="50" charset="-127"/>
              <a:cs typeface="Arial" pitchFamily="34" charset="0"/>
            </a:endParaRPr>
          </a:p>
          <a:p>
            <a:pPr algn="just">
              <a:defRPr/>
            </a:pPr>
            <a:r>
              <a:rPr lang="en-US" altLang="ko-KR" sz="2000" b="1" dirty="0" smtClean="0">
                <a:solidFill>
                  <a:srgbClr val="006600"/>
                </a:solidFill>
                <a:latin typeface="Arial Narrow" pitchFamily="34" charset="0"/>
                <a:ea typeface="Arial Unicode MS" pitchFamily="50" charset="-127"/>
                <a:cs typeface="Arial" pitchFamily="34" charset="0"/>
              </a:rPr>
              <a:t>Identification of CCl</a:t>
            </a:r>
            <a:r>
              <a:rPr lang="en-US" altLang="ko-KR" sz="2000" b="1" baseline="-25000" dirty="0" smtClean="0">
                <a:solidFill>
                  <a:srgbClr val="006600"/>
                </a:solidFill>
                <a:latin typeface="Arial Narrow" pitchFamily="34" charset="0"/>
                <a:ea typeface="Arial Unicode MS" pitchFamily="50" charset="-127"/>
                <a:cs typeface="Arial" pitchFamily="34" charset="0"/>
              </a:rPr>
              <a:t>4</a:t>
            </a:r>
            <a:r>
              <a:rPr lang="en-US" altLang="ko-KR" sz="2000" b="1" dirty="0" smtClean="0">
                <a:solidFill>
                  <a:srgbClr val="006600"/>
                </a:solidFill>
                <a:latin typeface="Arial Narrow" pitchFamily="34" charset="0"/>
                <a:ea typeface="Arial Unicode MS" pitchFamily="50" charset="-127"/>
                <a:cs typeface="Arial" pitchFamily="34" charset="0"/>
              </a:rPr>
              <a:t> emission sources in East Asia </a:t>
            </a:r>
            <a:r>
              <a:rPr lang="en-US" altLang="ko-KR" sz="2000" b="1" dirty="0" smtClean="0">
                <a:solidFill>
                  <a:schemeClr val="tx1">
                    <a:lumMod val="75000"/>
                    <a:lumOff val="25000"/>
                  </a:schemeClr>
                </a:solidFill>
                <a:latin typeface="Arial Narrow" pitchFamily="34" charset="0"/>
                <a:ea typeface="Arial Unicode MS" pitchFamily="50" charset="-127"/>
                <a:cs typeface="Arial" pitchFamily="34" charset="0"/>
              </a:rPr>
              <a:t>using positive matrix factorization analysis.</a:t>
            </a:r>
          </a:p>
          <a:p>
            <a:pPr algn="just">
              <a:defRPr/>
            </a:pPr>
            <a:endParaRPr lang="en-US" altLang="ko-KR" sz="2000" dirty="0" smtClean="0">
              <a:solidFill>
                <a:schemeClr val="tx1">
                  <a:lumMod val="75000"/>
                  <a:lumOff val="25000"/>
                </a:schemeClr>
              </a:solidFill>
              <a:latin typeface="Arial Narrow" pitchFamily="34" charset="0"/>
              <a:ea typeface="Arial Unicode MS" pitchFamily="50" charset="-127"/>
              <a:cs typeface="Arial" pitchFamily="34" charset="0"/>
            </a:endParaRPr>
          </a:p>
          <a:p>
            <a:pPr marL="914400" lvl="1" indent="-457200" algn="just">
              <a:buFont typeface="Arial" pitchFamily="34" charset="0"/>
              <a:buChar char="•"/>
              <a:defRPr/>
            </a:pPr>
            <a:r>
              <a:rPr lang="en-US" altLang="ko-KR" sz="2000" dirty="0" smtClean="0">
                <a:solidFill>
                  <a:schemeClr val="accent6">
                    <a:lumMod val="75000"/>
                  </a:schemeClr>
                </a:solidFill>
                <a:latin typeface="Arial Narrow" pitchFamily="34" charset="0"/>
                <a:cs typeface="Arial" panose="020B0604020202020204" pitchFamily="34" charset="0"/>
              </a:rPr>
              <a:t>Fugitive </a:t>
            </a:r>
            <a:r>
              <a:rPr lang="en-US" altLang="ko-KR" sz="2000" dirty="0">
                <a:solidFill>
                  <a:schemeClr val="accent6">
                    <a:lumMod val="75000"/>
                  </a:schemeClr>
                </a:solidFill>
                <a:latin typeface="Arial Narrow" pitchFamily="34" charset="0"/>
                <a:cs typeface="Arial" panose="020B0604020202020204" pitchFamily="34" charset="0"/>
              </a:rPr>
              <a:t>emissions from HCFC/HFC production</a:t>
            </a:r>
            <a:r>
              <a:rPr lang="en-US" altLang="ko-KR" sz="2000" dirty="0">
                <a:solidFill>
                  <a:schemeClr val="tx1">
                    <a:lumMod val="85000"/>
                    <a:lumOff val="15000"/>
                  </a:schemeClr>
                </a:solidFill>
                <a:latin typeface="Arial Narrow" pitchFamily="34" charset="0"/>
                <a:cs typeface="Arial" panose="020B0604020202020204" pitchFamily="34" charset="0"/>
              </a:rPr>
              <a:t> </a:t>
            </a:r>
            <a:r>
              <a:rPr lang="en-US" altLang="ko-KR" sz="2000" dirty="0" smtClean="0">
                <a:solidFill>
                  <a:schemeClr val="tx1">
                    <a:lumMod val="85000"/>
                    <a:lumOff val="15000"/>
                  </a:schemeClr>
                </a:solidFill>
                <a:latin typeface="Arial Narrow" pitchFamily="34" charset="0"/>
                <a:cs typeface="Arial" panose="020B0604020202020204" pitchFamily="34" charset="0"/>
              </a:rPr>
              <a:t>are </a:t>
            </a:r>
            <a:r>
              <a:rPr lang="en-US" altLang="ko-KR" sz="2000" dirty="0">
                <a:solidFill>
                  <a:schemeClr val="tx1">
                    <a:lumMod val="85000"/>
                    <a:lumOff val="15000"/>
                  </a:schemeClr>
                </a:solidFill>
                <a:latin typeface="Arial Narrow" pitchFamily="34" charset="0"/>
                <a:cs typeface="Arial" panose="020B0604020202020204" pitchFamily="34" charset="0"/>
              </a:rPr>
              <a:t>the most significant </a:t>
            </a:r>
            <a:r>
              <a:rPr lang="en-US" altLang="ko-KR" sz="2000" dirty="0" smtClean="0">
                <a:solidFill>
                  <a:schemeClr val="tx1">
                    <a:lumMod val="85000"/>
                    <a:lumOff val="15000"/>
                  </a:schemeClr>
                </a:solidFill>
                <a:latin typeface="Arial Narrow" pitchFamily="34" charset="0"/>
                <a:cs typeface="Arial" panose="020B0604020202020204" pitchFamily="34" charset="0"/>
              </a:rPr>
              <a:t>source, explaining 42.2±3.3% of the total CCl</a:t>
            </a:r>
            <a:r>
              <a:rPr lang="en-US" altLang="ko-KR" sz="2000" baseline="-25000" dirty="0" smtClean="0">
                <a:solidFill>
                  <a:schemeClr val="tx1">
                    <a:lumMod val="85000"/>
                    <a:lumOff val="15000"/>
                  </a:schemeClr>
                </a:solidFill>
                <a:latin typeface="Arial Narrow" pitchFamily="34" charset="0"/>
                <a:cs typeface="Arial" panose="020B0604020202020204" pitchFamily="34" charset="0"/>
              </a:rPr>
              <a:t>4</a:t>
            </a:r>
            <a:r>
              <a:rPr lang="en-US" altLang="ko-KR" sz="2000" dirty="0" smtClean="0">
                <a:solidFill>
                  <a:schemeClr val="tx1">
                    <a:lumMod val="85000"/>
                    <a:lumOff val="15000"/>
                  </a:schemeClr>
                </a:solidFill>
                <a:latin typeface="Arial Narrow" pitchFamily="34" charset="0"/>
                <a:cs typeface="Arial" panose="020B0604020202020204" pitchFamily="34" charset="0"/>
              </a:rPr>
              <a:t> concentration enhancements observed </a:t>
            </a:r>
            <a:r>
              <a:rPr lang="en-US" altLang="ko-KR" sz="2000" dirty="0">
                <a:solidFill>
                  <a:schemeClr val="tx1">
                    <a:lumMod val="85000"/>
                    <a:lumOff val="15000"/>
                  </a:schemeClr>
                </a:solidFill>
                <a:latin typeface="Arial Narrow" pitchFamily="34" charset="0"/>
                <a:cs typeface="Arial" panose="020B0604020202020204" pitchFamily="34" charset="0"/>
              </a:rPr>
              <a:t>at </a:t>
            </a:r>
            <a:r>
              <a:rPr lang="en-US" altLang="ko-KR" sz="2000" dirty="0" err="1" smtClean="0">
                <a:solidFill>
                  <a:schemeClr val="tx1">
                    <a:lumMod val="85000"/>
                    <a:lumOff val="15000"/>
                  </a:schemeClr>
                </a:solidFill>
                <a:latin typeface="Arial Narrow" pitchFamily="34" charset="0"/>
                <a:cs typeface="Arial" panose="020B0604020202020204" pitchFamily="34" charset="0"/>
              </a:rPr>
              <a:t>Gosan</a:t>
            </a:r>
            <a:r>
              <a:rPr lang="en-US" altLang="ko-KR" sz="2000" dirty="0" smtClean="0">
                <a:solidFill>
                  <a:schemeClr val="tx1">
                    <a:lumMod val="85000"/>
                    <a:lumOff val="15000"/>
                  </a:schemeClr>
                </a:solidFill>
                <a:latin typeface="Arial Narrow" pitchFamily="34" charset="0"/>
                <a:cs typeface="Arial" panose="020B0604020202020204" pitchFamily="34" charset="0"/>
              </a:rPr>
              <a:t> from 2008 to 2013.</a:t>
            </a:r>
            <a:endParaRPr lang="en-US" altLang="ko-KR" sz="2000" dirty="0" smtClean="0">
              <a:solidFill>
                <a:schemeClr val="tx1">
                  <a:lumMod val="75000"/>
                  <a:lumOff val="25000"/>
                </a:schemeClr>
              </a:solidFill>
              <a:latin typeface="Arial Narrow" pitchFamily="34" charset="0"/>
              <a:ea typeface="Arial Unicode MS" pitchFamily="50" charset="-127"/>
              <a:cs typeface="Arial" pitchFamily="34" charset="0"/>
            </a:endParaRPr>
          </a:p>
          <a:p>
            <a:pPr marL="914400" lvl="1" indent="-457200" algn="just">
              <a:buFont typeface="Arial" pitchFamily="34" charset="0"/>
              <a:buChar char="•"/>
              <a:defRPr/>
            </a:pPr>
            <a:r>
              <a:rPr lang="en-US" altLang="ko-KR" sz="2000" dirty="0">
                <a:solidFill>
                  <a:schemeClr val="tx1">
                    <a:lumMod val="85000"/>
                    <a:lumOff val="15000"/>
                  </a:schemeClr>
                </a:solidFill>
                <a:latin typeface="Arial Narrow" pitchFamily="34" charset="0"/>
                <a:cs typeface="Arial" panose="020B0604020202020204" pitchFamily="34" charset="0"/>
              </a:rPr>
              <a:t>29.8% of </a:t>
            </a:r>
            <a:r>
              <a:rPr lang="en-US" altLang="ko-KR" sz="2000" dirty="0" smtClean="0">
                <a:solidFill>
                  <a:schemeClr val="tx1">
                    <a:lumMod val="85000"/>
                    <a:lumOff val="15000"/>
                  </a:schemeClr>
                </a:solidFill>
                <a:latin typeface="Arial Narrow" pitchFamily="34" charset="0"/>
                <a:cs typeface="Arial" panose="020B0604020202020204" pitchFamily="34" charset="0"/>
              </a:rPr>
              <a:t>the enhanced observations are contributed by </a:t>
            </a:r>
            <a:r>
              <a:rPr lang="en-US" altLang="ko-KR" sz="2000" dirty="0" smtClean="0">
                <a:solidFill>
                  <a:srgbClr val="008000"/>
                </a:solidFill>
                <a:latin typeface="Arial Narrow" pitchFamily="34" charset="0"/>
                <a:cs typeface="Arial" panose="020B0604020202020204" pitchFamily="34" charset="0"/>
              </a:rPr>
              <a:t>solvent </a:t>
            </a:r>
            <a:r>
              <a:rPr lang="en-US" altLang="ko-KR" sz="2000" dirty="0">
                <a:solidFill>
                  <a:srgbClr val="008000"/>
                </a:solidFill>
                <a:latin typeface="Arial Narrow" pitchFamily="34" charset="0"/>
                <a:cs typeface="Arial" panose="020B0604020202020204" pitchFamily="34" charset="0"/>
              </a:rPr>
              <a:t>usage</a:t>
            </a:r>
            <a:r>
              <a:rPr lang="en-US" altLang="ko-KR" sz="2000" dirty="0" smtClean="0">
                <a:solidFill>
                  <a:schemeClr val="accent3">
                    <a:lumMod val="50000"/>
                  </a:schemeClr>
                </a:solidFill>
                <a:latin typeface="Arial Narrow" pitchFamily="34" charset="0"/>
                <a:cs typeface="Arial" panose="020B0604020202020204" pitchFamily="34" charset="0"/>
              </a:rPr>
              <a:t>.</a:t>
            </a:r>
          </a:p>
          <a:p>
            <a:pPr marL="914400" lvl="1" indent="-457200" algn="just">
              <a:buFont typeface="Arial" pitchFamily="34" charset="0"/>
              <a:buChar char="•"/>
              <a:defRPr/>
            </a:pPr>
            <a:r>
              <a:rPr lang="en-US" altLang="ko-KR" sz="2000" dirty="0" smtClean="0">
                <a:solidFill>
                  <a:schemeClr val="tx1">
                    <a:lumMod val="75000"/>
                    <a:lumOff val="25000"/>
                  </a:schemeClr>
                </a:solidFill>
                <a:latin typeface="Arial Narrow" panose="020B0606020202030204" pitchFamily="34" charset="0"/>
                <a:cs typeface="Arial" pitchFamily="34" charset="0"/>
              </a:rPr>
              <a:t>Shandong, Jiangsu, </a:t>
            </a:r>
            <a:r>
              <a:rPr lang="en-US" altLang="ko-KR" sz="2000" dirty="0">
                <a:solidFill>
                  <a:schemeClr val="tx1">
                    <a:lumMod val="75000"/>
                    <a:lumOff val="25000"/>
                  </a:schemeClr>
                </a:solidFill>
                <a:latin typeface="Arial Narrow" panose="020B0606020202030204" pitchFamily="34" charset="0"/>
                <a:cs typeface="Arial" pitchFamily="34" charset="0"/>
              </a:rPr>
              <a:t>Zhejiang,</a:t>
            </a:r>
            <a:r>
              <a:rPr lang="en-US" altLang="ko-KR" sz="2000" dirty="0" smtClean="0">
                <a:solidFill>
                  <a:schemeClr val="tx1">
                    <a:lumMod val="75000"/>
                    <a:lumOff val="25000"/>
                  </a:schemeClr>
                </a:solidFill>
                <a:latin typeface="Arial Narrow" panose="020B0606020202030204" pitchFamily="34" charset="0"/>
                <a:cs typeface="Arial" pitchFamily="34" charset="0"/>
              </a:rPr>
              <a:t> Henan </a:t>
            </a:r>
            <a:r>
              <a:rPr lang="en-US" altLang="ko-KR" sz="2000" dirty="0">
                <a:solidFill>
                  <a:schemeClr val="tx1">
                    <a:lumMod val="75000"/>
                    <a:lumOff val="25000"/>
                  </a:schemeClr>
                </a:solidFill>
                <a:latin typeface="Arial Narrow" panose="020B0606020202030204" pitchFamily="34" charset="0"/>
                <a:cs typeface="Arial" pitchFamily="34" charset="0"/>
              </a:rPr>
              <a:t>and Hubei </a:t>
            </a:r>
            <a:r>
              <a:rPr lang="en-US" altLang="ko-KR" sz="2000" dirty="0" smtClean="0">
                <a:solidFill>
                  <a:schemeClr val="tx1">
                    <a:lumMod val="75000"/>
                    <a:lumOff val="25000"/>
                  </a:schemeClr>
                </a:solidFill>
                <a:latin typeface="Arial Narrow" panose="020B0606020202030204" pitchFamily="34" charset="0"/>
                <a:cs typeface="Arial" pitchFamily="34" charset="0"/>
              </a:rPr>
              <a:t>provinces in China could be potential </a:t>
            </a:r>
            <a:r>
              <a:rPr lang="en-US" altLang="ko-KR" sz="2000" dirty="0">
                <a:solidFill>
                  <a:schemeClr val="tx1">
                    <a:lumMod val="75000"/>
                    <a:lumOff val="25000"/>
                  </a:schemeClr>
                </a:solidFill>
                <a:latin typeface="Arial Narrow" panose="020B0606020202030204" pitchFamily="34" charset="0"/>
                <a:cs typeface="Arial" pitchFamily="34" charset="0"/>
              </a:rPr>
              <a:t>source regions for CCl</a:t>
            </a:r>
            <a:r>
              <a:rPr lang="en-US" altLang="ko-KR" sz="2000" baseline="-25000" dirty="0">
                <a:solidFill>
                  <a:schemeClr val="tx1">
                    <a:lumMod val="75000"/>
                    <a:lumOff val="25000"/>
                  </a:schemeClr>
                </a:solidFill>
                <a:latin typeface="Arial Narrow" panose="020B0606020202030204" pitchFamily="34" charset="0"/>
                <a:cs typeface="Arial" pitchFamily="34" charset="0"/>
              </a:rPr>
              <a:t>4</a:t>
            </a:r>
            <a:r>
              <a:rPr lang="en-US" altLang="ko-KR" sz="2000" dirty="0">
                <a:solidFill>
                  <a:schemeClr val="tx1">
                    <a:lumMod val="75000"/>
                    <a:lumOff val="25000"/>
                  </a:schemeClr>
                </a:solidFill>
                <a:latin typeface="Arial Narrow" panose="020B0606020202030204" pitchFamily="34" charset="0"/>
                <a:cs typeface="Arial" pitchFamily="34" charset="0"/>
              </a:rPr>
              <a:t> </a:t>
            </a:r>
            <a:r>
              <a:rPr lang="en-US" altLang="ko-KR" sz="2000" dirty="0" smtClean="0">
                <a:solidFill>
                  <a:schemeClr val="tx1">
                    <a:lumMod val="75000"/>
                    <a:lumOff val="25000"/>
                  </a:schemeClr>
                </a:solidFill>
                <a:latin typeface="Arial Narrow" panose="020B0606020202030204" pitchFamily="34" charset="0"/>
                <a:cs typeface="Arial" pitchFamily="34" charset="0"/>
              </a:rPr>
              <a:t>enhancements observed at </a:t>
            </a:r>
            <a:r>
              <a:rPr lang="en-US" altLang="ko-KR" sz="2000" dirty="0" err="1" smtClean="0">
                <a:solidFill>
                  <a:schemeClr val="tx1">
                    <a:lumMod val="75000"/>
                    <a:lumOff val="25000"/>
                  </a:schemeClr>
                </a:solidFill>
                <a:latin typeface="Arial Narrow" panose="020B0606020202030204" pitchFamily="34" charset="0"/>
                <a:cs typeface="Arial" pitchFamily="34" charset="0"/>
              </a:rPr>
              <a:t>Gosan</a:t>
            </a:r>
            <a:endParaRPr lang="en-US" altLang="ko-KR" sz="2000" dirty="0" smtClean="0">
              <a:solidFill>
                <a:schemeClr val="tx1">
                  <a:lumMod val="75000"/>
                  <a:lumOff val="25000"/>
                </a:schemeClr>
              </a:solidFill>
              <a:latin typeface="Arial Narrow" pitchFamily="34" charset="0"/>
              <a:ea typeface="Arial Unicode MS" pitchFamily="50" charset="-127"/>
              <a:cs typeface="Arial" pitchFamily="34" charset="0"/>
            </a:endParaRPr>
          </a:p>
        </p:txBody>
      </p:sp>
      <p:sp>
        <p:nvSpPr>
          <p:cNvPr id="3" name="Rectangle 1"/>
          <p:cNvSpPr txBox="1">
            <a:spLocks noChangeArrowheads="1"/>
          </p:cNvSpPr>
          <p:nvPr/>
        </p:nvSpPr>
        <p:spPr>
          <a:xfrm>
            <a:off x="107504" y="74166"/>
            <a:ext cx="5832648" cy="576064"/>
          </a:xfrm>
          <a:prstGeom prst="rect">
            <a:avLst/>
          </a:prstGeom>
        </p:spPr>
        <p:txBody>
          <a:bodyPr anchor="t">
            <a:noAutofit/>
          </a:bodyPr>
          <a:lstStyle/>
          <a:p>
            <a:pPr marL="0" marR="0" lvl="0" indent="0" algn="ctr" defTabSz="914400" rtl="0" eaLnBrk="1" fontAlgn="auto" latinLnBrk="1" hangingPunct="1">
              <a:lnSpc>
                <a:spcPct val="100000"/>
              </a:lnSpc>
              <a:spcBef>
                <a:spcPct val="0"/>
              </a:spcBef>
              <a:spcAft>
                <a:spcPts val="0"/>
              </a:spcAft>
              <a:buClrTx/>
              <a:buSzTx/>
              <a:buFontTx/>
              <a:buNone/>
              <a:tabLst/>
              <a:defRPr/>
            </a:pPr>
            <a:r>
              <a:rPr kumimoji="0" lang="en-US" altLang="ko-KR" sz="2800" b="1" i="1" strike="noStrike" kern="1200" cap="none" spc="0" normalizeH="0" baseline="0" noProof="0" dirty="0" smtClean="0">
                <a:ln>
                  <a:noFill/>
                </a:ln>
                <a:solidFill>
                  <a:schemeClr val="tx1">
                    <a:lumMod val="95000"/>
                    <a:lumOff val="5000"/>
                  </a:schemeClr>
                </a:solidFill>
                <a:effectLst/>
                <a:uLnTx/>
                <a:uFillTx/>
                <a:latin typeface="Arial" pitchFamily="34" charset="0"/>
                <a:ea typeface="굴림" charset="-127"/>
                <a:cs typeface="Arial" pitchFamily="34" charset="0"/>
              </a:rPr>
              <a:t>Summary</a:t>
            </a:r>
            <a:r>
              <a:rPr kumimoji="0" lang="en-US" altLang="ko-KR" sz="2800" b="1" i="1" strike="noStrike" kern="1200" cap="none" spc="0" normalizeH="0" baseline="0" noProof="0" dirty="0" smtClean="0">
                <a:ln>
                  <a:noFill/>
                </a:ln>
                <a:effectLst/>
                <a:uLnTx/>
                <a:uFillTx/>
                <a:latin typeface="Arial" pitchFamily="34" charset="0"/>
                <a:ea typeface="굴림" charset="-127"/>
                <a:cs typeface="Arial" pitchFamily="34" charset="0"/>
              </a:rPr>
              <a:t>: </a:t>
            </a:r>
            <a:r>
              <a:rPr kumimoji="0" lang="en-US" altLang="ko-KR" sz="2000" b="1" i="1" strike="noStrike" kern="1200" cap="none" spc="0" normalizeH="0" baseline="0" noProof="0" dirty="0" smtClean="0">
                <a:ln>
                  <a:noFill/>
                </a:ln>
                <a:effectLst/>
                <a:uLnTx/>
                <a:uFillTx/>
                <a:latin typeface="Arial" pitchFamily="34" charset="0"/>
                <a:ea typeface="굴림" charset="-127"/>
                <a:cs typeface="Arial" pitchFamily="34" charset="0"/>
              </a:rPr>
              <a:t>Preliminary Results</a:t>
            </a:r>
          </a:p>
        </p:txBody>
      </p:sp>
      <p:sp>
        <p:nvSpPr>
          <p:cNvPr id="4" name="TextBox 3"/>
          <p:cNvSpPr txBox="1"/>
          <p:nvPr/>
        </p:nvSpPr>
        <p:spPr>
          <a:xfrm>
            <a:off x="6732240" y="6012577"/>
            <a:ext cx="1949957" cy="584775"/>
          </a:xfrm>
          <a:prstGeom prst="rect">
            <a:avLst/>
          </a:prstGeom>
          <a:noFill/>
        </p:spPr>
        <p:txBody>
          <a:bodyPr wrap="none" rtlCol="0">
            <a:spAutoFit/>
          </a:bodyPr>
          <a:lstStyle/>
          <a:p>
            <a:r>
              <a:rPr lang="en-US" altLang="ko-KR" sz="3200" b="1" dirty="0" smtClean="0">
                <a:solidFill>
                  <a:srgbClr val="3333CC"/>
                </a:solidFill>
                <a:latin typeface="Calibri" pitchFamily="34" charset="0"/>
              </a:rPr>
              <a:t>Thank you</a:t>
            </a:r>
            <a:endParaRPr lang="ko-KR" altLang="en-US" sz="3200" b="1" dirty="0">
              <a:solidFill>
                <a:srgbClr val="3333CC"/>
              </a:solidFill>
              <a:latin typeface="Calibri" pitchFamily="34" charset="0"/>
            </a:endParaRPr>
          </a:p>
        </p:txBody>
      </p:sp>
    </p:spTree>
    <p:extLst>
      <p:ext uri="{BB962C8B-B14F-4D97-AF65-F5344CB8AC3E}">
        <p14:creationId xmlns:p14="http://schemas.microsoft.com/office/powerpoint/2010/main" val="20458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0" y="0"/>
            <a:ext cx="9144000" cy="805833"/>
            <a:chOff x="0" y="0"/>
            <a:chExt cx="9144000" cy="805833"/>
          </a:xfrm>
        </p:grpSpPr>
        <p:grpSp>
          <p:nvGrpSpPr>
            <p:cNvPr id="39" name="그룹 11"/>
            <p:cNvGrpSpPr/>
            <p:nvPr/>
          </p:nvGrpSpPr>
          <p:grpSpPr>
            <a:xfrm>
              <a:off x="0" y="0"/>
              <a:ext cx="9144000" cy="805833"/>
              <a:chOff x="0" y="0"/>
              <a:chExt cx="9144000" cy="1048057"/>
            </a:xfrm>
            <a:solidFill>
              <a:schemeClr val="bg1">
                <a:lumMod val="85000"/>
              </a:schemeClr>
            </a:solidFill>
          </p:grpSpPr>
          <p:sp>
            <p:nvSpPr>
              <p:cNvPr id="41" name="직사각형 9"/>
              <p:cNvSpPr/>
              <p:nvPr/>
            </p:nvSpPr>
            <p:spPr>
              <a:xfrm>
                <a:off x="0" y="0"/>
                <a:ext cx="9144000" cy="10480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6396" y="23943"/>
                <a:ext cx="684076" cy="605694"/>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그림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4044" y="385044"/>
                <a:ext cx="1160404" cy="515868"/>
              </a:xfrm>
              <a:prstGeom prst="rect">
                <a:avLst/>
              </a:prstGeom>
              <a:grpFill/>
              <a:ln>
                <a:noFill/>
              </a:ln>
              <a:effectLst>
                <a:outerShdw blurRad="292100" dist="139700" dir="2700000" algn="tl" rotWithShape="0">
                  <a:srgbClr val="333333">
                    <a:alpha val="65000"/>
                  </a:srgbClr>
                </a:outerShdw>
              </a:effectLst>
            </p:spPr>
          </p:pic>
        </p:grpSp>
        <p:pic>
          <p:nvPicPr>
            <p:cNvPr id="40" name="Picture 25"/>
            <p:cNvPicPr>
              <a:picLocks noChangeAspect="1" noChangeArrowheads="1"/>
            </p:cNvPicPr>
            <p:nvPr/>
          </p:nvPicPr>
          <p:blipFill>
            <a:blip r:embed="rId5" cstate="print"/>
            <a:srcRect/>
            <a:stretch>
              <a:fillRect/>
            </a:stretch>
          </p:blipFill>
          <p:spPr bwMode="auto">
            <a:xfrm>
              <a:off x="8371995" y="296054"/>
              <a:ext cx="769880" cy="509779"/>
            </a:xfrm>
            <a:prstGeom prst="rect">
              <a:avLst/>
            </a:prstGeom>
            <a:noFill/>
            <a:ln w="19050">
              <a:noFill/>
              <a:miter lim="800000"/>
              <a:headEnd/>
              <a:tailEnd/>
            </a:ln>
            <a:effectLst/>
          </p:spPr>
        </p:pic>
      </p:grpSp>
      <p:sp>
        <p:nvSpPr>
          <p:cNvPr id="15" name="Rectangle 3"/>
          <p:cNvSpPr txBox="1">
            <a:spLocks noChangeArrowheads="1"/>
          </p:cNvSpPr>
          <p:nvPr/>
        </p:nvSpPr>
        <p:spPr>
          <a:xfrm>
            <a:off x="107504" y="75504"/>
            <a:ext cx="9030508" cy="617192"/>
          </a:xfrm>
          <a:prstGeom prst="rect">
            <a:avLst/>
          </a:prstGeom>
        </p:spPr>
        <p:txBody>
          <a:bodyPr vert="horz" lIns="91440" tIns="45720" rIns="91440" bIns="45720" rtlCol="0" anchor="ctr">
            <a:noAutofit/>
          </a:bodyPr>
          <a:lstStyle/>
          <a:p>
            <a:pPr>
              <a:spcBef>
                <a:spcPct val="0"/>
              </a:spcBef>
              <a:defRPr/>
            </a:pPr>
            <a:r>
              <a:rPr lang="en-US" altLang="ko-KR" sz="3000" b="1" dirty="0" smtClean="0">
                <a:solidFill>
                  <a:srgbClr val="002060"/>
                </a:solidFill>
                <a:latin typeface="Calibri"/>
                <a:ea typeface="HY중고딕"/>
                <a:cs typeface="Arial" panose="020B0604020202020204" pitchFamily="34" charset="0"/>
              </a:rPr>
              <a:t>Phase-out of </a:t>
            </a:r>
            <a:r>
              <a:rPr lang="en-US" altLang="ko-KR" sz="3000" b="1" dirty="0">
                <a:solidFill>
                  <a:srgbClr val="002060"/>
                </a:solidFill>
                <a:latin typeface="Calibri"/>
                <a:ea typeface="HY중고딕"/>
                <a:cs typeface="Arial" panose="020B0604020202020204" pitchFamily="34" charset="0"/>
              </a:rPr>
              <a:t>CCl</a:t>
            </a:r>
            <a:r>
              <a:rPr lang="en-US" altLang="ko-KR" sz="3000" b="1" baseline="-25000" dirty="0">
                <a:solidFill>
                  <a:srgbClr val="002060"/>
                </a:solidFill>
                <a:latin typeface="Calibri"/>
                <a:ea typeface="HY중고딕"/>
                <a:cs typeface="Arial" panose="020B0604020202020204" pitchFamily="34" charset="0"/>
              </a:rPr>
              <a:t>4</a:t>
            </a:r>
            <a:r>
              <a:rPr lang="en-US" altLang="ko-KR" sz="3000" b="1" dirty="0" smtClean="0">
                <a:solidFill>
                  <a:srgbClr val="002060"/>
                </a:solidFill>
                <a:latin typeface="Calibri"/>
                <a:ea typeface="HY중고딕"/>
                <a:cs typeface="Arial" panose="020B0604020202020204" pitchFamily="34" charset="0"/>
              </a:rPr>
              <a:t> under the Montreal Protocol</a:t>
            </a:r>
          </a:p>
        </p:txBody>
      </p:sp>
      <p:grpSp>
        <p:nvGrpSpPr>
          <p:cNvPr id="16" name="그룹 15"/>
          <p:cNvGrpSpPr/>
          <p:nvPr/>
        </p:nvGrpSpPr>
        <p:grpSpPr>
          <a:xfrm>
            <a:off x="1116772" y="4469976"/>
            <a:ext cx="7935460" cy="338554"/>
            <a:chOff x="668988" y="5200396"/>
            <a:chExt cx="7935460" cy="338554"/>
          </a:xfrm>
        </p:grpSpPr>
        <p:sp>
          <p:nvSpPr>
            <p:cNvPr id="17" name="Text Box 904"/>
            <p:cNvSpPr txBox="1">
              <a:spLocks noChangeArrowheads="1"/>
            </p:cNvSpPr>
            <p:nvPr/>
          </p:nvSpPr>
          <p:spPr bwMode="auto">
            <a:xfrm>
              <a:off x="668988" y="5200396"/>
              <a:ext cx="7935460" cy="338554"/>
            </a:xfrm>
            <a:prstGeom prst="rect">
              <a:avLst/>
            </a:prstGeom>
            <a:noFill/>
            <a:ln w="9525" algn="ctr">
              <a:noFill/>
              <a:miter lim="800000"/>
              <a:headEnd/>
              <a:tailEnd/>
            </a:ln>
          </p:spPr>
          <p:txBody>
            <a:bodyPr wrap="square">
              <a:spAutoFit/>
            </a:bodyPr>
            <a:lstStyle/>
            <a:p>
              <a:pPr>
                <a:spcBef>
                  <a:spcPct val="50000"/>
                </a:spcBef>
              </a:pPr>
              <a:r>
                <a:rPr lang="en-US" altLang="ko-KR" sz="1600" b="1" i="1" dirty="0">
                  <a:solidFill>
                    <a:prstClr val="black">
                      <a:lumMod val="65000"/>
                      <a:lumOff val="35000"/>
                    </a:prstClr>
                  </a:solidFill>
                  <a:latin typeface="Arial Narrow" panose="020B0606020202030204" pitchFamily="34" charset="0"/>
                </a:rPr>
                <a:t> </a:t>
              </a:r>
              <a:r>
                <a:rPr lang="en-US" altLang="ko-KR" sz="1600" b="1" i="1" dirty="0" smtClean="0">
                  <a:solidFill>
                    <a:prstClr val="black">
                      <a:lumMod val="65000"/>
                      <a:lumOff val="35000"/>
                    </a:prstClr>
                  </a:solidFill>
                  <a:latin typeface="Arial Narrow" panose="020B0606020202030204" pitchFamily="34" charset="0"/>
                </a:rPr>
                <a:t>Developed (         ) and developing (</a:t>
              </a:r>
              <a:r>
                <a:rPr lang="en-US" altLang="ko-KR" sz="1600" b="1" i="1" dirty="0">
                  <a:solidFill>
                    <a:prstClr val="black">
                      <a:lumMod val="65000"/>
                      <a:lumOff val="35000"/>
                    </a:prstClr>
                  </a:solidFill>
                  <a:latin typeface="Arial Narrow" panose="020B0606020202030204" pitchFamily="34" charset="0"/>
                </a:rPr>
                <a:t> </a:t>
              </a:r>
              <a:r>
                <a:rPr lang="en-US" altLang="ko-KR" sz="1600" b="1" i="1" dirty="0" smtClean="0">
                  <a:solidFill>
                    <a:prstClr val="black">
                      <a:lumMod val="65000"/>
                      <a:lumOff val="35000"/>
                    </a:prstClr>
                  </a:solidFill>
                  <a:latin typeface="Arial Narrow" panose="020B0606020202030204" pitchFamily="34" charset="0"/>
                </a:rPr>
                <a:t>        ) countries </a:t>
              </a:r>
              <a:r>
                <a:rPr lang="en-US" altLang="ko-KR" sz="1600" b="1" i="1" dirty="0">
                  <a:solidFill>
                    <a:prstClr val="black">
                      <a:lumMod val="65000"/>
                      <a:lumOff val="35000"/>
                    </a:prstClr>
                  </a:solidFill>
                  <a:latin typeface="Arial Narrow" panose="020B0606020202030204" pitchFamily="34" charset="0"/>
                </a:rPr>
                <a:t>for the purposes of the </a:t>
              </a:r>
              <a:r>
                <a:rPr lang="en-US" altLang="ko-KR" sz="1600" b="1" i="1" dirty="0" smtClean="0">
                  <a:solidFill>
                    <a:prstClr val="black">
                      <a:lumMod val="65000"/>
                      <a:lumOff val="35000"/>
                    </a:prstClr>
                  </a:solidFill>
                  <a:latin typeface="Arial Narrow" panose="020B0606020202030204" pitchFamily="34" charset="0"/>
                </a:rPr>
                <a:t>protocol</a:t>
              </a:r>
              <a:endParaRPr lang="en-US" altLang="ko-KR" sz="1600" b="1" i="1" dirty="0">
                <a:solidFill>
                  <a:prstClr val="black">
                    <a:lumMod val="65000"/>
                    <a:lumOff val="35000"/>
                  </a:prstClr>
                </a:solidFill>
                <a:latin typeface="Arial Narrow" panose="020B0606020202030204" pitchFamily="34" charset="0"/>
              </a:endParaRPr>
            </a:p>
          </p:txBody>
        </p:sp>
        <p:sp>
          <p:nvSpPr>
            <p:cNvPr id="18" name="Rectangle 901"/>
            <p:cNvSpPr>
              <a:spLocks noChangeArrowheads="1"/>
            </p:cNvSpPr>
            <p:nvPr/>
          </p:nvSpPr>
          <p:spPr bwMode="auto">
            <a:xfrm>
              <a:off x="1799586" y="5309842"/>
              <a:ext cx="307438" cy="167490"/>
            </a:xfrm>
            <a:prstGeom prst="rect">
              <a:avLst/>
            </a:prstGeom>
            <a:solidFill>
              <a:srgbClr val="3399FF"/>
            </a:solidFill>
            <a:ln w="9525" algn="ctr">
              <a:noFill/>
              <a:miter lim="800000"/>
              <a:headEnd/>
              <a:tailEnd/>
            </a:ln>
          </p:spPr>
          <p:txBody>
            <a:bodyPr wrap="none" anchor="ctr"/>
            <a:lstStyle/>
            <a:p>
              <a:endParaRPr lang="ko-KR" altLang="en-US" sz="1600" b="1" i="1">
                <a:solidFill>
                  <a:prstClr val="black"/>
                </a:solidFill>
              </a:endParaRPr>
            </a:p>
          </p:txBody>
        </p:sp>
        <p:sp>
          <p:nvSpPr>
            <p:cNvPr id="19" name="Rectangle 902"/>
            <p:cNvSpPr>
              <a:spLocks noChangeArrowheads="1"/>
            </p:cNvSpPr>
            <p:nvPr/>
          </p:nvSpPr>
          <p:spPr bwMode="auto">
            <a:xfrm>
              <a:off x="3625632" y="5299337"/>
              <a:ext cx="328286" cy="174984"/>
            </a:xfrm>
            <a:prstGeom prst="rect">
              <a:avLst/>
            </a:prstGeom>
            <a:solidFill>
              <a:srgbClr val="FF5050"/>
            </a:solidFill>
            <a:ln w="9525" algn="ctr">
              <a:noFill/>
              <a:miter lim="800000"/>
              <a:headEnd/>
              <a:tailEnd/>
            </a:ln>
          </p:spPr>
          <p:txBody>
            <a:bodyPr wrap="none" anchor="ctr"/>
            <a:lstStyle/>
            <a:p>
              <a:endParaRPr lang="ko-KR" altLang="en-US" sz="1600" b="1" i="1">
                <a:solidFill>
                  <a:prstClr val="black"/>
                </a:solidFill>
              </a:endParaRPr>
            </a:p>
          </p:txBody>
        </p:sp>
      </p:grpSp>
      <p:grpSp>
        <p:nvGrpSpPr>
          <p:cNvPr id="20" name="Group 16"/>
          <p:cNvGrpSpPr/>
          <p:nvPr/>
        </p:nvGrpSpPr>
        <p:grpSpPr>
          <a:xfrm>
            <a:off x="1027542" y="879916"/>
            <a:ext cx="6885443" cy="3590060"/>
            <a:chOff x="1027542" y="879916"/>
            <a:chExt cx="6885443" cy="3590060"/>
          </a:xfrm>
        </p:grpSpPr>
        <p:grpSp>
          <p:nvGrpSpPr>
            <p:cNvPr id="21" name="그룹 20"/>
            <p:cNvGrpSpPr/>
            <p:nvPr/>
          </p:nvGrpSpPr>
          <p:grpSpPr>
            <a:xfrm>
              <a:off x="1027542" y="879916"/>
              <a:ext cx="6885443" cy="3590060"/>
              <a:chOff x="539420" y="879916"/>
              <a:chExt cx="7847335" cy="4320480"/>
            </a:xfrm>
          </p:grpSpPr>
          <p:pic>
            <p:nvPicPr>
              <p:cNvPr id="32" name="Picture 2"/>
              <p:cNvPicPr>
                <a:picLocks noChangeAspect="1" noChangeArrowheads="1"/>
              </p:cNvPicPr>
              <p:nvPr/>
            </p:nvPicPr>
            <p:blipFill>
              <a:blip r:embed="rId6" cstate="print"/>
              <a:srcRect l="2438" r="1634" b="3548"/>
              <a:stretch>
                <a:fillRect/>
              </a:stretch>
            </p:blipFill>
            <p:spPr bwMode="auto">
              <a:xfrm>
                <a:off x="539420" y="879916"/>
                <a:ext cx="7847335" cy="4320480"/>
              </a:xfrm>
              <a:prstGeom prst="rect">
                <a:avLst/>
              </a:prstGeom>
              <a:noFill/>
              <a:ln w="9525">
                <a:noFill/>
                <a:miter lim="800000"/>
                <a:headEnd/>
                <a:tailEnd/>
              </a:ln>
            </p:spPr>
          </p:pic>
          <p:sp>
            <p:nvSpPr>
              <p:cNvPr id="33" name="직사각형 32"/>
              <p:cNvSpPr/>
              <p:nvPr/>
            </p:nvSpPr>
            <p:spPr bwMode="auto">
              <a:xfrm>
                <a:off x="3397550" y="1376217"/>
                <a:ext cx="2255540" cy="262921"/>
              </a:xfrm>
              <a:prstGeom prst="rect">
                <a:avLst/>
              </a:prstGeom>
              <a:gradFill flip="none" rotWithShape="1">
                <a:gsLst>
                  <a:gs pos="23000">
                    <a:srgbClr val="FF0000"/>
                  </a:gs>
                  <a:gs pos="73000">
                    <a:srgbClr val="FF7C80">
                      <a:tint val="44500"/>
                      <a:satMod val="160000"/>
                    </a:srgbClr>
                  </a:gs>
                  <a:gs pos="100000">
                    <a:srgbClr val="FF7C8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white"/>
                  </a:solidFill>
                </a:endParaRPr>
              </a:p>
            </p:txBody>
          </p:sp>
          <p:sp>
            <p:nvSpPr>
              <p:cNvPr id="34" name="직사각형 33"/>
              <p:cNvSpPr/>
              <p:nvPr/>
            </p:nvSpPr>
            <p:spPr bwMode="auto">
              <a:xfrm>
                <a:off x="3962983" y="2986242"/>
                <a:ext cx="1659020" cy="270307"/>
              </a:xfrm>
              <a:prstGeom prst="rect">
                <a:avLst/>
              </a:prstGeom>
              <a:gradFill flip="none" rotWithShape="1">
                <a:gsLst>
                  <a:gs pos="0">
                    <a:srgbClr val="FF0000"/>
                  </a:gs>
                  <a:gs pos="50000">
                    <a:srgbClr val="FF7C80">
                      <a:tint val="44500"/>
                      <a:satMod val="160000"/>
                    </a:srgbClr>
                  </a:gs>
                  <a:gs pos="100000">
                    <a:srgbClr val="FF7C8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white"/>
                  </a:solidFill>
                </a:endParaRPr>
              </a:p>
            </p:txBody>
          </p:sp>
          <p:sp>
            <p:nvSpPr>
              <p:cNvPr id="35" name="직사각형 34"/>
              <p:cNvSpPr/>
              <p:nvPr/>
            </p:nvSpPr>
            <p:spPr bwMode="auto">
              <a:xfrm>
                <a:off x="4463088" y="3523902"/>
                <a:ext cx="1197591" cy="258491"/>
              </a:xfrm>
              <a:prstGeom prst="rect">
                <a:avLst/>
              </a:prstGeom>
              <a:gradFill flip="none" rotWithShape="1">
                <a:gsLst>
                  <a:gs pos="0">
                    <a:srgbClr val="FF0000"/>
                  </a:gs>
                  <a:gs pos="50000">
                    <a:srgbClr val="FF7C80">
                      <a:tint val="44500"/>
                      <a:satMod val="160000"/>
                    </a:srgbClr>
                  </a:gs>
                  <a:gs pos="100000">
                    <a:srgbClr val="FF7C8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white"/>
                  </a:solidFill>
                </a:endParaRPr>
              </a:p>
            </p:txBody>
          </p:sp>
          <p:sp>
            <p:nvSpPr>
              <p:cNvPr id="36" name="직사각형 35"/>
              <p:cNvSpPr/>
              <p:nvPr/>
            </p:nvSpPr>
            <p:spPr bwMode="auto">
              <a:xfrm>
                <a:off x="1433440" y="1619937"/>
                <a:ext cx="1432860" cy="292463"/>
              </a:xfrm>
              <a:prstGeom prst="rect">
                <a:avLst/>
              </a:prstGeom>
              <a:gradFill flip="none" rotWithShape="1">
                <a:gsLst>
                  <a:gs pos="22000">
                    <a:srgbClr val="0070C0"/>
                  </a:gs>
                  <a:gs pos="80000">
                    <a:srgbClr val="00B0F0">
                      <a:tint val="44500"/>
                      <a:satMod val="160000"/>
                    </a:srgbClr>
                  </a:gs>
                  <a:gs pos="100000">
                    <a:srgbClr val="00B0F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white"/>
                  </a:solidFill>
                </a:endParaRPr>
              </a:p>
            </p:txBody>
          </p:sp>
          <p:sp>
            <p:nvSpPr>
              <p:cNvPr id="45" name="직사각형 44"/>
              <p:cNvSpPr/>
              <p:nvPr/>
            </p:nvSpPr>
            <p:spPr bwMode="auto">
              <a:xfrm>
                <a:off x="4329516" y="2721844"/>
                <a:ext cx="3325630" cy="262921"/>
              </a:xfrm>
              <a:prstGeom prst="rect">
                <a:avLst/>
              </a:prstGeom>
              <a:gradFill flip="none" rotWithShape="1">
                <a:gsLst>
                  <a:gs pos="0">
                    <a:srgbClr val="0070C0"/>
                  </a:gs>
                  <a:gs pos="50000">
                    <a:srgbClr val="00B0F0">
                      <a:tint val="44500"/>
                      <a:satMod val="160000"/>
                    </a:srgbClr>
                  </a:gs>
                  <a:gs pos="100000">
                    <a:srgbClr val="00B0F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white"/>
                  </a:solidFill>
                </a:endParaRPr>
              </a:p>
            </p:txBody>
          </p:sp>
          <p:sp>
            <p:nvSpPr>
              <p:cNvPr id="50" name="직사각형 49"/>
              <p:cNvSpPr/>
              <p:nvPr/>
            </p:nvSpPr>
            <p:spPr bwMode="auto">
              <a:xfrm>
                <a:off x="6059876" y="1910923"/>
                <a:ext cx="2243397" cy="276216"/>
              </a:xfrm>
              <a:prstGeom prst="rect">
                <a:avLst/>
              </a:prstGeom>
              <a:gradFill flip="none" rotWithShape="1">
                <a:gsLst>
                  <a:gs pos="23000">
                    <a:srgbClr val="FF0000"/>
                  </a:gs>
                  <a:gs pos="73000">
                    <a:srgbClr val="FF7C80">
                      <a:tint val="44500"/>
                      <a:satMod val="160000"/>
                    </a:srgbClr>
                  </a:gs>
                  <a:gs pos="100000">
                    <a:srgbClr val="FF7C8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white"/>
                  </a:solidFill>
                </a:endParaRPr>
              </a:p>
            </p:txBody>
          </p:sp>
          <p:sp>
            <p:nvSpPr>
              <p:cNvPr id="51" name="직사각형 50"/>
              <p:cNvSpPr/>
              <p:nvPr/>
            </p:nvSpPr>
            <p:spPr bwMode="auto">
              <a:xfrm>
                <a:off x="6059876" y="2458922"/>
                <a:ext cx="2243397" cy="264398"/>
              </a:xfrm>
              <a:prstGeom prst="rect">
                <a:avLst/>
              </a:prstGeom>
              <a:gradFill flip="none" rotWithShape="1">
                <a:gsLst>
                  <a:gs pos="23000">
                    <a:srgbClr val="FF0000"/>
                  </a:gs>
                  <a:gs pos="73000">
                    <a:srgbClr val="FF7C80">
                      <a:tint val="44500"/>
                      <a:satMod val="160000"/>
                    </a:srgbClr>
                  </a:gs>
                  <a:gs pos="100000">
                    <a:srgbClr val="FF7C8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white"/>
                  </a:solidFill>
                </a:endParaRPr>
              </a:p>
            </p:txBody>
          </p:sp>
          <p:sp>
            <p:nvSpPr>
              <p:cNvPr id="52" name="직사각형 51"/>
              <p:cNvSpPr/>
              <p:nvPr/>
            </p:nvSpPr>
            <p:spPr bwMode="auto">
              <a:xfrm>
                <a:off x="2111923" y="3265412"/>
                <a:ext cx="356698" cy="258490"/>
              </a:xfrm>
              <a:prstGeom prst="rect">
                <a:avLst/>
              </a:prstGeom>
              <a:gradFill flip="none" rotWithShape="1">
                <a:gsLst>
                  <a:gs pos="22000">
                    <a:srgbClr val="0070C0"/>
                  </a:gs>
                  <a:gs pos="80000">
                    <a:srgbClr val="00B0F0">
                      <a:tint val="44500"/>
                      <a:satMod val="160000"/>
                    </a:srgbClr>
                  </a:gs>
                  <a:gs pos="100000">
                    <a:srgbClr val="00B0F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white"/>
                  </a:solidFill>
                </a:endParaRPr>
              </a:p>
            </p:txBody>
          </p:sp>
          <p:sp>
            <p:nvSpPr>
              <p:cNvPr id="53" name="직사각형 52"/>
              <p:cNvSpPr/>
              <p:nvPr/>
            </p:nvSpPr>
            <p:spPr bwMode="auto">
              <a:xfrm>
                <a:off x="3930319" y="4597744"/>
                <a:ext cx="2527237" cy="257013"/>
              </a:xfrm>
              <a:prstGeom prst="rect">
                <a:avLst/>
              </a:prstGeom>
              <a:gradFill flip="none" rotWithShape="1">
                <a:gsLst>
                  <a:gs pos="23000">
                    <a:srgbClr val="FF0000"/>
                  </a:gs>
                  <a:gs pos="73000">
                    <a:srgbClr val="FF7C80">
                      <a:tint val="44500"/>
                      <a:satMod val="160000"/>
                    </a:srgbClr>
                  </a:gs>
                  <a:gs pos="100000">
                    <a:srgbClr val="FF7C8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white"/>
                  </a:solidFill>
                </a:endParaRPr>
              </a:p>
            </p:txBody>
          </p:sp>
          <p:sp>
            <p:nvSpPr>
              <p:cNvPr id="54" name="직사각형 53"/>
              <p:cNvSpPr/>
              <p:nvPr/>
            </p:nvSpPr>
            <p:spPr bwMode="auto">
              <a:xfrm>
                <a:off x="4130676" y="4068947"/>
                <a:ext cx="2326880" cy="292463"/>
              </a:xfrm>
              <a:prstGeom prst="rect">
                <a:avLst/>
              </a:prstGeom>
              <a:gradFill flip="none" rotWithShape="1">
                <a:gsLst>
                  <a:gs pos="23000">
                    <a:srgbClr val="FF0000"/>
                  </a:gs>
                  <a:gs pos="73000">
                    <a:srgbClr val="FF7C80">
                      <a:tint val="44500"/>
                      <a:satMod val="160000"/>
                    </a:srgbClr>
                  </a:gs>
                  <a:gs pos="100000">
                    <a:srgbClr val="FF7C8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white"/>
                  </a:solidFill>
                </a:endParaRPr>
              </a:p>
            </p:txBody>
          </p:sp>
          <p:sp>
            <p:nvSpPr>
              <p:cNvPr id="55" name="직사각형 54"/>
              <p:cNvSpPr/>
              <p:nvPr/>
            </p:nvSpPr>
            <p:spPr bwMode="auto">
              <a:xfrm>
                <a:off x="2612028" y="4848849"/>
                <a:ext cx="1929200" cy="292463"/>
              </a:xfrm>
              <a:prstGeom prst="rect">
                <a:avLst/>
              </a:prstGeom>
              <a:gradFill flip="none" rotWithShape="1">
                <a:gsLst>
                  <a:gs pos="22000">
                    <a:srgbClr val="0070C0"/>
                  </a:gs>
                  <a:gs pos="80000">
                    <a:srgbClr val="00B0F0">
                      <a:tint val="44500"/>
                      <a:satMod val="160000"/>
                    </a:srgbClr>
                  </a:gs>
                  <a:gs pos="100000">
                    <a:srgbClr val="00B0F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white"/>
                  </a:solidFill>
                </a:endParaRPr>
              </a:p>
            </p:txBody>
          </p:sp>
          <p:sp>
            <p:nvSpPr>
              <p:cNvPr id="56" name="직사각형 55"/>
              <p:cNvSpPr/>
              <p:nvPr/>
            </p:nvSpPr>
            <p:spPr bwMode="auto">
              <a:xfrm>
                <a:off x="2190851" y="4320052"/>
                <a:ext cx="675448" cy="299848"/>
              </a:xfrm>
              <a:prstGeom prst="rect">
                <a:avLst/>
              </a:prstGeom>
              <a:gradFill flip="none" rotWithShape="1">
                <a:gsLst>
                  <a:gs pos="22000">
                    <a:srgbClr val="0070C0"/>
                  </a:gs>
                  <a:gs pos="80000">
                    <a:srgbClr val="00B0F0">
                      <a:tint val="44500"/>
                      <a:satMod val="160000"/>
                    </a:srgbClr>
                  </a:gs>
                  <a:gs pos="100000">
                    <a:srgbClr val="00B0F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white"/>
                  </a:solidFill>
                </a:endParaRPr>
              </a:p>
            </p:txBody>
          </p:sp>
          <p:sp>
            <p:nvSpPr>
              <p:cNvPr id="57" name="직사각형 56"/>
              <p:cNvSpPr/>
              <p:nvPr/>
            </p:nvSpPr>
            <p:spPr bwMode="auto">
              <a:xfrm>
                <a:off x="2801031" y="2185660"/>
                <a:ext cx="4521705" cy="281368"/>
              </a:xfrm>
              <a:prstGeom prst="rect">
                <a:avLst/>
              </a:prstGeom>
              <a:gradFill flip="none" rotWithShape="1">
                <a:gsLst>
                  <a:gs pos="22000">
                    <a:srgbClr val="0070C0"/>
                  </a:gs>
                  <a:gs pos="80000">
                    <a:srgbClr val="00B0F0">
                      <a:tint val="44500"/>
                      <a:satMod val="160000"/>
                    </a:srgbClr>
                  </a:gs>
                  <a:gs pos="100000">
                    <a:srgbClr val="00B0F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white"/>
                  </a:solidFill>
                </a:endParaRPr>
              </a:p>
            </p:txBody>
          </p:sp>
          <p:sp>
            <p:nvSpPr>
              <p:cNvPr id="58" name="직사각형 57"/>
              <p:cNvSpPr/>
              <p:nvPr/>
            </p:nvSpPr>
            <p:spPr bwMode="auto">
              <a:xfrm>
                <a:off x="2600674" y="3782392"/>
                <a:ext cx="332412" cy="280647"/>
              </a:xfrm>
              <a:prstGeom prst="rect">
                <a:avLst/>
              </a:prstGeom>
              <a:gradFill flip="none" rotWithShape="1">
                <a:gsLst>
                  <a:gs pos="22000">
                    <a:srgbClr val="0070C0"/>
                  </a:gs>
                  <a:gs pos="80000">
                    <a:srgbClr val="00B0F0">
                      <a:tint val="44500"/>
                      <a:satMod val="160000"/>
                    </a:srgbClr>
                  </a:gs>
                  <a:gs pos="100000">
                    <a:srgbClr val="00B0F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white"/>
                  </a:solidFill>
                </a:endParaRPr>
              </a:p>
            </p:txBody>
          </p:sp>
          <p:sp>
            <p:nvSpPr>
              <p:cNvPr id="59" name="직사각형 58"/>
              <p:cNvSpPr/>
              <p:nvPr/>
            </p:nvSpPr>
            <p:spPr bwMode="auto">
              <a:xfrm>
                <a:off x="3133443" y="1559376"/>
                <a:ext cx="132053" cy="322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white"/>
                  </a:solidFill>
                </a:endParaRPr>
              </a:p>
            </p:txBody>
          </p:sp>
          <p:sp>
            <p:nvSpPr>
              <p:cNvPr id="60" name="TextBox 18"/>
              <p:cNvSpPr txBox="1">
                <a:spLocks noChangeArrowheads="1"/>
              </p:cNvSpPr>
              <p:nvPr/>
            </p:nvSpPr>
            <p:spPr bwMode="auto">
              <a:xfrm>
                <a:off x="3329584" y="1302886"/>
                <a:ext cx="997543" cy="407435"/>
              </a:xfrm>
              <a:prstGeom prst="rect">
                <a:avLst/>
              </a:prstGeom>
              <a:noFill/>
              <a:ln w="9525">
                <a:noFill/>
                <a:miter lim="800000"/>
                <a:headEnd/>
                <a:tailEnd/>
              </a:ln>
            </p:spPr>
            <p:txBody>
              <a:bodyPr>
                <a:spAutoFit/>
              </a:bodyPr>
              <a:lstStyle/>
              <a:p>
                <a:r>
                  <a:rPr lang="en-US" altLang="ko-KR" sz="1600" b="1" dirty="0">
                    <a:solidFill>
                      <a:prstClr val="black"/>
                    </a:solidFill>
                    <a:latin typeface="Arial Narrow" panose="020B0606020202030204" pitchFamily="34" charset="0"/>
                    <a:ea typeface="맑은 고딕" pitchFamily="50" charset="-127"/>
                    <a:cs typeface="Times New Roman" pitchFamily="18" charset="0"/>
                  </a:rPr>
                  <a:t>Freeze</a:t>
                </a:r>
                <a:endParaRPr lang="ko-KR" altLang="en-US" sz="1600" b="1" dirty="0">
                  <a:solidFill>
                    <a:prstClr val="black"/>
                  </a:solidFill>
                  <a:latin typeface="Arial Narrow" panose="020B0606020202030204" pitchFamily="34" charset="0"/>
                  <a:ea typeface="맑은 고딕" pitchFamily="50" charset="-127"/>
                  <a:cs typeface="Times New Roman" pitchFamily="18" charset="0"/>
                </a:endParaRPr>
              </a:p>
            </p:txBody>
          </p:sp>
          <p:sp>
            <p:nvSpPr>
              <p:cNvPr id="61" name="TextBox 19"/>
              <p:cNvSpPr txBox="1">
                <a:spLocks noChangeArrowheads="1"/>
              </p:cNvSpPr>
              <p:nvPr/>
            </p:nvSpPr>
            <p:spPr bwMode="auto">
              <a:xfrm>
                <a:off x="2184257" y="1582260"/>
                <a:ext cx="922172" cy="407435"/>
              </a:xfrm>
              <a:prstGeom prst="rect">
                <a:avLst/>
              </a:prstGeom>
              <a:noFill/>
              <a:ln w="9525">
                <a:noFill/>
                <a:miter lim="800000"/>
                <a:headEnd/>
                <a:tailEnd/>
              </a:ln>
            </p:spPr>
            <p:txBody>
              <a:bodyPr>
                <a:spAutoFit/>
              </a:bodyPr>
              <a:lstStyle/>
              <a:p>
                <a:r>
                  <a:rPr lang="en-US" altLang="ko-KR" sz="1600" b="1" dirty="0">
                    <a:solidFill>
                      <a:prstClr val="black"/>
                    </a:solidFill>
                    <a:latin typeface="Arial Narrow" panose="020B0606020202030204" pitchFamily="34" charset="0"/>
                    <a:ea typeface="맑은 고딕" pitchFamily="50" charset="-127"/>
                    <a:cs typeface="Times New Roman" pitchFamily="18" charset="0"/>
                  </a:rPr>
                  <a:t>-100%</a:t>
                </a:r>
                <a:endParaRPr lang="ko-KR" altLang="en-US" sz="1600" b="1" dirty="0">
                  <a:solidFill>
                    <a:prstClr val="black"/>
                  </a:solidFill>
                  <a:latin typeface="Arial Narrow" panose="020B0606020202030204" pitchFamily="34" charset="0"/>
                  <a:ea typeface="맑은 고딕" pitchFamily="50" charset="-127"/>
                  <a:cs typeface="Times New Roman" pitchFamily="18" charset="0"/>
                </a:endParaRPr>
              </a:p>
            </p:txBody>
          </p:sp>
          <p:sp>
            <p:nvSpPr>
              <p:cNvPr id="62" name="TextBox 20"/>
              <p:cNvSpPr txBox="1">
                <a:spLocks noChangeArrowheads="1"/>
              </p:cNvSpPr>
              <p:nvPr/>
            </p:nvSpPr>
            <p:spPr bwMode="auto">
              <a:xfrm>
                <a:off x="1381796" y="1565064"/>
                <a:ext cx="997542" cy="407435"/>
              </a:xfrm>
              <a:prstGeom prst="rect">
                <a:avLst/>
              </a:prstGeom>
              <a:noFill/>
              <a:ln w="9525">
                <a:noFill/>
                <a:miter lim="800000"/>
                <a:headEnd/>
                <a:tailEnd/>
              </a:ln>
            </p:spPr>
            <p:txBody>
              <a:bodyPr>
                <a:spAutoFit/>
              </a:bodyPr>
              <a:lstStyle/>
              <a:p>
                <a:r>
                  <a:rPr lang="en-US" altLang="ko-KR" sz="1600" b="1" dirty="0">
                    <a:solidFill>
                      <a:prstClr val="black"/>
                    </a:solidFill>
                    <a:latin typeface="Arial Narrow" panose="020B0606020202030204" pitchFamily="34" charset="0"/>
                    <a:ea typeface="맑은 고딕" pitchFamily="50" charset="-127"/>
                    <a:cs typeface="Times New Roman" pitchFamily="18" charset="0"/>
                  </a:rPr>
                  <a:t>Freeze</a:t>
                </a:r>
                <a:endParaRPr lang="ko-KR" altLang="en-US" sz="1600" b="1" dirty="0">
                  <a:solidFill>
                    <a:prstClr val="black"/>
                  </a:solidFill>
                  <a:latin typeface="Arial Narrow" panose="020B0606020202030204" pitchFamily="34" charset="0"/>
                  <a:ea typeface="맑은 고딕" pitchFamily="50" charset="-127"/>
                  <a:cs typeface="Times New Roman" pitchFamily="18" charset="0"/>
                </a:endParaRPr>
              </a:p>
            </p:txBody>
          </p:sp>
          <p:sp>
            <p:nvSpPr>
              <p:cNvPr id="63" name="TextBox 21"/>
              <p:cNvSpPr txBox="1">
                <a:spLocks noChangeArrowheads="1"/>
              </p:cNvSpPr>
              <p:nvPr/>
            </p:nvSpPr>
            <p:spPr bwMode="auto">
              <a:xfrm>
                <a:off x="4930806" y="1295033"/>
                <a:ext cx="922172" cy="407435"/>
              </a:xfrm>
              <a:prstGeom prst="rect">
                <a:avLst/>
              </a:prstGeom>
              <a:noFill/>
              <a:ln w="9525">
                <a:noFill/>
                <a:miter lim="800000"/>
                <a:headEnd/>
                <a:tailEnd/>
              </a:ln>
            </p:spPr>
            <p:txBody>
              <a:bodyPr>
                <a:spAutoFit/>
              </a:bodyPr>
              <a:lstStyle/>
              <a:p>
                <a:r>
                  <a:rPr lang="en-US" altLang="ko-KR" sz="1600" b="1" dirty="0">
                    <a:solidFill>
                      <a:prstClr val="black"/>
                    </a:solidFill>
                    <a:latin typeface="Arial Narrow" panose="020B0606020202030204" pitchFamily="34" charset="0"/>
                    <a:ea typeface="맑은 고딕" pitchFamily="50" charset="-127"/>
                    <a:cs typeface="Times New Roman" pitchFamily="18" charset="0"/>
                  </a:rPr>
                  <a:t>-100%</a:t>
                </a:r>
                <a:endParaRPr lang="ko-KR" altLang="en-US" sz="1600" b="1" dirty="0">
                  <a:solidFill>
                    <a:prstClr val="black"/>
                  </a:solidFill>
                  <a:latin typeface="Arial Narrow" panose="020B0606020202030204" pitchFamily="34" charset="0"/>
                  <a:ea typeface="맑은 고딕" pitchFamily="50" charset="-127"/>
                  <a:cs typeface="Times New Roman" pitchFamily="18" charset="0"/>
                </a:endParaRPr>
              </a:p>
            </p:txBody>
          </p:sp>
          <p:cxnSp>
            <p:nvCxnSpPr>
              <p:cNvPr id="64" name="직선 연결선 63"/>
              <p:cNvCxnSpPr/>
              <p:nvPr/>
            </p:nvCxnSpPr>
            <p:spPr bwMode="auto">
              <a:xfrm rot="5400000">
                <a:off x="4587564" y="3265412"/>
                <a:ext cx="3739984"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 name="Rectangle 1"/>
            <p:cNvSpPr/>
            <p:nvPr/>
          </p:nvSpPr>
          <p:spPr>
            <a:xfrm>
              <a:off x="1198913" y="1385842"/>
              <a:ext cx="542136" cy="292388"/>
            </a:xfrm>
            <a:prstGeom prst="rect">
              <a:avLst/>
            </a:prstGeom>
            <a:solidFill>
              <a:schemeClr val="bg1"/>
            </a:solidFill>
            <a:ln>
              <a:noFill/>
            </a:ln>
          </p:spPr>
          <p:txBody>
            <a:bodyPr wrap="none">
              <a:spAutoFit/>
            </a:bodyPr>
            <a:lstStyle/>
            <a:p>
              <a:r>
                <a:rPr lang="en-US" sz="1300" b="1" dirty="0">
                  <a:solidFill>
                    <a:prstClr val="black">
                      <a:lumMod val="65000"/>
                      <a:lumOff val="35000"/>
                    </a:prstClr>
                  </a:solidFill>
                  <a:latin typeface="Arial Narrow" panose="020B0606020202030204" pitchFamily="34" charset="0"/>
                  <a:cs typeface="Arial" pitchFamily="34" charset="0"/>
                </a:rPr>
                <a:t>CFCs</a:t>
              </a:r>
              <a:endParaRPr lang="en-US" sz="1300" dirty="0">
                <a:solidFill>
                  <a:prstClr val="black"/>
                </a:solidFill>
              </a:endParaRPr>
            </a:p>
          </p:txBody>
        </p:sp>
        <p:sp>
          <p:nvSpPr>
            <p:cNvPr id="23" name="Rectangle 42"/>
            <p:cNvSpPr/>
            <p:nvPr/>
          </p:nvSpPr>
          <p:spPr>
            <a:xfrm>
              <a:off x="1136830" y="1806601"/>
              <a:ext cx="649292" cy="292388"/>
            </a:xfrm>
            <a:prstGeom prst="rect">
              <a:avLst/>
            </a:prstGeom>
            <a:solidFill>
              <a:schemeClr val="bg1"/>
            </a:solidFill>
            <a:ln>
              <a:noFill/>
            </a:ln>
          </p:spPr>
          <p:txBody>
            <a:bodyPr wrap="square">
              <a:spAutoFit/>
            </a:bodyPr>
            <a:lstStyle/>
            <a:p>
              <a:r>
                <a:rPr lang="en-US" sz="1300" b="1" dirty="0" smtClean="0">
                  <a:solidFill>
                    <a:prstClr val="black">
                      <a:lumMod val="65000"/>
                      <a:lumOff val="35000"/>
                    </a:prstClr>
                  </a:solidFill>
                  <a:latin typeface="Arial Narrow" panose="020B0606020202030204" pitchFamily="34" charset="0"/>
                  <a:cs typeface="Arial" pitchFamily="34" charset="0"/>
                </a:rPr>
                <a:t>HCFCs</a:t>
              </a:r>
              <a:endParaRPr lang="en-US" sz="1300" dirty="0">
                <a:solidFill>
                  <a:prstClr val="black"/>
                </a:solidFill>
              </a:endParaRPr>
            </a:p>
          </p:txBody>
        </p:sp>
        <p:sp>
          <p:nvSpPr>
            <p:cNvPr id="24" name="Rectangle 47"/>
            <p:cNvSpPr/>
            <p:nvPr/>
          </p:nvSpPr>
          <p:spPr>
            <a:xfrm>
              <a:off x="1781528" y="1878691"/>
              <a:ext cx="1100713" cy="292388"/>
            </a:xfrm>
            <a:prstGeom prst="rect">
              <a:avLst/>
            </a:prstGeom>
            <a:noFill/>
            <a:ln>
              <a:noFill/>
            </a:ln>
          </p:spPr>
          <p:txBody>
            <a:bodyPr wrap="square">
              <a:spAutoFit/>
            </a:bodyPr>
            <a:lstStyle/>
            <a:p>
              <a:r>
                <a:rPr lang="en-US" sz="1300" b="1" dirty="0" smtClean="0">
                  <a:solidFill>
                    <a:prstClr val="black">
                      <a:lumMod val="65000"/>
                      <a:lumOff val="35000"/>
                    </a:prstClr>
                  </a:solidFill>
                  <a:latin typeface="Arial Narrow" panose="020B0606020202030204" pitchFamily="34" charset="0"/>
                  <a:cs typeface="Arial" pitchFamily="34" charset="0"/>
                </a:rPr>
                <a:t>consumption</a:t>
              </a:r>
              <a:endParaRPr lang="en-US" sz="1300" dirty="0">
                <a:solidFill>
                  <a:prstClr val="black"/>
                </a:solidFill>
              </a:endParaRPr>
            </a:p>
          </p:txBody>
        </p:sp>
        <p:sp>
          <p:nvSpPr>
            <p:cNvPr id="25" name="Rectangle 48"/>
            <p:cNvSpPr/>
            <p:nvPr/>
          </p:nvSpPr>
          <p:spPr>
            <a:xfrm>
              <a:off x="1798364" y="2336186"/>
              <a:ext cx="1100713" cy="292388"/>
            </a:xfrm>
            <a:prstGeom prst="rect">
              <a:avLst/>
            </a:prstGeom>
            <a:noFill/>
            <a:ln>
              <a:noFill/>
            </a:ln>
          </p:spPr>
          <p:txBody>
            <a:bodyPr wrap="square">
              <a:spAutoFit/>
            </a:bodyPr>
            <a:lstStyle/>
            <a:p>
              <a:r>
                <a:rPr lang="en-US" sz="1300" b="1" dirty="0" smtClean="0">
                  <a:solidFill>
                    <a:prstClr val="black">
                      <a:lumMod val="65000"/>
                      <a:lumOff val="35000"/>
                    </a:prstClr>
                  </a:solidFill>
                  <a:latin typeface="Arial Narrow" panose="020B0606020202030204" pitchFamily="34" charset="0"/>
                  <a:cs typeface="Arial" pitchFamily="34" charset="0"/>
                </a:rPr>
                <a:t>production</a:t>
              </a:r>
              <a:endParaRPr lang="en-US" sz="1300" dirty="0">
                <a:solidFill>
                  <a:prstClr val="black"/>
                </a:solidFill>
              </a:endParaRPr>
            </a:p>
          </p:txBody>
        </p:sp>
        <p:sp>
          <p:nvSpPr>
            <p:cNvPr id="26" name="Rectangle 49"/>
            <p:cNvSpPr/>
            <p:nvPr/>
          </p:nvSpPr>
          <p:spPr>
            <a:xfrm>
              <a:off x="1138194" y="2272516"/>
              <a:ext cx="649292" cy="292388"/>
            </a:xfrm>
            <a:prstGeom prst="rect">
              <a:avLst/>
            </a:prstGeom>
            <a:solidFill>
              <a:schemeClr val="bg1"/>
            </a:solidFill>
            <a:ln>
              <a:noFill/>
            </a:ln>
          </p:spPr>
          <p:txBody>
            <a:bodyPr wrap="square">
              <a:spAutoFit/>
            </a:bodyPr>
            <a:lstStyle/>
            <a:p>
              <a:r>
                <a:rPr lang="en-US" sz="1300" b="1" dirty="0" smtClean="0">
                  <a:solidFill>
                    <a:prstClr val="black">
                      <a:lumMod val="65000"/>
                      <a:lumOff val="35000"/>
                    </a:prstClr>
                  </a:solidFill>
                  <a:latin typeface="Arial Narrow" panose="020B0606020202030204" pitchFamily="34" charset="0"/>
                  <a:cs typeface="Arial" pitchFamily="34" charset="0"/>
                </a:rPr>
                <a:t>HCFCs</a:t>
              </a:r>
              <a:endParaRPr lang="en-US" sz="1300" dirty="0">
                <a:solidFill>
                  <a:prstClr val="black"/>
                </a:solidFill>
              </a:endParaRPr>
            </a:p>
          </p:txBody>
        </p:sp>
        <p:sp>
          <p:nvSpPr>
            <p:cNvPr id="27" name="Rectangle 50"/>
            <p:cNvSpPr/>
            <p:nvPr/>
          </p:nvSpPr>
          <p:spPr>
            <a:xfrm>
              <a:off x="1142426" y="2715926"/>
              <a:ext cx="649292" cy="292388"/>
            </a:xfrm>
            <a:prstGeom prst="rect">
              <a:avLst/>
            </a:prstGeom>
            <a:solidFill>
              <a:schemeClr val="bg1"/>
            </a:solidFill>
            <a:ln>
              <a:noFill/>
            </a:ln>
          </p:spPr>
          <p:txBody>
            <a:bodyPr wrap="square">
              <a:spAutoFit/>
            </a:bodyPr>
            <a:lstStyle/>
            <a:p>
              <a:r>
                <a:rPr lang="en-US" sz="1300" b="1" dirty="0" err="1" smtClean="0">
                  <a:solidFill>
                    <a:prstClr val="black">
                      <a:lumMod val="65000"/>
                      <a:lumOff val="35000"/>
                    </a:prstClr>
                  </a:solidFill>
                  <a:latin typeface="Arial Narrow" panose="020B0606020202030204" pitchFamily="34" charset="0"/>
                  <a:cs typeface="Arial" pitchFamily="34" charset="0"/>
                </a:rPr>
                <a:t>Halons</a:t>
              </a:r>
              <a:endParaRPr lang="en-US" sz="1300" dirty="0">
                <a:solidFill>
                  <a:prstClr val="black"/>
                </a:solidFill>
              </a:endParaRPr>
            </a:p>
          </p:txBody>
        </p:sp>
        <p:sp>
          <p:nvSpPr>
            <p:cNvPr id="28" name="Rectangle 51"/>
            <p:cNvSpPr/>
            <p:nvPr/>
          </p:nvSpPr>
          <p:spPr>
            <a:xfrm>
              <a:off x="1224614" y="3176255"/>
              <a:ext cx="516435" cy="292388"/>
            </a:xfrm>
            <a:prstGeom prst="rect">
              <a:avLst/>
            </a:prstGeom>
            <a:solidFill>
              <a:schemeClr val="bg1"/>
            </a:solidFill>
            <a:ln>
              <a:noFill/>
            </a:ln>
          </p:spPr>
          <p:txBody>
            <a:bodyPr wrap="square">
              <a:spAutoFit/>
            </a:bodyPr>
            <a:lstStyle/>
            <a:p>
              <a:r>
                <a:rPr lang="en-US" sz="1300" b="1" dirty="0" smtClean="0">
                  <a:solidFill>
                    <a:prstClr val="black">
                      <a:lumMod val="65000"/>
                      <a:lumOff val="35000"/>
                    </a:prstClr>
                  </a:solidFill>
                  <a:latin typeface="Arial Narrow" panose="020B0606020202030204" pitchFamily="34" charset="0"/>
                  <a:cs typeface="Arial" pitchFamily="34" charset="0"/>
                </a:rPr>
                <a:t>CCl</a:t>
              </a:r>
              <a:r>
                <a:rPr lang="en-US" sz="1300" b="1" baseline="-25000" dirty="0" smtClean="0">
                  <a:solidFill>
                    <a:prstClr val="black">
                      <a:lumMod val="65000"/>
                      <a:lumOff val="35000"/>
                    </a:prstClr>
                  </a:solidFill>
                  <a:latin typeface="Arial Narrow" panose="020B0606020202030204" pitchFamily="34" charset="0"/>
                  <a:cs typeface="Arial" pitchFamily="34" charset="0"/>
                </a:rPr>
                <a:t>4</a:t>
              </a:r>
              <a:endParaRPr lang="en-US" sz="1300" baseline="-25000" dirty="0">
                <a:solidFill>
                  <a:prstClr val="black"/>
                </a:solidFill>
              </a:endParaRPr>
            </a:p>
          </p:txBody>
        </p:sp>
        <p:sp>
          <p:nvSpPr>
            <p:cNvPr id="29" name="Rectangle 52"/>
            <p:cNvSpPr/>
            <p:nvPr/>
          </p:nvSpPr>
          <p:spPr>
            <a:xfrm>
              <a:off x="1145569" y="3618172"/>
              <a:ext cx="773424" cy="292388"/>
            </a:xfrm>
            <a:prstGeom prst="rect">
              <a:avLst/>
            </a:prstGeom>
            <a:solidFill>
              <a:schemeClr val="bg1"/>
            </a:solidFill>
            <a:ln>
              <a:noFill/>
            </a:ln>
          </p:spPr>
          <p:txBody>
            <a:bodyPr wrap="square">
              <a:spAutoFit/>
            </a:bodyPr>
            <a:lstStyle/>
            <a:p>
              <a:r>
                <a:rPr lang="en-US" sz="1300" b="1" dirty="0" smtClean="0">
                  <a:solidFill>
                    <a:prstClr val="black">
                      <a:lumMod val="65000"/>
                      <a:lumOff val="35000"/>
                    </a:prstClr>
                  </a:solidFill>
                  <a:latin typeface="Arial Narrow" panose="020B0606020202030204" pitchFamily="34" charset="0"/>
                  <a:cs typeface="Arial" pitchFamily="34" charset="0"/>
                </a:rPr>
                <a:t>CH</a:t>
              </a:r>
              <a:r>
                <a:rPr lang="en-US" sz="1300" b="1" baseline="-25000" dirty="0" smtClean="0">
                  <a:solidFill>
                    <a:prstClr val="black">
                      <a:lumMod val="65000"/>
                      <a:lumOff val="35000"/>
                    </a:prstClr>
                  </a:solidFill>
                  <a:latin typeface="Arial Narrow" panose="020B0606020202030204" pitchFamily="34" charset="0"/>
                  <a:cs typeface="Arial" pitchFamily="34" charset="0"/>
                </a:rPr>
                <a:t>3</a:t>
              </a:r>
              <a:r>
                <a:rPr lang="en-US" sz="1300" b="1" dirty="0" smtClean="0">
                  <a:solidFill>
                    <a:prstClr val="black">
                      <a:lumMod val="65000"/>
                      <a:lumOff val="35000"/>
                    </a:prstClr>
                  </a:solidFill>
                  <a:latin typeface="Arial Narrow" panose="020B0606020202030204" pitchFamily="34" charset="0"/>
                  <a:cs typeface="Arial" pitchFamily="34" charset="0"/>
                </a:rPr>
                <a:t>CCl</a:t>
              </a:r>
              <a:r>
                <a:rPr lang="en-US" sz="1300" b="1" baseline="-25000" dirty="0" smtClean="0">
                  <a:solidFill>
                    <a:prstClr val="black">
                      <a:lumMod val="65000"/>
                      <a:lumOff val="35000"/>
                    </a:prstClr>
                  </a:solidFill>
                  <a:latin typeface="Arial Narrow" panose="020B0606020202030204" pitchFamily="34" charset="0"/>
                  <a:cs typeface="Arial" pitchFamily="34" charset="0"/>
                </a:rPr>
                <a:t>3</a:t>
              </a:r>
              <a:endParaRPr lang="en-US" sz="1300" baseline="-25000" dirty="0">
                <a:solidFill>
                  <a:prstClr val="black"/>
                </a:solidFill>
              </a:endParaRPr>
            </a:p>
          </p:txBody>
        </p:sp>
        <p:cxnSp>
          <p:nvCxnSpPr>
            <p:cNvPr id="30" name="Straight Connector 12"/>
            <p:cNvCxnSpPr/>
            <p:nvPr/>
          </p:nvCxnSpPr>
          <p:spPr>
            <a:xfrm>
              <a:off x="1803006" y="3524901"/>
              <a:ext cx="0" cy="462718"/>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1" name="Rectangle 53"/>
            <p:cNvSpPr/>
            <p:nvPr/>
          </p:nvSpPr>
          <p:spPr>
            <a:xfrm>
              <a:off x="1138194" y="4061427"/>
              <a:ext cx="628469" cy="292388"/>
            </a:xfrm>
            <a:prstGeom prst="rect">
              <a:avLst/>
            </a:prstGeom>
            <a:solidFill>
              <a:schemeClr val="bg1"/>
            </a:solidFill>
            <a:ln>
              <a:noFill/>
            </a:ln>
          </p:spPr>
          <p:txBody>
            <a:bodyPr wrap="square">
              <a:spAutoFit/>
            </a:bodyPr>
            <a:lstStyle/>
            <a:p>
              <a:r>
                <a:rPr lang="en-US" sz="1300" b="1" dirty="0" smtClean="0">
                  <a:solidFill>
                    <a:prstClr val="black">
                      <a:lumMod val="65000"/>
                      <a:lumOff val="35000"/>
                    </a:prstClr>
                  </a:solidFill>
                  <a:latin typeface="Arial Narrow" panose="020B0606020202030204" pitchFamily="34" charset="0"/>
                  <a:cs typeface="Arial" pitchFamily="34" charset="0"/>
                </a:rPr>
                <a:t>CH</a:t>
              </a:r>
              <a:r>
                <a:rPr lang="en-US" sz="1300" b="1" baseline="-25000" dirty="0" smtClean="0">
                  <a:solidFill>
                    <a:prstClr val="black">
                      <a:lumMod val="65000"/>
                      <a:lumOff val="35000"/>
                    </a:prstClr>
                  </a:solidFill>
                  <a:latin typeface="Arial Narrow" panose="020B0606020202030204" pitchFamily="34" charset="0"/>
                  <a:cs typeface="Arial" pitchFamily="34" charset="0"/>
                </a:rPr>
                <a:t>3</a:t>
              </a:r>
              <a:r>
                <a:rPr lang="en-US" sz="1300" b="1" dirty="0" smtClean="0">
                  <a:solidFill>
                    <a:prstClr val="black">
                      <a:lumMod val="65000"/>
                      <a:lumOff val="35000"/>
                    </a:prstClr>
                  </a:solidFill>
                  <a:latin typeface="Arial Narrow" panose="020B0606020202030204" pitchFamily="34" charset="0"/>
                  <a:cs typeface="Arial" pitchFamily="34" charset="0"/>
                </a:rPr>
                <a:t>Br</a:t>
              </a:r>
              <a:endParaRPr lang="en-US" sz="1300" baseline="-25000" dirty="0">
                <a:solidFill>
                  <a:prstClr val="black"/>
                </a:solidFill>
              </a:endParaRPr>
            </a:p>
          </p:txBody>
        </p:sp>
      </p:grpSp>
      <p:sp>
        <p:nvSpPr>
          <p:cNvPr id="65" name="직사각형 64"/>
          <p:cNvSpPr/>
          <p:nvPr/>
        </p:nvSpPr>
        <p:spPr>
          <a:xfrm>
            <a:off x="546824" y="5013176"/>
            <a:ext cx="8417664" cy="741934"/>
          </a:xfrm>
          <a:prstGeom prst="rect">
            <a:avLst/>
          </a:prstGeom>
        </p:spPr>
        <p:txBody>
          <a:bodyPr wrap="square">
            <a:spAutoFit/>
          </a:bodyPr>
          <a:lstStyle/>
          <a:p>
            <a:pPr marL="324816" indent="-285750">
              <a:lnSpc>
                <a:spcPct val="110000"/>
              </a:lnSpc>
              <a:spcBef>
                <a:spcPts val="844"/>
              </a:spcBef>
              <a:buFont typeface="Arial" panose="020B0604020202020204" pitchFamily="34" charset="0"/>
              <a:buChar char="•"/>
            </a:pPr>
            <a:r>
              <a:rPr lang="en-US" altLang="ko-KR" sz="2000" dirty="0" smtClean="0">
                <a:solidFill>
                  <a:prstClr val="black">
                    <a:lumMod val="65000"/>
                    <a:lumOff val="35000"/>
                  </a:prstClr>
                </a:solidFill>
                <a:latin typeface="Arial Narrow" panose="020B0606020202030204" pitchFamily="34" charset="0"/>
                <a:ea typeface="Arial Unicode MS" pitchFamily="50" charset="-127"/>
                <a:cs typeface="Arial" pitchFamily="34" charset="0"/>
              </a:rPr>
              <a:t>Production and consumption of </a:t>
            </a:r>
            <a:r>
              <a:rPr lang="en-US" altLang="ko-KR" sz="2000" b="1" dirty="0" smtClean="0">
                <a:solidFill>
                  <a:prstClr val="black">
                    <a:lumMod val="65000"/>
                    <a:lumOff val="35000"/>
                  </a:prstClr>
                </a:solidFill>
                <a:latin typeface="Arial Narrow" panose="020B0606020202030204" pitchFamily="34" charset="0"/>
                <a:ea typeface="Arial Unicode MS" pitchFamily="50" charset="-127"/>
                <a:cs typeface="Arial" pitchFamily="34" charset="0"/>
              </a:rPr>
              <a:t>CCl</a:t>
            </a:r>
            <a:r>
              <a:rPr lang="en-US" altLang="ko-KR" sz="2000" b="1" baseline="-25000" dirty="0" smtClean="0">
                <a:solidFill>
                  <a:prstClr val="black">
                    <a:lumMod val="65000"/>
                    <a:lumOff val="35000"/>
                  </a:prstClr>
                </a:solidFill>
                <a:latin typeface="Arial Narrow" panose="020B0606020202030204" pitchFamily="34" charset="0"/>
                <a:ea typeface="Arial Unicode MS" pitchFamily="50" charset="-127"/>
                <a:cs typeface="Arial" pitchFamily="34" charset="0"/>
              </a:rPr>
              <a:t>4</a:t>
            </a:r>
            <a:r>
              <a:rPr lang="en-US" altLang="ko-KR" sz="2000" dirty="0" smtClean="0">
                <a:solidFill>
                  <a:prstClr val="black">
                    <a:lumMod val="65000"/>
                    <a:lumOff val="35000"/>
                  </a:prstClr>
                </a:solidFill>
                <a:latin typeface="Arial Narrow" panose="020B0606020202030204" pitchFamily="34" charset="0"/>
                <a:ea typeface="Arial Unicode MS" pitchFamily="50" charset="-127"/>
                <a:cs typeface="Arial" pitchFamily="34" charset="0"/>
              </a:rPr>
              <a:t> </a:t>
            </a:r>
            <a:r>
              <a:rPr lang="en-US" altLang="ko-KR" sz="2000" dirty="0" smtClean="0">
                <a:solidFill>
                  <a:prstClr val="black">
                    <a:lumMod val="65000"/>
                    <a:lumOff val="35000"/>
                  </a:prstClr>
                </a:solidFill>
                <a:latin typeface="Arial Narrow" panose="020B0606020202030204" pitchFamily="34" charset="0"/>
                <a:ea typeface="Arial Unicode MS" pitchFamily="50" charset="-127"/>
                <a:cs typeface="Arial" pitchFamily="34" charset="0"/>
                <a:sym typeface="Lucida Grande" charset="0"/>
              </a:rPr>
              <a:t>are frozen along with </a:t>
            </a:r>
            <a:r>
              <a:rPr lang="en-US" altLang="ko-KR" sz="2000" b="1" dirty="0">
                <a:solidFill>
                  <a:prstClr val="black">
                    <a:lumMod val="65000"/>
                    <a:lumOff val="35000"/>
                  </a:prstClr>
                </a:solidFill>
                <a:latin typeface="Arial Narrow" panose="020B0606020202030204" pitchFamily="34" charset="0"/>
                <a:ea typeface="Arial Unicode MS" pitchFamily="50" charset="-127"/>
                <a:cs typeface="Arial" pitchFamily="34" charset="0"/>
              </a:rPr>
              <a:t>CFCs, other halogenated solvents, and </a:t>
            </a:r>
            <a:r>
              <a:rPr lang="en-US" altLang="ko-KR" sz="2000" b="1" dirty="0" err="1">
                <a:solidFill>
                  <a:prstClr val="black">
                    <a:lumMod val="65000"/>
                    <a:lumOff val="35000"/>
                  </a:prstClr>
                </a:solidFill>
                <a:latin typeface="Arial Narrow" panose="020B0606020202030204" pitchFamily="34" charset="0"/>
                <a:ea typeface="Arial Unicode MS" pitchFamily="50" charset="-127"/>
                <a:cs typeface="Arial" pitchFamily="34" charset="0"/>
              </a:rPr>
              <a:t>halons</a:t>
            </a:r>
            <a:r>
              <a:rPr lang="en-US" altLang="ko-KR" sz="2000" b="1" dirty="0">
                <a:solidFill>
                  <a:prstClr val="black">
                    <a:lumMod val="65000"/>
                    <a:lumOff val="35000"/>
                  </a:prstClr>
                </a:solidFill>
                <a:latin typeface="Arial Narrow" panose="020B0606020202030204" pitchFamily="34" charset="0"/>
                <a:ea typeface="Arial Unicode MS" pitchFamily="50" charset="-127"/>
                <a:cs typeface="Arial" pitchFamily="34" charset="0"/>
              </a:rPr>
              <a:t> </a:t>
            </a:r>
            <a:r>
              <a:rPr lang="en-US" altLang="ko-KR" sz="2000" dirty="0" smtClean="0">
                <a:solidFill>
                  <a:prstClr val="black">
                    <a:lumMod val="65000"/>
                    <a:lumOff val="35000"/>
                  </a:prstClr>
                </a:solidFill>
                <a:latin typeface="Arial Narrow" panose="020B0606020202030204" pitchFamily="34" charset="0"/>
                <a:ea typeface="Arial Unicode MS" pitchFamily="50" charset="-127"/>
                <a:cs typeface="Arial" pitchFamily="34" charset="0"/>
              </a:rPr>
              <a:t>under </a:t>
            </a:r>
            <a:r>
              <a:rPr lang="en-US" altLang="ko-KR" sz="2000" dirty="0">
                <a:solidFill>
                  <a:prstClr val="black">
                    <a:lumMod val="65000"/>
                    <a:lumOff val="35000"/>
                  </a:prstClr>
                </a:solidFill>
                <a:latin typeface="Arial Narrow" panose="020B0606020202030204" pitchFamily="34" charset="0"/>
                <a:ea typeface="Arial Unicode MS" pitchFamily="50" charset="-127"/>
                <a:cs typeface="Arial" pitchFamily="34" charset="0"/>
              </a:rPr>
              <a:t>the Montreal Protocol and its </a:t>
            </a:r>
            <a:r>
              <a:rPr lang="en-US" altLang="ko-KR" sz="2000" dirty="0" smtClean="0">
                <a:solidFill>
                  <a:prstClr val="black">
                    <a:lumMod val="65000"/>
                    <a:lumOff val="35000"/>
                  </a:prstClr>
                </a:solidFill>
                <a:latin typeface="Arial Narrow" panose="020B0606020202030204" pitchFamily="34" charset="0"/>
                <a:ea typeface="Arial Unicode MS" pitchFamily="50" charset="-127"/>
                <a:cs typeface="Arial" pitchFamily="34" charset="0"/>
              </a:rPr>
              <a:t>Amendments</a:t>
            </a:r>
            <a:endParaRPr lang="en-US" altLang="ko-KR" sz="2000" dirty="0">
              <a:solidFill>
                <a:prstClr val="black">
                  <a:lumMod val="65000"/>
                  <a:lumOff val="35000"/>
                </a:prstClr>
              </a:solidFill>
              <a:latin typeface="Arial Narrow" panose="020B0606020202030204" pitchFamily="34" charset="0"/>
              <a:ea typeface="Arial Unicode MS" pitchFamily="50" charset="-127"/>
              <a:cs typeface="Arial" pitchFamily="34" charset="0"/>
            </a:endParaRPr>
          </a:p>
        </p:txBody>
      </p:sp>
      <p:sp>
        <p:nvSpPr>
          <p:cNvPr id="66" name="Rectangle 14"/>
          <p:cNvSpPr/>
          <p:nvPr/>
        </p:nvSpPr>
        <p:spPr>
          <a:xfrm>
            <a:off x="1060210" y="3080861"/>
            <a:ext cx="784435" cy="445976"/>
          </a:xfrm>
          <a:prstGeom prst="rect">
            <a:avLst/>
          </a:prstGeom>
          <a:noFill/>
          <a:ln w="2857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직사각형 66"/>
          <p:cNvSpPr/>
          <p:nvPr/>
        </p:nvSpPr>
        <p:spPr>
          <a:xfrm>
            <a:off x="7931706" y="6488668"/>
            <a:ext cx="1144865" cy="307777"/>
          </a:xfrm>
          <a:prstGeom prst="rect">
            <a:avLst/>
          </a:prstGeom>
        </p:spPr>
        <p:txBody>
          <a:bodyPr wrap="none">
            <a:spAutoFit/>
          </a:bodyPr>
          <a:lstStyle/>
          <a:p>
            <a:r>
              <a:rPr lang="en-US" altLang="ko-KR" sz="1400" b="1" i="1" dirty="0" smtClean="0">
                <a:solidFill>
                  <a:prstClr val="white">
                    <a:lumMod val="50000"/>
                  </a:prstClr>
                </a:solidFill>
                <a:latin typeface="맑은 고딕" pitchFamily="50" charset="-127"/>
                <a:ea typeface="맑은 고딕" pitchFamily="50" charset="-127"/>
              </a:rPr>
              <a:t>UNEP 2008</a:t>
            </a:r>
            <a:endParaRPr lang="ko-KR" altLang="en-US" sz="1400" b="1" dirty="0">
              <a:solidFill>
                <a:prstClr val="white">
                  <a:lumMod val="50000"/>
                </a:prstClr>
              </a:solidFill>
            </a:endParaRPr>
          </a:p>
        </p:txBody>
      </p:sp>
    </p:spTree>
    <p:extLst>
      <p:ext uri="{BB962C8B-B14F-4D97-AF65-F5344CB8AC3E}">
        <p14:creationId xmlns:p14="http://schemas.microsoft.com/office/powerpoint/2010/main" val="1674519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0" y="0"/>
            <a:ext cx="9144000" cy="805833"/>
            <a:chOff x="0" y="0"/>
            <a:chExt cx="9144000" cy="805833"/>
          </a:xfrm>
        </p:grpSpPr>
        <p:grpSp>
          <p:nvGrpSpPr>
            <p:cNvPr id="39" name="그룹 11"/>
            <p:cNvGrpSpPr/>
            <p:nvPr/>
          </p:nvGrpSpPr>
          <p:grpSpPr>
            <a:xfrm>
              <a:off x="0" y="0"/>
              <a:ext cx="9144000" cy="805833"/>
              <a:chOff x="0" y="0"/>
              <a:chExt cx="9144000" cy="1048057"/>
            </a:xfrm>
            <a:solidFill>
              <a:schemeClr val="bg1">
                <a:lumMod val="85000"/>
              </a:schemeClr>
            </a:solidFill>
          </p:grpSpPr>
          <p:sp>
            <p:nvSpPr>
              <p:cNvPr id="41" name="직사각형 9"/>
              <p:cNvSpPr/>
              <p:nvPr/>
            </p:nvSpPr>
            <p:spPr>
              <a:xfrm>
                <a:off x="0" y="0"/>
                <a:ext cx="9144000" cy="10480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6396" y="23943"/>
                <a:ext cx="684076" cy="605694"/>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그림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4044" y="385044"/>
                <a:ext cx="1160404" cy="515868"/>
              </a:xfrm>
              <a:prstGeom prst="rect">
                <a:avLst/>
              </a:prstGeom>
              <a:grpFill/>
              <a:ln>
                <a:noFill/>
              </a:ln>
              <a:effectLst>
                <a:outerShdw blurRad="292100" dist="139700" dir="2700000" algn="tl" rotWithShape="0">
                  <a:srgbClr val="333333">
                    <a:alpha val="65000"/>
                  </a:srgbClr>
                </a:outerShdw>
              </a:effectLst>
            </p:spPr>
          </p:pic>
        </p:grpSp>
        <p:pic>
          <p:nvPicPr>
            <p:cNvPr id="40" name="Picture 25"/>
            <p:cNvPicPr>
              <a:picLocks noChangeAspect="1" noChangeArrowheads="1"/>
            </p:cNvPicPr>
            <p:nvPr/>
          </p:nvPicPr>
          <p:blipFill>
            <a:blip r:embed="rId5" cstate="print"/>
            <a:srcRect/>
            <a:stretch>
              <a:fillRect/>
            </a:stretch>
          </p:blipFill>
          <p:spPr bwMode="auto">
            <a:xfrm>
              <a:off x="8371995" y="296054"/>
              <a:ext cx="769880" cy="509779"/>
            </a:xfrm>
            <a:prstGeom prst="rect">
              <a:avLst/>
            </a:prstGeom>
            <a:noFill/>
            <a:ln w="19050">
              <a:noFill/>
              <a:miter lim="800000"/>
              <a:headEnd/>
              <a:tailEnd/>
            </a:ln>
            <a:effectLst/>
          </p:spPr>
        </p:pic>
      </p:grpSp>
      <p:sp>
        <p:nvSpPr>
          <p:cNvPr id="15" name="Rectangle 3"/>
          <p:cNvSpPr txBox="1">
            <a:spLocks noChangeArrowheads="1"/>
          </p:cNvSpPr>
          <p:nvPr/>
        </p:nvSpPr>
        <p:spPr>
          <a:xfrm>
            <a:off x="107504" y="75504"/>
            <a:ext cx="9030508" cy="617192"/>
          </a:xfrm>
          <a:prstGeom prst="rect">
            <a:avLst/>
          </a:prstGeom>
        </p:spPr>
        <p:txBody>
          <a:bodyPr vert="horz" lIns="91440" tIns="45720" rIns="91440" bIns="45720" rtlCol="0" anchor="ctr">
            <a:noAutofit/>
          </a:bodyPr>
          <a:lstStyle/>
          <a:p>
            <a:pPr>
              <a:spcBef>
                <a:spcPct val="0"/>
              </a:spcBef>
              <a:defRPr/>
            </a:pPr>
            <a:r>
              <a:rPr lang="en-US" altLang="ko-KR" sz="3000" b="1" dirty="0" smtClean="0">
                <a:solidFill>
                  <a:srgbClr val="003366"/>
                </a:solidFill>
                <a:latin typeface="Calibri"/>
                <a:ea typeface="HY중고딕"/>
                <a:cs typeface="Arial" panose="020B0604020202020204" pitchFamily="34" charset="0"/>
              </a:rPr>
              <a:t>Mystery of CCl</a:t>
            </a:r>
            <a:r>
              <a:rPr lang="en-US" altLang="ko-KR" sz="3000" b="1" baseline="-25000" dirty="0" smtClean="0">
                <a:solidFill>
                  <a:srgbClr val="003366"/>
                </a:solidFill>
                <a:latin typeface="Calibri"/>
                <a:ea typeface="HY중고딕"/>
                <a:cs typeface="Arial" panose="020B0604020202020204" pitchFamily="34" charset="0"/>
              </a:rPr>
              <a:t>4</a:t>
            </a:r>
            <a:r>
              <a:rPr lang="en-US" altLang="ko-KR" sz="3000" b="1" dirty="0" smtClean="0">
                <a:solidFill>
                  <a:srgbClr val="003366"/>
                </a:solidFill>
                <a:latin typeface="Calibri"/>
                <a:ea typeface="HY중고딕"/>
                <a:cs typeface="Arial" panose="020B0604020202020204" pitchFamily="34" charset="0"/>
              </a:rPr>
              <a:t>?</a:t>
            </a:r>
          </a:p>
        </p:txBody>
      </p:sp>
      <p:sp>
        <p:nvSpPr>
          <p:cNvPr id="65" name="직사각형 64"/>
          <p:cNvSpPr/>
          <p:nvPr/>
        </p:nvSpPr>
        <p:spPr>
          <a:xfrm>
            <a:off x="251520" y="4581128"/>
            <a:ext cx="8712968" cy="1887696"/>
          </a:xfrm>
          <a:prstGeom prst="rect">
            <a:avLst/>
          </a:prstGeom>
        </p:spPr>
        <p:txBody>
          <a:bodyPr wrap="square">
            <a:spAutoFit/>
          </a:bodyPr>
          <a:lstStyle/>
          <a:p>
            <a:pPr indent="-285750">
              <a:lnSpc>
                <a:spcPct val="110000"/>
              </a:lnSpc>
              <a:spcBef>
                <a:spcPts val="844"/>
              </a:spcBef>
              <a:buFont typeface="Arial" panose="020B0604020202020204" pitchFamily="34" charset="0"/>
              <a:buChar char="•"/>
            </a:pPr>
            <a:r>
              <a:rPr lang="en-US" altLang="ko-KR" sz="2000" dirty="0" smtClean="0">
                <a:solidFill>
                  <a:schemeClr val="tx1">
                    <a:lumMod val="75000"/>
                    <a:lumOff val="25000"/>
                  </a:schemeClr>
                </a:solidFill>
                <a:latin typeface="Arial Narrow" pitchFamily="34" charset="0"/>
              </a:rPr>
              <a:t>Parties to the Montreal Protocol </a:t>
            </a:r>
            <a:r>
              <a:rPr lang="en-US" altLang="ko-KR" sz="2000" dirty="0" smtClean="0">
                <a:solidFill>
                  <a:srgbClr val="C00000"/>
                </a:solidFill>
                <a:latin typeface="Arial Narrow" pitchFamily="34" charset="0"/>
              </a:rPr>
              <a:t>reported zero new CCl</a:t>
            </a:r>
            <a:r>
              <a:rPr lang="en-US" altLang="ko-KR" sz="2000" baseline="-25000" dirty="0" smtClean="0">
                <a:solidFill>
                  <a:srgbClr val="C00000"/>
                </a:solidFill>
                <a:latin typeface="Arial Narrow" pitchFamily="34" charset="0"/>
              </a:rPr>
              <a:t>4</a:t>
            </a:r>
            <a:r>
              <a:rPr lang="en-US" altLang="ko-KR" sz="2000" dirty="0" smtClean="0">
                <a:solidFill>
                  <a:srgbClr val="C00000"/>
                </a:solidFill>
                <a:latin typeface="Arial Narrow" pitchFamily="34" charset="0"/>
              </a:rPr>
              <a:t> emissions </a:t>
            </a:r>
            <a:r>
              <a:rPr lang="en-US" altLang="ko-KR" sz="2000" dirty="0" smtClean="0">
                <a:solidFill>
                  <a:schemeClr val="tx1">
                    <a:lumMod val="75000"/>
                    <a:lumOff val="25000"/>
                  </a:schemeClr>
                </a:solidFill>
                <a:latin typeface="Arial Narrow" pitchFamily="34" charset="0"/>
              </a:rPr>
              <a:t>between 2007-2012.</a:t>
            </a:r>
          </a:p>
          <a:p>
            <a:pPr indent="-342900">
              <a:lnSpc>
                <a:spcPct val="110000"/>
              </a:lnSpc>
              <a:buFont typeface="Arial" pitchFamily="34" charset="0"/>
              <a:buChar char="•"/>
            </a:pPr>
            <a:r>
              <a:rPr lang="en-US" altLang="ko-KR" sz="2000" dirty="0" smtClean="0">
                <a:solidFill>
                  <a:srgbClr val="3333CC"/>
                </a:solidFill>
                <a:latin typeface="Arial Narrow" pitchFamily="34" charset="0"/>
              </a:rPr>
              <a:t>Worldwide emissions of CCl</a:t>
            </a:r>
            <a:r>
              <a:rPr lang="en-US" altLang="ko-KR" sz="2000" baseline="-25000" dirty="0" smtClean="0">
                <a:solidFill>
                  <a:srgbClr val="3333CC"/>
                </a:solidFill>
                <a:latin typeface="Arial Narrow" pitchFamily="34" charset="0"/>
              </a:rPr>
              <a:t>4</a:t>
            </a:r>
            <a:r>
              <a:rPr lang="en-US" altLang="ko-KR" sz="2000" dirty="0" smtClean="0">
                <a:solidFill>
                  <a:schemeClr val="tx1">
                    <a:lumMod val="75000"/>
                    <a:lumOff val="25000"/>
                  </a:schemeClr>
                </a:solidFill>
                <a:latin typeface="Arial Narrow" pitchFamily="34" charset="0"/>
              </a:rPr>
              <a:t>: still approx. 30% of peak emissions prior to the international treaty [Liang et al., 2014]</a:t>
            </a:r>
          </a:p>
          <a:p>
            <a:pPr indent="-342900">
              <a:lnSpc>
                <a:spcPct val="110000"/>
              </a:lnSpc>
              <a:spcBef>
                <a:spcPts val="844"/>
              </a:spcBef>
              <a:buFont typeface="Wingdings" pitchFamily="2" charset="2"/>
              <a:buChar char="Ø"/>
            </a:pPr>
            <a:r>
              <a:rPr lang="en-US" altLang="ko-KR" sz="2000" dirty="0" smtClean="0">
                <a:solidFill>
                  <a:schemeClr val="tx1">
                    <a:lumMod val="75000"/>
                    <a:lumOff val="25000"/>
                  </a:schemeClr>
                </a:solidFill>
                <a:latin typeface="Arial Narrow" pitchFamily="34" charset="0"/>
              </a:rPr>
              <a:t>There </a:t>
            </a:r>
            <a:r>
              <a:rPr lang="en-US" altLang="ko-KR" sz="2000" dirty="0">
                <a:solidFill>
                  <a:schemeClr val="tx1">
                    <a:lumMod val="75000"/>
                    <a:lumOff val="25000"/>
                  </a:schemeClr>
                </a:solidFill>
                <a:latin typeface="Arial Narrow" pitchFamily="34" charset="0"/>
              </a:rPr>
              <a:t>are either </a:t>
            </a:r>
            <a:r>
              <a:rPr lang="en-US" altLang="ko-KR" sz="2000" dirty="0">
                <a:solidFill>
                  <a:srgbClr val="FF00FF"/>
                </a:solidFill>
                <a:latin typeface="Arial Narrow" pitchFamily="34" charset="0"/>
              </a:rPr>
              <a:t>unidentified industrial</a:t>
            </a:r>
            <a:r>
              <a:rPr lang="en-US" altLang="ko-KR" sz="2000" dirty="0">
                <a:solidFill>
                  <a:schemeClr val="tx1">
                    <a:lumMod val="75000"/>
                    <a:lumOff val="25000"/>
                  </a:schemeClr>
                </a:solidFill>
                <a:latin typeface="Arial Narrow" pitchFamily="34" charset="0"/>
              </a:rPr>
              <a:t> leakages, </a:t>
            </a:r>
            <a:r>
              <a:rPr lang="en-US" altLang="ko-KR" sz="2000" dirty="0" smtClean="0">
                <a:solidFill>
                  <a:schemeClr val="tx1">
                    <a:lumMod val="75000"/>
                    <a:lumOff val="25000"/>
                  </a:schemeClr>
                </a:solidFill>
                <a:latin typeface="Arial Narrow" pitchFamily="34" charset="0"/>
              </a:rPr>
              <a:t>large </a:t>
            </a:r>
            <a:r>
              <a:rPr lang="en-US" altLang="ko-KR" sz="2000" dirty="0">
                <a:solidFill>
                  <a:schemeClr val="tx1">
                    <a:lumMod val="75000"/>
                    <a:lumOff val="25000"/>
                  </a:schemeClr>
                </a:solidFill>
                <a:latin typeface="Arial Narrow" pitchFamily="34" charset="0"/>
              </a:rPr>
              <a:t>emissions from contaminated sites, or </a:t>
            </a:r>
            <a:r>
              <a:rPr lang="en-US" altLang="ko-KR" sz="2000" dirty="0">
                <a:solidFill>
                  <a:srgbClr val="FF00FF"/>
                </a:solidFill>
                <a:latin typeface="Arial Narrow" pitchFamily="34" charset="0"/>
              </a:rPr>
              <a:t>unknown </a:t>
            </a:r>
            <a:r>
              <a:rPr lang="en-US" altLang="ko-KR" sz="2000" dirty="0" smtClean="0">
                <a:solidFill>
                  <a:srgbClr val="FF00FF"/>
                </a:solidFill>
                <a:latin typeface="Arial Narrow" pitchFamily="34" charset="0"/>
              </a:rPr>
              <a:t>CCl</a:t>
            </a:r>
            <a:r>
              <a:rPr lang="en-US" altLang="ko-KR" sz="2000" baseline="-25000" dirty="0">
                <a:solidFill>
                  <a:srgbClr val="FF00FF"/>
                </a:solidFill>
                <a:latin typeface="Arial Narrow" pitchFamily="34" charset="0"/>
              </a:rPr>
              <a:t>4</a:t>
            </a:r>
            <a:r>
              <a:rPr lang="en-US" altLang="ko-KR" sz="2000" dirty="0" smtClean="0">
                <a:solidFill>
                  <a:srgbClr val="FF00FF"/>
                </a:solidFill>
                <a:latin typeface="Arial Narrow" pitchFamily="34" charset="0"/>
              </a:rPr>
              <a:t> sources!</a:t>
            </a:r>
            <a:endParaRPr lang="en-US" altLang="ko-KR" sz="2000" dirty="0">
              <a:solidFill>
                <a:srgbClr val="FF00FF"/>
              </a:solidFill>
              <a:latin typeface="Arial Narrow" panose="020B0606020202030204" pitchFamily="34" charset="0"/>
              <a:ea typeface="Arial Unicode MS" pitchFamily="50" charset="-127"/>
              <a:cs typeface="Arial" pitchFamily="34" charset="0"/>
            </a:endParaRPr>
          </a:p>
        </p:txBody>
      </p:sp>
      <p:pic>
        <p:nvPicPr>
          <p:cNvPr id="4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520" y="895773"/>
            <a:ext cx="5040560"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직사각형 1"/>
          <p:cNvSpPr/>
          <p:nvPr/>
        </p:nvSpPr>
        <p:spPr>
          <a:xfrm>
            <a:off x="395536" y="4220549"/>
            <a:ext cx="2739853" cy="307777"/>
          </a:xfrm>
          <a:prstGeom prst="rect">
            <a:avLst/>
          </a:prstGeom>
        </p:spPr>
        <p:txBody>
          <a:bodyPr wrap="none">
            <a:spAutoFit/>
          </a:bodyPr>
          <a:lstStyle/>
          <a:p>
            <a:pPr lvl="0" algn="ctr" defTabSz="457200" latinLnBrk="0">
              <a:defRPr/>
            </a:pPr>
            <a:r>
              <a:rPr lang="en-US" altLang="ko-KR" sz="1400" i="1" kern="0" dirty="0">
                <a:solidFill>
                  <a:schemeClr val="tx1">
                    <a:lumMod val="75000"/>
                    <a:lumOff val="25000"/>
                  </a:schemeClr>
                </a:solidFill>
                <a:latin typeface="Arial Narrow" pitchFamily="34" charset="0"/>
                <a:cs typeface="Arial" pitchFamily="34" charset="0"/>
              </a:rPr>
              <a:t>WMO/UNEP Ozone Assessment 2014 </a:t>
            </a:r>
          </a:p>
        </p:txBody>
      </p:sp>
      <p:grpSp>
        <p:nvGrpSpPr>
          <p:cNvPr id="68" name="Group 1"/>
          <p:cNvGrpSpPr/>
          <p:nvPr/>
        </p:nvGrpSpPr>
        <p:grpSpPr>
          <a:xfrm>
            <a:off x="4839616" y="852741"/>
            <a:ext cx="4124872" cy="3685353"/>
            <a:chOff x="1205312" y="5436096"/>
            <a:chExt cx="3737103" cy="3398675"/>
          </a:xfrm>
        </p:grpSpPr>
        <p:pic>
          <p:nvPicPr>
            <p:cNvPr id="6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5312" y="5436096"/>
              <a:ext cx="3737103" cy="339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0" name="Textfeld 7"/>
            <p:cNvSpPr txBox="1"/>
            <p:nvPr/>
          </p:nvSpPr>
          <p:spPr>
            <a:xfrm>
              <a:off x="1954592" y="8065773"/>
              <a:ext cx="2196435" cy="307777"/>
            </a:xfrm>
            <a:prstGeom prst="rect">
              <a:avLst/>
            </a:prstGeom>
            <a:noFill/>
          </p:spPr>
          <p:txBody>
            <a:bodyPr wrap="none" rtlCol="0">
              <a:spAutoFit/>
            </a:bodyPr>
            <a:lstStyle/>
            <a:p>
              <a:pPr fontAlgn="base">
                <a:spcBef>
                  <a:spcPct val="0"/>
                </a:spcBef>
                <a:spcAft>
                  <a:spcPct val="0"/>
                </a:spcAft>
              </a:pPr>
              <a:r>
                <a:rPr lang="de-CH" sz="1400" smtClean="0">
                  <a:solidFill>
                    <a:srgbClr val="000000"/>
                  </a:solidFill>
                  <a:latin typeface="Segoe UI" panose="020B0502040204020203" pitchFamily="34" charset="0"/>
                  <a:ea typeface="Segoe UI" panose="020B0502040204020203" pitchFamily="34" charset="0"/>
                  <a:cs typeface="Segoe UI" panose="020B0502040204020203" pitchFamily="34" charset="0"/>
                </a:rPr>
                <a:t>industry-based emissions</a:t>
              </a:r>
              <a:endParaRPr lang="de-CH" sz="140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71" name="Gerade Verbindung mit Pfeil 8"/>
            <p:cNvCxnSpPr/>
            <p:nvPr/>
          </p:nvCxnSpPr>
          <p:spPr>
            <a:xfrm flipV="1">
              <a:off x="3139445" y="7135431"/>
              <a:ext cx="556296" cy="93034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 name="Textfeld 10"/>
            <p:cNvSpPr txBox="1"/>
            <p:nvPr/>
          </p:nvSpPr>
          <p:spPr>
            <a:xfrm>
              <a:off x="3457797" y="6002536"/>
              <a:ext cx="664797" cy="307777"/>
            </a:xfrm>
            <a:prstGeom prst="rect">
              <a:avLst/>
            </a:prstGeom>
            <a:noFill/>
          </p:spPr>
          <p:txBody>
            <a:bodyPr wrap="none" rtlCol="0">
              <a:spAutoFit/>
            </a:bodyPr>
            <a:lstStyle/>
            <a:p>
              <a:pPr fontAlgn="base">
                <a:spcBef>
                  <a:spcPct val="0"/>
                </a:spcBef>
                <a:spcAft>
                  <a:spcPct val="0"/>
                </a:spcAft>
              </a:pPr>
              <a:r>
                <a:rPr lang="de-CH" sz="1400" smtClean="0">
                  <a:solidFill>
                    <a:srgbClr val="000000"/>
                  </a:solidFill>
                  <a:latin typeface="Segoe UI" panose="020B0502040204020203" pitchFamily="34" charset="0"/>
                  <a:ea typeface="Segoe UI" panose="020B0502040204020203" pitchFamily="34" charset="0"/>
                  <a:cs typeface="Segoe UI" panose="020B0502040204020203" pitchFamily="34" charset="0"/>
                </a:rPr>
                <a:t>reality</a:t>
              </a:r>
              <a:endParaRPr lang="de-CH" sz="140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39826990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0" y="0"/>
            <a:ext cx="9144000" cy="805833"/>
            <a:chOff x="0" y="0"/>
            <a:chExt cx="9144000" cy="805833"/>
          </a:xfrm>
        </p:grpSpPr>
        <p:grpSp>
          <p:nvGrpSpPr>
            <p:cNvPr id="39" name="그룹 11"/>
            <p:cNvGrpSpPr/>
            <p:nvPr/>
          </p:nvGrpSpPr>
          <p:grpSpPr>
            <a:xfrm>
              <a:off x="0" y="0"/>
              <a:ext cx="9144000" cy="805833"/>
              <a:chOff x="0" y="0"/>
              <a:chExt cx="9144000" cy="1048057"/>
            </a:xfrm>
            <a:solidFill>
              <a:schemeClr val="bg1">
                <a:lumMod val="85000"/>
              </a:schemeClr>
            </a:solidFill>
          </p:grpSpPr>
          <p:sp>
            <p:nvSpPr>
              <p:cNvPr id="41" name="직사각형 9"/>
              <p:cNvSpPr/>
              <p:nvPr/>
            </p:nvSpPr>
            <p:spPr>
              <a:xfrm>
                <a:off x="0" y="0"/>
                <a:ext cx="9144000" cy="10480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6396" y="23943"/>
                <a:ext cx="684076" cy="605694"/>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그림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4044" y="385044"/>
                <a:ext cx="1160404" cy="515868"/>
              </a:xfrm>
              <a:prstGeom prst="rect">
                <a:avLst/>
              </a:prstGeom>
              <a:grpFill/>
              <a:ln>
                <a:noFill/>
              </a:ln>
              <a:effectLst>
                <a:outerShdw blurRad="292100" dist="139700" dir="2700000" algn="tl" rotWithShape="0">
                  <a:srgbClr val="333333">
                    <a:alpha val="65000"/>
                  </a:srgbClr>
                </a:outerShdw>
              </a:effectLst>
            </p:spPr>
          </p:pic>
        </p:grpSp>
        <p:pic>
          <p:nvPicPr>
            <p:cNvPr id="40" name="Picture 25"/>
            <p:cNvPicPr>
              <a:picLocks noChangeAspect="1" noChangeArrowheads="1"/>
            </p:cNvPicPr>
            <p:nvPr/>
          </p:nvPicPr>
          <p:blipFill>
            <a:blip r:embed="rId5" cstate="print"/>
            <a:srcRect/>
            <a:stretch>
              <a:fillRect/>
            </a:stretch>
          </p:blipFill>
          <p:spPr bwMode="auto">
            <a:xfrm>
              <a:off x="8371995" y="296054"/>
              <a:ext cx="769880" cy="509779"/>
            </a:xfrm>
            <a:prstGeom prst="rect">
              <a:avLst/>
            </a:prstGeom>
            <a:noFill/>
            <a:ln w="19050">
              <a:noFill/>
              <a:miter lim="800000"/>
              <a:headEnd/>
              <a:tailEnd/>
            </a:ln>
            <a:effectLst/>
          </p:spPr>
        </p:pic>
      </p:grpSp>
      <p:sp>
        <p:nvSpPr>
          <p:cNvPr id="14" name="Rectangle 13"/>
          <p:cNvSpPr/>
          <p:nvPr/>
        </p:nvSpPr>
        <p:spPr>
          <a:xfrm>
            <a:off x="5076056" y="4997385"/>
            <a:ext cx="3880913" cy="1631216"/>
          </a:xfrm>
          <a:prstGeom prst="rect">
            <a:avLst/>
          </a:prstGeom>
          <a:solidFill>
            <a:schemeClr val="bg1">
              <a:lumMod val="95000"/>
            </a:schemeClr>
          </a:solidFill>
        </p:spPr>
        <p:txBody>
          <a:bodyPr wrap="square">
            <a:spAutoFit/>
          </a:bodyPr>
          <a:lstStyle/>
          <a:p>
            <a:pPr latinLnBrk="0" hangingPunct="0"/>
            <a:r>
              <a:rPr lang="en-US" sz="2000" dirty="0" smtClean="0">
                <a:solidFill>
                  <a:schemeClr val="tx1">
                    <a:lumMod val="65000"/>
                    <a:lumOff val="35000"/>
                  </a:schemeClr>
                </a:solidFill>
                <a:latin typeface="Arial Narrow" panose="020B0606020202030204" pitchFamily="34" charset="0"/>
                <a:cs typeface="Arial" panose="020B0604020202020204" pitchFamily="34" charset="0"/>
              </a:rPr>
              <a:t>Korean first monitoring station for </a:t>
            </a:r>
            <a:r>
              <a:rPr lang="en-US" altLang="ko-KR" sz="2000" b="1" dirty="0">
                <a:solidFill>
                  <a:schemeClr val="tx1">
                    <a:lumMod val="65000"/>
                    <a:lumOff val="35000"/>
                  </a:schemeClr>
                </a:solidFill>
                <a:latin typeface="Arial Narrow" panose="020B0606020202030204" pitchFamily="34" charset="0"/>
                <a:cs typeface="Arial" panose="020B0604020202020204" pitchFamily="34" charset="0"/>
              </a:rPr>
              <a:t>natural and synthetic GHGs and ODSs</a:t>
            </a:r>
            <a:r>
              <a:rPr lang="en-US" sz="2000" b="1" dirty="0" smtClean="0">
                <a:solidFill>
                  <a:schemeClr val="tx1">
                    <a:lumMod val="65000"/>
                    <a:lumOff val="35000"/>
                  </a:schemeClr>
                </a:solidFill>
                <a:latin typeface="Arial Narrow" panose="020B0606020202030204" pitchFamily="34" charset="0"/>
                <a:cs typeface="Arial" panose="020B0604020202020204" pitchFamily="34" charset="0"/>
              </a:rPr>
              <a:t> in global networks </a:t>
            </a:r>
            <a:r>
              <a:rPr lang="en-US" sz="2000" dirty="0" smtClean="0">
                <a:solidFill>
                  <a:schemeClr val="tx1">
                    <a:lumMod val="65000"/>
                    <a:lumOff val="35000"/>
                  </a:schemeClr>
                </a:solidFill>
                <a:latin typeface="Arial Narrow" panose="020B0606020202030204" pitchFamily="34" charset="0"/>
                <a:cs typeface="Arial" panose="020B0604020202020204" pitchFamily="34" charset="0"/>
              </a:rPr>
              <a:t>(e.g., CO</a:t>
            </a:r>
            <a:r>
              <a:rPr lang="en-US" sz="2000" baseline="-25000" dirty="0" smtClean="0">
                <a:solidFill>
                  <a:schemeClr val="tx1">
                    <a:lumMod val="65000"/>
                    <a:lumOff val="35000"/>
                  </a:schemeClr>
                </a:solidFill>
                <a:latin typeface="Arial Narrow" panose="020B0606020202030204" pitchFamily="34" charset="0"/>
                <a:cs typeface="Arial" panose="020B0604020202020204" pitchFamily="34" charset="0"/>
              </a:rPr>
              <a:t>2</a:t>
            </a:r>
            <a:r>
              <a:rPr lang="en-US" sz="2000" dirty="0" smtClean="0">
                <a:solidFill>
                  <a:schemeClr val="tx1">
                    <a:lumMod val="65000"/>
                    <a:lumOff val="35000"/>
                  </a:schemeClr>
                </a:solidFill>
                <a:latin typeface="Arial Narrow" panose="020B0606020202030204" pitchFamily="34" charset="0"/>
                <a:cs typeface="Arial" panose="020B0604020202020204" pitchFamily="34" charset="0"/>
              </a:rPr>
              <a:t> networks, GLOBALVIEW, and WMO-GAW, AGAGE </a:t>
            </a:r>
            <a:r>
              <a:rPr lang="en-US" sz="2000" dirty="0" err="1" smtClean="0">
                <a:solidFill>
                  <a:schemeClr val="tx1">
                    <a:lumMod val="65000"/>
                    <a:lumOff val="35000"/>
                  </a:schemeClr>
                </a:solidFill>
                <a:latin typeface="Arial Narrow" panose="020B0606020202030204" pitchFamily="34" charset="0"/>
                <a:cs typeface="Arial" panose="020B0604020202020204" pitchFamily="34" charset="0"/>
              </a:rPr>
              <a:t>etc</a:t>
            </a:r>
            <a:r>
              <a:rPr lang="en-US" sz="2000" dirty="0" smtClean="0">
                <a:solidFill>
                  <a:schemeClr val="tx1">
                    <a:lumMod val="65000"/>
                    <a:lumOff val="35000"/>
                  </a:schemeClr>
                </a:solidFill>
                <a:latin typeface="Arial Narrow" panose="020B0606020202030204" pitchFamily="34" charset="0"/>
                <a:cs typeface="Arial" panose="020B0604020202020204" pitchFamily="34" charset="0"/>
              </a:rPr>
              <a:t>)</a:t>
            </a:r>
            <a:endParaRPr lang="en-GB" sz="2000" kern="0" dirty="0">
              <a:solidFill>
                <a:schemeClr val="tx1">
                  <a:lumMod val="65000"/>
                  <a:lumOff val="35000"/>
                </a:schemeClr>
              </a:solidFill>
              <a:latin typeface="Arial Narrow" panose="020B0606020202030204" pitchFamily="34" charset="0"/>
              <a:ea typeface="굴림" charset="-127"/>
              <a:cs typeface="Arial" panose="020B0604020202020204" pitchFamily="34" charset="0"/>
            </a:endParaRPr>
          </a:p>
        </p:txBody>
      </p:sp>
      <p:grpSp>
        <p:nvGrpSpPr>
          <p:cNvPr id="34" name="그룹 33"/>
          <p:cNvGrpSpPr/>
          <p:nvPr/>
        </p:nvGrpSpPr>
        <p:grpSpPr>
          <a:xfrm>
            <a:off x="107505" y="810122"/>
            <a:ext cx="4779139" cy="5856175"/>
            <a:chOff x="107505" y="810122"/>
            <a:chExt cx="4779139" cy="5856175"/>
          </a:xfrm>
        </p:grpSpPr>
        <p:grpSp>
          <p:nvGrpSpPr>
            <p:cNvPr id="33" name="그룹 32"/>
            <p:cNvGrpSpPr/>
            <p:nvPr/>
          </p:nvGrpSpPr>
          <p:grpSpPr>
            <a:xfrm>
              <a:off x="694701" y="810122"/>
              <a:ext cx="4191943" cy="5833302"/>
              <a:chOff x="2987824" y="837209"/>
              <a:chExt cx="4104456" cy="5833302"/>
            </a:xfrm>
          </p:grpSpPr>
          <p:pic>
            <p:nvPicPr>
              <p:cNvPr id="15" name="Picture 1"/>
              <p:cNvPicPr>
                <a:picLocks noChangeAspect="1" noChangeArrowheads="1"/>
              </p:cNvPicPr>
              <p:nvPr/>
            </p:nvPicPr>
            <p:blipFill>
              <a:blip r:embed="rId6"/>
              <a:srcRect l="1157" r="3027" b="16502"/>
              <a:stretch>
                <a:fillRect/>
              </a:stretch>
            </p:blipFill>
            <p:spPr bwMode="auto">
              <a:xfrm>
                <a:off x="3028536" y="908720"/>
                <a:ext cx="4063744" cy="5761791"/>
              </a:xfrm>
              <a:prstGeom prst="rect">
                <a:avLst/>
              </a:prstGeom>
              <a:noFill/>
              <a:ln w="12700">
                <a:noFill/>
                <a:miter lim="800000"/>
                <a:headEnd/>
                <a:tailEnd/>
              </a:ln>
            </p:spPr>
          </p:pic>
          <p:sp>
            <p:nvSpPr>
              <p:cNvPr id="7" name="직사각형 6"/>
              <p:cNvSpPr/>
              <p:nvPr/>
            </p:nvSpPr>
            <p:spPr>
              <a:xfrm>
                <a:off x="2987824" y="837209"/>
                <a:ext cx="2304256" cy="5833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7" name="Group 11"/>
            <p:cNvGrpSpPr/>
            <p:nvPr/>
          </p:nvGrpSpPr>
          <p:grpSpPr>
            <a:xfrm>
              <a:off x="406575" y="4383392"/>
              <a:ext cx="2621962" cy="2282905"/>
              <a:chOff x="7099298" y="2106613"/>
              <a:chExt cx="4229100" cy="3429000"/>
            </a:xfrm>
          </p:grpSpPr>
          <p:pic>
            <p:nvPicPr>
              <p:cNvPr id="27" name="Picture 5"/>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99298" y="2106613"/>
                <a:ext cx="42291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Lst>
            </p:spPr>
          </p:pic>
          <p:sp>
            <p:nvSpPr>
              <p:cNvPr id="28" name="Rectangle 6"/>
              <p:cNvSpPr>
                <a:spLocks/>
              </p:cNvSpPr>
              <p:nvPr/>
            </p:nvSpPr>
            <p:spPr bwMode="auto">
              <a:xfrm>
                <a:off x="9683750" y="4048125"/>
                <a:ext cx="431800" cy="609600"/>
              </a:xfrm>
              <a:prstGeom prst="rect">
                <a:avLst/>
              </a:prstGeom>
              <a:noFill/>
              <a:ln w="38100">
                <a:solidFill>
                  <a:schemeClr val="tx2">
                    <a:lumMod val="40000"/>
                    <a:lumOff val="60000"/>
                  </a:schemeClr>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solidFill>
                    <a:prstClr val="black"/>
                  </a:solidFill>
                </a:endParaRPr>
              </a:p>
            </p:txBody>
          </p:sp>
          <p:grpSp>
            <p:nvGrpSpPr>
              <p:cNvPr id="29" name="Group 11"/>
              <p:cNvGrpSpPr>
                <a:grpSpLocks/>
              </p:cNvGrpSpPr>
              <p:nvPr/>
            </p:nvGrpSpPr>
            <p:grpSpPr bwMode="auto">
              <a:xfrm>
                <a:off x="7313614" y="2212975"/>
                <a:ext cx="323850" cy="623888"/>
                <a:chOff x="-2168" y="-210"/>
                <a:chExt cx="204" cy="393"/>
              </a:xfrm>
            </p:grpSpPr>
            <p:sp>
              <p:nvSpPr>
                <p:cNvPr id="30" name="Line 8"/>
                <p:cNvSpPr>
                  <a:spLocks noChangeShapeType="1"/>
                </p:cNvSpPr>
                <p:nvPr/>
              </p:nvSpPr>
              <p:spPr bwMode="auto">
                <a:xfrm rot="10800000" flipH="1">
                  <a:off x="-2048" y="-202"/>
                  <a:ext cx="1" cy="385"/>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lIns="0" tIns="0" rIns="0" bIns="0"/>
                <a:lstStyle/>
                <a:p>
                  <a:endParaRPr lang="en-US">
                    <a:solidFill>
                      <a:prstClr val="black"/>
                    </a:solidFill>
                  </a:endParaRPr>
                </a:p>
              </p:txBody>
            </p:sp>
            <p:sp>
              <p:nvSpPr>
                <p:cNvPr id="31" name="Line 9"/>
                <p:cNvSpPr>
                  <a:spLocks noChangeShapeType="1"/>
                </p:cNvSpPr>
                <p:nvPr/>
              </p:nvSpPr>
              <p:spPr bwMode="auto">
                <a:xfrm rot="10800000" flipH="1">
                  <a:off x="-2168" y="6"/>
                  <a:ext cx="204" cy="1"/>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lIns="0" tIns="0" rIns="0" bIns="0"/>
                <a:lstStyle/>
                <a:p>
                  <a:endParaRPr lang="en-US">
                    <a:solidFill>
                      <a:prstClr val="black"/>
                    </a:solidFill>
                  </a:endParaRPr>
                </a:p>
              </p:txBody>
            </p:sp>
            <p:sp>
              <p:nvSpPr>
                <p:cNvPr id="32" name="Line 10"/>
                <p:cNvSpPr>
                  <a:spLocks noChangeShapeType="1"/>
                </p:cNvSpPr>
                <p:nvPr/>
              </p:nvSpPr>
              <p:spPr bwMode="auto">
                <a:xfrm flipH="1">
                  <a:off x="-2168" y="-210"/>
                  <a:ext cx="120" cy="225"/>
                </a:xfrm>
                <a:prstGeom prst="line">
                  <a:avLst/>
                </a:prstGeom>
                <a:noFill/>
                <a:ln w="25400">
                  <a:solidFill>
                    <a:srgbClr val="FFFFFF"/>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solidFill>
                      <a:prstClr val="black"/>
                    </a:solidFill>
                  </a:endParaRPr>
                </a:p>
              </p:txBody>
            </p:sp>
          </p:grpSp>
        </p:grpSp>
        <p:pic>
          <p:nvPicPr>
            <p:cNvPr id="20" name="Picture 10"/>
            <p:cNvPicPr>
              <a:picLocks noChangeAspect="1" noChangeArrowheads="1"/>
            </p:cNvPicPr>
            <p:nvPr/>
          </p:nvPicPr>
          <p:blipFill>
            <a:blip r:embed="rId8" cstate="print"/>
            <a:srcRect/>
            <a:stretch>
              <a:fillRect/>
            </a:stretch>
          </p:blipFill>
          <p:spPr bwMode="auto">
            <a:xfrm>
              <a:off x="107505" y="837209"/>
              <a:ext cx="2520280" cy="3023839"/>
            </a:xfrm>
            <a:prstGeom prst="rect">
              <a:avLst/>
            </a:prstGeom>
            <a:noFill/>
            <a:ln w="12700">
              <a:noFill/>
              <a:miter lim="800000"/>
              <a:headEnd/>
              <a:tailEnd/>
            </a:ln>
          </p:spPr>
        </p:pic>
        <p:grpSp>
          <p:nvGrpSpPr>
            <p:cNvPr id="21" name="Group 5"/>
            <p:cNvGrpSpPr/>
            <p:nvPr/>
          </p:nvGrpSpPr>
          <p:grpSpPr>
            <a:xfrm>
              <a:off x="1060948" y="2655861"/>
              <a:ext cx="2189748" cy="1699175"/>
              <a:chOff x="5724128" y="1897811"/>
              <a:chExt cx="3384376" cy="2107253"/>
            </a:xfrm>
          </p:grpSpPr>
          <p:pic>
            <p:nvPicPr>
              <p:cNvPr id="25"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24128" y="1897811"/>
                <a:ext cx="3384376" cy="2107253"/>
              </a:xfrm>
              <a:prstGeom prst="rect">
                <a:avLst/>
              </a:prstGeom>
            </p:spPr>
          </p:pic>
          <p:sp>
            <p:nvSpPr>
              <p:cNvPr id="26" name="포인트가 5개인 별 25"/>
              <p:cNvSpPr/>
              <p:nvPr/>
            </p:nvSpPr>
            <p:spPr>
              <a:xfrm>
                <a:off x="5931768" y="3361944"/>
                <a:ext cx="152400" cy="152400"/>
              </a:xfrm>
              <a:prstGeom prst="star5">
                <a:avLst/>
              </a:prstGeom>
              <a:solidFill>
                <a:srgbClr val="0000CC"/>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cxnSp>
          <p:nvCxnSpPr>
            <p:cNvPr id="22" name="Straight Arrow Connector 28"/>
            <p:cNvCxnSpPr/>
            <p:nvPr/>
          </p:nvCxnSpPr>
          <p:spPr>
            <a:xfrm flipH="1" flipV="1">
              <a:off x="1539511" y="2494797"/>
              <a:ext cx="356090" cy="698455"/>
            </a:xfrm>
            <a:prstGeom prst="straightConnector1">
              <a:avLst/>
            </a:prstGeom>
            <a:ln w="38100">
              <a:solidFill>
                <a:schemeClr val="tx2">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06575" y="4030186"/>
              <a:ext cx="913126" cy="338554"/>
            </a:xfrm>
            <a:prstGeom prst="rect">
              <a:avLst/>
            </a:prstGeom>
            <a:noFill/>
          </p:spPr>
          <p:txBody>
            <a:bodyPr wrap="square" rtlCol="0">
              <a:spAutoFit/>
            </a:bodyPr>
            <a:lstStyle/>
            <a:p>
              <a:r>
                <a:rPr lang="en-US" sz="1600" b="1" dirty="0" smtClean="0">
                  <a:solidFill>
                    <a:srgbClr val="0000CC"/>
                  </a:solidFill>
                  <a:latin typeface="Arial Narrow" panose="020B0606020202030204" pitchFamily="34" charset="0"/>
                  <a:ea typeface="Verdana" pitchFamily="34" charset="0"/>
                  <a:cs typeface="Arial" pitchFamily="34" charset="0"/>
                </a:rPr>
                <a:t>GOSAN</a:t>
              </a:r>
              <a:endParaRPr lang="en-US" sz="1600" b="1" dirty="0">
                <a:solidFill>
                  <a:srgbClr val="0000CC"/>
                </a:solidFill>
                <a:latin typeface="Arial Narrow" panose="020B0606020202030204" pitchFamily="34" charset="0"/>
                <a:ea typeface="Verdana" pitchFamily="34" charset="0"/>
                <a:cs typeface="Arial" pitchFamily="34" charset="0"/>
              </a:endParaRPr>
            </a:p>
          </p:txBody>
        </p:sp>
        <p:sp>
          <p:nvSpPr>
            <p:cNvPr id="19" name="Rectangle 4"/>
            <p:cNvSpPr/>
            <p:nvPr/>
          </p:nvSpPr>
          <p:spPr>
            <a:xfrm>
              <a:off x="2130645" y="3939153"/>
              <a:ext cx="1094875" cy="369332"/>
            </a:xfrm>
            <a:prstGeom prst="rect">
              <a:avLst/>
            </a:prstGeom>
          </p:spPr>
          <p:txBody>
            <a:bodyPr wrap="square">
              <a:spAutoFit/>
            </a:bodyPr>
            <a:lstStyle/>
            <a:p>
              <a:r>
                <a:rPr lang="en-US" altLang="ko-KR" dirty="0" err="1">
                  <a:solidFill>
                    <a:srgbClr val="0070C0"/>
                  </a:solidFill>
                  <a:latin typeface="Arial Narrow" panose="020B0606020202030204" pitchFamily="34" charset="0"/>
                  <a:ea typeface="Tahoma" pitchFamily="34" charset="0"/>
                  <a:cs typeface="Tahoma" pitchFamily="34" charset="0"/>
                </a:rPr>
                <a:t>Jeju</a:t>
              </a:r>
              <a:r>
                <a:rPr lang="en-US" altLang="ko-KR" dirty="0">
                  <a:solidFill>
                    <a:srgbClr val="0070C0"/>
                  </a:solidFill>
                  <a:latin typeface="Arial Narrow" panose="020B0606020202030204" pitchFamily="34" charset="0"/>
                  <a:ea typeface="Tahoma" pitchFamily="34" charset="0"/>
                  <a:cs typeface="Tahoma" pitchFamily="34" charset="0"/>
                </a:rPr>
                <a:t> Island</a:t>
              </a:r>
              <a:endParaRPr lang="en-US" dirty="0">
                <a:solidFill>
                  <a:srgbClr val="0070C0"/>
                </a:solidFill>
                <a:latin typeface="Arial Narrow" panose="020B0606020202030204" pitchFamily="34" charset="0"/>
              </a:endParaRPr>
            </a:p>
          </p:txBody>
        </p:sp>
      </p:grpSp>
      <p:sp>
        <p:nvSpPr>
          <p:cNvPr id="36" name="Rectangle 3"/>
          <p:cNvSpPr txBox="1">
            <a:spLocks noChangeArrowheads="1"/>
          </p:cNvSpPr>
          <p:nvPr/>
        </p:nvSpPr>
        <p:spPr>
          <a:xfrm>
            <a:off x="35496" y="75504"/>
            <a:ext cx="9217024" cy="617192"/>
          </a:xfrm>
          <a:prstGeom prst="rect">
            <a:avLst/>
          </a:prstGeom>
        </p:spPr>
        <p:txBody>
          <a:bodyPr vert="horz" lIns="91440" tIns="45720" rIns="91440" bIns="45720" rtlCol="0" anchor="ctr">
            <a:noAutofit/>
          </a:bodyPr>
          <a:lstStyle/>
          <a:p>
            <a:pPr>
              <a:spcBef>
                <a:spcPct val="0"/>
              </a:spcBef>
              <a:defRPr/>
            </a:pPr>
            <a:r>
              <a:rPr lang="en-US" altLang="ko-KR" sz="3200" b="1" dirty="0" err="1" smtClean="0">
                <a:solidFill>
                  <a:srgbClr val="0F6FC6">
                    <a:lumMod val="50000"/>
                  </a:srgbClr>
                </a:solidFill>
                <a:latin typeface="Calibri"/>
                <a:ea typeface="HY중고딕"/>
                <a:cs typeface="Arial" panose="020B0604020202020204" pitchFamily="34" charset="0"/>
              </a:rPr>
              <a:t>Gosan</a:t>
            </a:r>
            <a:r>
              <a:rPr lang="en-US" altLang="ko-KR" sz="3200" b="1" dirty="0" smtClean="0">
                <a:solidFill>
                  <a:srgbClr val="0F6FC6">
                    <a:lumMod val="50000"/>
                  </a:srgbClr>
                </a:solidFill>
                <a:latin typeface="Calibri"/>
                <a:ea typeface="HY중고딕"/>
                <a:cs typeface="Arial" panose="020B0604020202020204" pitchFamily="34" charset="0"/>
              </a:rPr>
              <a:t>, </a:t>
            </a:r>
            <a:r>
              <a:rPr lang="en-US" altLang="ko-KR" sz="3200" b="1" dirty="0" err="1" smtClean="0">
                <a:solidFill>
                  <a:srgbClr val="0F6FC6">
                    <a:lumMod val="50000"/>
                  </a:srgbClr>
                </a:solidFill>
                <a:latin typeface="Calibri"/>
                <a:ea typeface="HY중고딕"/>
                <a:cs typeface="Arial" panose="020B0604020202020204" pitchFamily="34" charset="0"/>
              </a:rPr>
              <a:t>Jeju</a:t>
            </a:r>
            <a:r>
              <a:rPr lang="en-US" altLang="ko-KR" sz="3200" b="1" dirty="0" smtClean="0">
                <a:solidFill>
                  <a:srgbClr val="0F6FC6">
                    <a:lumMod val="50000"/>
                  </a:srgbClr>
                </a:solidFill>
                <a:latin typeface="Calibri"/>
                <a:ea typeface="HY중고딕"/>
                <a:cs typeface="Arial" panose="020B0604020202020204" pitchFamily="34" charset="0"/>
              </a:rPr>
              <a:t> Island – GHGs &amp; ODSs monitoring station </a:t>
            </a:r>
          </a:p>
        </p:txBody>
      </p:sp>
      <p:sp>
        <p:nvSpPr>
          <p:cNvPr id="35" name="Rectangle 2"/>
          <p:cNvSpPr txBox="1">
            <a:spLocks noChangeArrowheads="1"/>
          </p:cNvSpPr>
          <p:nvPr/>
        </p:nvSpPr>
        <p:spPr>
          <a:xfrm>
            <a:off x="4914038" y="880533"/>
            <a:ext cx="4042931" cy="2188427"/>
          </a:xfrm>
          <a:prstGeom prst="rect">
            <a:avLst/>
          </a:prstGeom>
        </p:spPr>
        <p:txBody>
          <a:bodyPr>
            <a:noAutofit/>
          </a:bodyPr>
          <a:lstStyle>
            <a:lvl1pPr marL="274320" indent="-274320" algn="l" rtl="0" eaLnBrk="1" latinLnBrk="1"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1"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1"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1"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1"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1"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1"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1"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1" hangingPunct="1">
              <a:spcBef>
                <a:spcPct val="20000"/>
              </a:spcBef>
              <a:buClr>
                <a:schemeClr val="tx2"/>
              </a:buClr>
              <a:buFontTx/>
              <a:buChar char="•"/>
              <a:defRPr kumimoji="0" sz="1400" kern="1200" baseline="0">
                <a:solidFill>
                  <a:schemeClr val="tx1"/>
                </a:solidFill>
                <a:latin typeface="+mn-lt"/>
                <a:ea typeface="+mn-ea"/>
                <a:cs typeface="+mn-cs"/>
              </a:defRPr>
            </a:lvl9pPr>
          </a:lstStyle>
          <a:p>
            <a:pPr latinLnBrk="0">
              <a:lnSpc>
                <a:spcPct val="110000"/>
              </a:lnSpc>
              <a:spcBef>
                <a:spcPct val="0"/>
              </a:spcBef>
              <a:buClrTx/>
              <a:buFont typeface="Wingdings" pitchFamily="2" charset="2"/>
              <a:buChar char="Ø"/>
            </a:pPr>
            <a:r>
              <a:rPr lang="en-US" altLang="ko-KR" sz="2000" dirty="0" smtClean="0">
                <a:solidFill>
                  <a:srgbClr val="FF00FF"/>
                </a:solidFill>
                <a:latin typeface="Arial Narrow" panose="020B0606020202030204" pitchFamily="34" charset="0"/>
                <a:ea typeface="굴림" charset="-127"/>
                <a:cs typeface="Arial" pitchFamily="34" charset="0"/>
              </a:rPr>
              <a:t>Significant emissions of CCl</a:t>
            </a:r>
            <a:r>
              <a:rPr lang="en-US" altLang="ko-KR" sz="2000" baseline="-25000" dirty="0" smtClean="0">
                <a:solidFill>
                  <a:srgbClr val="FF00FF"/>
                </a:solidFill>
                <a:latin typeface="Arial Narrow" panose="020B0606020202030204" pitchFamily="34" charset="0"/>
                <a:ea typeface="굴림" charset="-127"/>
                <a:cs typeface="Arial" pitchFamily="34" charset="0"/>
              </a:rPr>
              <a:t>4</a:t>
            </a:r>
            <a:r>
              <a:rPr lang="en-US" altLang="ko-KR" sz="2000" dirty="0" smtClean="0">
                <a:solidFill>
                  <a:srgbClr val="FF00FF"/>
                </a:solidFill>
                <a:latin typeface="Arial Narrow" panose="020B0606020202030204" pitchFamily="34" charset="0"/>
                <a:ea typeface="굴림" charset="-127"/>
                <a:cs typeface="Arial" pitchFamily="34" charset="0"/>
              </a:rPr>
              <a:t> </a:t>
            </a:r>
            <a:r>
              <a:rPr lang="en-US" altLang="ko-KR" sz="2000" dirty="0" smtClean="0">
                <a:solidFill>
                  <a:schemeClr val="tx1">
                    <a:lumMod val="75000"/>
                    <a:lumOff val="25000"/>
                  </a:schemeClr>
                </a:solidFill>
                <a:latin typeface="Arial Narrow" panose="020B0606020202030204" pitchFamily="34" charset="0"/>
                <a:ea typeface="굴림" charset="-127"/>
                <a:cs typeface="Arial" pitchFamily="34" charset="0"/>
              </a:rPr>
              <a:t>from growing non-reporting economies (e.g. </a:t>
            </a:r>
            <a:r>
              <a:rPr lang="en-US" altLang="ko-KR" sz="2000" b="1" dirty="0" smtClean="0">
                <a:solidFill>
                  <a:srgbClr val="3366CC"/>
                </a:solidFill>
                <a:latin typeface="Arial Narrow" panose="020B0606020202030204" pitchFamily="34" charset="0"/>
                <a:ea typeface="굴림" charset="-127"/>
                <a:cs typeface="Arial" pitchFamily="34" charset="0"/>
              </a:rPr>
              <a:t>East Asia</a:t>
            </a:r>
            <a:r>
              <a:rPr lang="en-US" altLang="ko-KR" sz="2000" dirty="0" smtClean="0">
                <a:solidFill>
                  <a:schemeClr val="tx1">
                    <a:lumMod val="75000"/>
                    <a:lumOff val="25000"/>
                  </a:schemeClr>
                </a:solidFill>
                <a:latin typeface="Arial Narrow" panose="020B0606020202030204" pitchFamily="34" charset="0"/>
                <a:ea typeface="굴림" charset="-127"/>
                <a:cs typeface="Arial" pitchFamily="34" charset="0"/>
              </a:rPr>
              <a:t>) should also be verified through </a:t>
            </a:r>
            <a:r>
              <a:rPr lang="en-US" altLang="ko-KR" sz="2000" b="1" dirty="0" smtClean="0">
                <a:solidFill>
                  <a:schemeClr val="tx1">
                    <a:lumMod val="75000"/>
                    <a:lumOff val="25000"/>
                  </a:schemeClr>
                </a:solidFill>
                <a:latin typeface="Arial Narrow" panose="020B0606020202030204" pitchFamily="34" charset="0"/>
                <a:ea typeface="굴림" charset="-127"/>
                <a:cs typeface="Arial" pitchFamily="34" charset="0"/>
              </a:rPr>
              <a:t>direct atmospheric measurements</a:t>
            </a:r>
            <a:r>
              <a:rPr lang="en-US" altLang="ko-KR" sz="2000" dirty="0" smtClean="0">
                <a:solidFill>
                  <a:schemeClr val="tx1">
                    <a:lumMod val="75000"/>
                    <a:lumOff val="25000"/>
                  </a:schemeClr>
                </a:solidFill>
                <a:latin typeface="Arial Narrow" panose="020B0606020202030204" pitchFamily="34" charset="0"/>
                <a:ea typeface="굴림" charset="-127"/>
                <a:cs typeface="Arial" pitchFamily="34" charset="0"/>
              </a:rPr>
              <a:t> carrying out “</a:t>
            </a:r>
            <a:r>
              <a:rPr lang="en-US" altLang="ko-KR" sz="2000" b="1" dirty="0" smtClean="0">
                <a:solidFill>
                  <a:srgbClr val="008000"/>
                </a:solidFill>
                <a:latin typeface="Arial Narrow" panose="020B0606020202030204" pitchFamily="34" charset="0"/>
                <a:ea typeface="굴림" charset="-127"/>
                <a:cs typeface="Arial" pitchFamily="34" charset="0"/>
              </a:rPr>
              <a:t>top-down</a:t>
            </a:r>
            <a:r>
              <a:rPr lang="en-US" altLang="ko-KR" sz="2000" dirty="0" smtClean="0">
                <a:solidFill>
                  <a:schemeClr val="tx1">
                    <a:lumMod val="75000"/>
                    <a:lumOff val="25000"/>
                  </a:schemeClr>
                </a:solidFill>
                <a:latin typeface="Arial Narrow" panose="020B0606020202030204" pitchFamily="34" charset="0"/>
                <a:ea typeface="굴림" charset="-127"/>
                <a:cs typeface="Arial" pitchFamily="34" charset="0"/>
              </a:rPr>
              <a:t>” assessment!</a:t>
            </a:r>
            <a:endParaRPr lang="en-US" altLang="ko-KR" sz="2000" dirty="0" smtClean="0">
              <a:solidFill>
                <a:srgbClr val="006600"/>
              </a:solidFill>
              <a:latin typeface="Arial Narrow" panose="020B0606020202030204" pitchFamily="34" charset="0"/>
              <a:ea typeface="굴림" charset="-127"/>
              <a:cs typeface="Arial" pitchFamily="34" charset="0"/>
            </a:endParaRPr>
          </a:p>
        </p:txBody>
      </p:sp>
    </p:spTree>
    <p:extLst>
      <p:ext uri="{BB962C8B-B14F-4D97-AF65-F5344CB8AC3E}">
        <p14:creationId xmlns:p14="http://schemas.microsoft.com/office/powerpoint/2010/main" val="9943638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9" name="그룹 28"/>
          <p:cNvGrpSpPr/>
          <p:nvPr/>
        </p:nvGrpSpPr>
        <p:grpSpPr>
          <a:xfrm>
            <a:off x="827584" y="1485651"/>
            <a:ext cx="7677401" cy="3095477"/>
            <a:chOff x="-11661" y="1345795"/>
            <a:chExt cx="7677401" cy="3095477"/>
          </a:xfrm>
        </p:grpSpPr>
        <p:pic>
          <p:nvPicPr>
            <p:cNvPr id="6" name="그림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61" y="1463006"/>
              <a:ext cx="4727677" cy="2978266"/>
            </a:xfrm>
            <a:prstGeom prst="rect">
              <a:avLst/>
            </a:prstGeom>
          </p:spPr>
        </p:pic>
        <p:sp>
          <p:nvSpPr>
            <p:cNvPr id="20" name="직사각형 26"/>
            <p:cNvSpPr/>
            <p:nvPr/>
          </p:nvSpPr>
          <p:spPr>
            <a:xfrm>
              <a:off x="4999945" y="3429000"/>
              <a:ext cx="2665795"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altLang="ko-KR" b="1" dirty="0" err="1" smtClean="0">
                  <a:solidFill>
                    <a:prstClr val="black">
                      <a:lumMod val="65000"/>
                      <a:lumOff val="35000"/>
                    </a:prstClr>
                  </a:solidFill>
                  <a:latin typeface="Arial Narrow" panose="020B0606020202030204" pitchFamily="34" charset="0"/>
                </a:rPr>
                <a:t>Shangdianzi</a:t>
              </a:r>
              <a:r>
                <a:rPr lang="en-US" altLang="ko-KR" b="1" dirty="0" smtClean="0">
                  <a:solidFill>
                    <a:prstClr val="black">
                      <a:lumMod val="65000"/>
                      <a:lumOff val="35000"/>
                    </a:prstClr>
                  </a:solidFill>
                  <a:latin typeface="Arial Narrow" panose="020B0606020202030204" pitchFamily="34" charset="0"/>
                </a:rPr>
                <a:t> (China): </a:t>
              </a:r>
            </a:p>
            <a:p>
              <a:pPr algn="ctr">
                <a:lnSpc>
                  <a:spcPct val="90000"/>
                </a:lnSpc>
              </a:pPr>
              <a:r>
                <a:rPr lang="en-US" altLang="ko-KR" dirty="0" smtClean="0">
                  <a:solidFill>
                    <a:prstClr val="black">
                      <a:lumMod val="65000"/>
                      <a:lumOff val="35000"/>
                    </a:prstClr>
                  </a:solidFill>
                  <a:latin typeface="Arial Narrow" panose="020B0606020202030204" pitchFamily="34" charset="0"/>
                </a:rPr>
                <a:t>Too close to pollution source regions near Beijing</a:t>
              </a:r>
              <a:endParaRPr lang="ko-KR" altLang="en-US" dirty="0">
                <a:solidFill>
                  <a:prstClr val="black">
                    <a:lumMod val="65000"/>
                    <a:lumOff val="35000"/>
                  </a:prstClr>
                </a:solidFill>
                <a:latin typeface="Arial Narrow" panose="020B0606020202030204" pitchFamily="34" charset="0"/>
              </a:endParaRPr>
            </a:p>
          </p:txBody>
        </p:sp>
        <p:sp>
          <p:nvSpPr>
            <p:cNvPr id="21" name="직사각형 27"/>
            <p:cNvSpPr/>
            <p:nvPr/>
          </p:nvSpPr>
          <p:spPr>
            <a:xfrm>
              <a:off x="5148064" y="2557237"/>
              <a:ext cx="2233360" cy="7898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altLang="ko-KR" b="1" dirty="0" err="1" smtClean="0">
                  <a:solidFill>
                    <a:prstClr val="black">
                      <a:lumMod val="65000"/>
                      <a:lumOff val="35000"/>
                    </a:prstClr>
                  </a:solidFill>
                  <a:latin typeface="Arial Narrow" panose="020B0606020202030204" pitchFamily="34" charset="0"/>
                </a:rPr>
                <a:t>Hateruma</a:t>
              </a:r>
              <a:r>
                <a:rPr lang="en-US" altLang="ko-KR" b="1" dirty="0" smtClean="0">
                  <a:solidFill>
                    <a:prstClr val="black">
                      <a:lumMod val="65000"/>
                      <a:lumOff val="35000"/>
                    </a:prstClr>
                  </a:solidFill>
                  <a:latin typeface="Arial Narrow" panose="020B0606020202030204" pitchFamily="34" charset="0"/>
                </a:rPr>
                <a:t> (Japan): </a:t>
              </a:r>
            </a:p>
            <a:p>
              <a:pPr algn="ctr">
                <a:lnSpc>
                  <a:spcPct val="90000"/>
                </a:lnSpc>
              </a:pPr>
              <a:r>
                <a:rPr lang="en-US" altLang="ko-KR" dirty="0" smtClean="0">
                  <a:solidFill>
                    <a:prstClr val="black">
                      <a:lumMod val="65000"/>
                      <a:lumOff val="35000"/>
                    </a:prstClr>
                  </a:solidFill>
                  <a:latin typeface="Arial Narrow" panose="020B0606020202030204" pitchFamily="34" charset="0"/>
                </a:rPr>
                <a:t>far from pollution source regions</a:t>
              </a:r>
              <a:endParaRPr lang="ko-KR" altLang="en-US" dirty="0">
                <a:solidFill>
                  <a:prstClr val="black">
                    <a:lumMod val="65000"/>
                    <a:lumOff val="35000"/>
                  </a:prstClr>
                </a:solidFill>
                <a:latin typeface="Arial Narrow" panose="020B0606020202030204" pitchFamily="34" charset="0"/>
              </a:endParaRPr>
            </a:p>
          </p:txBody>
        </p:sp>
        <p:cxnSp>
          <p:nvCxnSpPr>
            <p:cNvPr id="22" name="직선 화살표 연결선 29"/>
            <p:cNvCxnSpPr/>
            <p:nvPr/>
          </p:nvCxnSpPr>
          <p:spPr>
            <a:xfrm>
              <a:off x="4651965" y="2828411"/>
              <a:ext cx="432048" cy="4905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직선 화살표 연결선 33"/>
            <p:cNvCxnSpPr/>
            <p:nvPr/>
          </p:nvCxnSpPr>
          <p:spPr>
            <a:xfrm>
              <a:off x="3664244" y="2564904"/>
              <a:ext cx="1267796" cy="1101644"/>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직사각형 27"/>
            <p:cNvSpPr/>
            <p:nvPr/>
          </p:nvSpPr>
          <p:spPr>
            <a:xfrm>
              <a:off x="4886998" y="1345795"/>
              <a:ext cx="2646786" cy="10635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altLang="ko-KR" b="1" dirty="0" err="1" smtClean="0">
                  <a:solidFill>
                    <a:prstClr val="black">
                      <a:lumMod val="65000"/>
                      <a:lumOff val="35000"/>
                    </a:prstClr>
                  </a:solidFill>
                  <a:latin typeface="Arial Narrow" panose="020B0606020202030204" pitchFamily="34" charset="0"/>
                </a:rPr>
                <a:t>Gosan</a:t>
              </a:r>
              <a:r>
                <a:rPr lang="en-US" altLang="ko-KR" b="1" dirty="0" smtClean="0">
                  <a:solidFill>
                    <a:prstClr val="black">
                      <a:lumMod val="65000"/>
                      <a:lumOff val="35000"/>
                    </a:prstClr>
                  </a:solidFill>
                  <a:latin typeface="Arial Narrow" panose="020B0606020202030204" pitchFamily="34" charset="0"/>
                </a:rPr>
                <a:t> (Korea): </a:t>
              </a:r>
            </a:p>
            <a:p>
              <a:pPr algn="ctr">
                <a:lnSpc>
                  <a:spcPct val="90000"/>
                </a:lnSpc>
              </a:pPr>
              <a:r>
                <a:rPr lang="en-US" altLang="ko-KR" dirty="0" smtClean="0">
                  <a:solidFill>
                    <a:prstClr val="black">
                      <a:lumMod val="65000"/>
                      <a:lumOff val="35000"/>
                    </a:prstClr>
                  </a:solidFill>
                  <a:latin typeface="Arial Narrow" panose="020B0606020202030204" pitchFamily="34" charset="0"/>
                </a:rPr>
                <a:t>Ideally located to monitor both background and polluted air masses</a:t>
              </a:r>
              <a:endParaRPr lang="ko-KR" altLang="en-US" dirty="0">
                <a:solidFill>
                  <a:prstClr val="black">
                    <a:lumMod val="65000"/>
                    <a:lumOff val="35000"/>
                  </a:prstClr>
                </a:solidFill>
                <a:latin typeface="Arial Narrow" panose="020B0606020202030204" pitchFamily="34" charset="0"/>
              </a:endParaRPr>
            </a:p>
          </p:txBody>
        </p:sp>
        <p:cxnSp>
          <p:nvCxnSpPr>
            <p:cNvPr id="25" name="직선 화살표 연결선 29"/>
            <p:cNvCxnSpPr/>
            <p:nvPr/>
          </p:nvCxnSpPr>
          <p:spPr>
            <a:xfrm flipV="1">
              <a:off x="4442723" y="1791328"/>
              <a:ext cx="489317" cy="404345"/>
            </a:xfrm>
            <a:prstGeom prst="straightConnector1">
              <a:avLst/>
            </a:prstGeom>
            <a:ln w="28575">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 name="Rectangle 3"/>
          <p:cNvSpPr txBox="1">
            <a:spLocks noChangeArrowheads="1"/>
          </p:cNvSpPr>
          <p:nvPr/>
        </p:nvSpPr>
        <p:spPr>
          <a:xfrm>
            <a:off x="876894" y="692696"/>
            <a:ext cx="7223498" cy="770310"/>
          </a:xfrm>
          <a:prstGeom prst="rect">
            <a:avLst/>
          </a:prstGeom>
        </p:spPr>
        <p:txBody>
          <a:bodyPr vert="horz" lIns="0" rIns="81275" bIns="0" anchor="b">
            <a:noAutofit/>
          </a:bodyPr>
          <a:lstStyle>
            <a:lvl1pPr algn="l" rtl="0" eaLnBrk="1" latinLnBrk="1" hangingPunct="1">
              <a:spcBef>
                <a:spcPct val="0"/>
              </a:spcBef>
              <a:buNone/>
              <a:defRPr kumimoji="0" sz="5000" b="0" kern="1200">
                <a:ln>
                  <a:noFill/>
                </a:ln>
                <a:solidFill>
                  <a:schemeClr val="tx2"/>
                </a:solidFill>
                <a:effectLst/>
                <a:latin typeface="+mj-lt"/>
                <a:ea typeface="+mj-ea"/>
                <a:cs typeface="+mj-cs"/>
              </a:defRPr>
            </a:lvl1pPr>
          </a:lstStyle>
          <a:p>
            <a:pPr algn="ctr"/>
            <a:r>
              <a:rPr lang="en-US" altLang="ko-KR" sz="2000" b="1" dirty="0" smtClean="0">
                <a:solidFill>
                  <a:srgbClr val="676767"/>
                </a:solidFill>
                <a:ea typeface="굴림" charset="-127"/>
              </a:rPr>
              <a:t/>
            </a:r>
            <a:br>
              <a:rPr lang="en-US" altLang="ko-KR" sz="2000" b="1" dirty="0" smtClean="0">
                <a:solidFill>
                  <a:srgbClr val="676767"/>
                </a:solidFill>
                <a:ea typeface="굴림" charset="-127"/>
              </a:rPr>
            </a:br>
            <a:r>
              <a:rPr lang="en-US" altLang="ko-KR" sz="2000" b="1" dirty="0" smtClean="0">
                <a:solidFill>
                  <a:srgbClr val="04617B"/>
                </a:solidFill>
                <a:ea typeface="HY센스L" pitchFamily="18" charset="-127"/>
                <a:sym typeface="Lucida Grande" charset="0"/>
              </a:rPr>
              <a:t>AGAGE Network: (</a:t>
            </a:r>
            <a:r>
              <a:rPr lang="en-US" altLang="ko-KR" sz="2000" b="1" u="sng" dirty="0" smtClean="0">
                <a:solidFill>
                  <a:srgbClr val="FF0000"/>
                </a:solidFill>
                <a:ea typeface="HY센스L" pitchFamily="18" charset="-127"/>
                <a:sym typeface="Lucida Grande" charset="0"/>
              </a:rPr>
              <a:t>A</a:t>
            </a:r>
            <a:r>
              <a:rPr lang="en-US" altLang="ko-KR" sz="2000" b="1" dirty="0" smtClean="0">
                <a:solidFill>
                  <a:srgbClr val="04617B"/>
                </a:solidFill>
                <a:ea typeface="HY센스L" pitchFamily="18" charset="-127"/>
                <a:sym typeface="Lucida Grande" charset="0"/>
              </a:rPr>
              <a:t>dvanced </a:t>
            </a:r>
            <a:r>
              <a:rPr lang="en-US" altLang="ko-KR" sz="2000" b="1" u="sng" dirty="0" smtClean="0">
                <a:solidFill>
                  <a:srgbClr val="FF0000"/>
                </a:solidFill>
                <a:ea typeface="HY센스L" pitchFamily="18" charset="-127"/>
                <a:sym typeface="Lucida Grande" charset="0"/>
              </a:rPr>
              <a:t>G</a:t>
            </a:r>
            <a:r>
              <a:rPr lang="en-US" altLang="ko-KR" sz="2000" b="1" dirty="0" smtClean="0">
                <a:solidFill>
                  <a:srgbClr val="04617B"/>
                </a:solidFill>
                <a:ea typeface="HY센스L" pitchFamily="18" charset="-127"/>
                <a:sym typeface="Lucida Grande" charset="0"/>
              </a:rPr>
              <a:t>lobal </a:t>
            </a:r>
            <a:r>
              <a:rPr lang="en-US" altLang="ko-KR" sz="2000" b="1" u="sng" dirty="0" smtClean="0">
                <a:solidFill>
                  <a:srgbClr val="FF0000"/>
                </a:solidFill>
                <a:ea typeface="HY센스L" pitchFamily="18" charset="-127"/>
                <a:sym typeface="Lucida Grande" charset="0"/>
              </a:rPr>
              <a:t>A</a:t>
            </a:r>
            <a:r>
              <a:rPr lang="en-US" altLang="ko-KR" sz="2000" b="1" dirty="0" smtClean="0">
                <a:solidFill>
                  <a:srgbClr val="04617B"/>
                </a:solidFill>
                <a:ea typeface="HY센스L" pitchFamily="18" charset="-127"/>
                <a:sym typeface="Lucida Grande" charset="0"/>
              </a:rPr>
              <a:t>tmospheric </a:t>
            </a:r>
            <a:r>
              <a:rPr lang="en-US" altLang="ko-KR" sz="2000" b="1" u="sng" dirty="0" smtClean="0">
                <a:solidFill>
                  <a:srgbClr val="FF0000"/>
                </a:solidFill>
                <a:ea typeface="HY센스L" pitchFamily="18" charset="-127"/>
                <a:sym typeface="Lucida Grande" charset="0"/>
              </a:rPr>
              <a:t>G</a:t>
            </a:r>
            <a:r>
              <a:rPr lang="en-US" altLang="ko-KR" sz="2000" b="1" dirty="0" smtClean="0">
                <a:solidFill>
                  <a:srgbClr val="04617B"/>
                </a:solidFill>
                <a:ea typeface="HY센스L" pitchFamily="18" charset="-127"/>
                <a:sym typeface="Lucida Grande" charset="0"/>
              </a:rPr>
              <a:t>ases </a:t>
            </a:r>
            <a:r>
              <a:rPr lang="en-US" altLang="ko-KR" sz="2000" b="1" u="sng" dirty="0" smtClean="0">
                <a:solidFill>
                  <a:srgbClr val="FF0000"/>
                </a:solidFill>
                <a:ea typeface="HY센스L" pitchFamily="18" charset="-127"/>
                <a:sym typeface="Lucida Grande" charset="0"/>
              </a:rPr>
              <a:t>E</a:t>
            </a:r>
            <a:r>
              <a:rPr lang="en-US" altLang="ko-KR" sz="2000" b="1" dirty="0" smtClean="0">
                <a:solidFill>
                  <a:srgbClr val="04617B"/>
                </a:solidFill>
                <a:ea typeface="HY센스L" pitchFamily="18" charset="-127"/>
                <a:sym typeface="Lucida Grande" charset="0"/>
              </a:rPr>
              <a:t>xperiment)                       ALE (1978) - GAGE - AGAGE</a:t>
            </a:r>
            <a:endParaRPr lang="en-US" altLang="ko-KR" sz="2000" b="1" dirty="0">
              <a:solidFill>
                <a:srgbClr val="04617B"/>
              </a:solidFill>
              <a:ea typeface="HY센스L" pitchFamily="18" charset="-127"/>
              <a:sym typeface="Lucida Grande" charset="0"/>
            </a:endParaRPr>
          </a:p>
        </p:txBody>
      </p:sp>
      <p:sp>
        <p:nvSpPr>
          <p:cNvPr id="14" name="Rectangle 2"/>
          <p:cNvSpPr txBox="1">
            <a:spLocks noChangeArrowheads="1"/>
          </p:cNvSpPr>
          <p:nvPr/>
        </p:nvSpPr>
        <p:spPr>
          <a:xfrm>
            <a:off x="3504583" y="4581128"/>
            <a:ext cx="5459905" cy="2132408"/>
          </a:xfrm>
          <a:prstGeom prst="rect">
            <a:avLst/>
          </a:prstGeom>
          <a:ln w="28575">
            <a:solidFill>
              <a:schemeClr val="tx1">
                <a:lumMod val="50000"/>
                <a:lumOff val="50000"/>
              </a:schemeClr>
            </a:solidFill>
          </a:ln>
        </p:spPr>
        <p:txBody>
          <a:bodyPr vert="horz" rIns="81275" anchor="ctr">
            <a:noAutofit/>
          </a:bodyPr>
          <a:lstStyle>
            <a:lvl1pPr marL="274320" indent="-274320" algn="l" rtl="0" eaLnBrk="1" latinLnBrk="1"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1"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1"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1"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1"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1"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1"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1"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1"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540000" indent="-540000">
              <a:buClr>
                <a:srgbClr val="0BD0D9"/>
              </a:buClr>
              <a:buFont typeface="Wingdings 2"/>
              <a:buNone/>
            </a:pPr>
            <a:r>
              <a:rPr lang="en-US" altLang="ko-KR" sz="1800" dirty="0" smtClean="0">
                <a:solidFill>
                  <a:prstClr val="black">
                    <a:lumMod val="75000"/>
                    <a:lumOff val="25000"/>
                  </a:prstClr>
                </a:solidFill>
                <a:latin typeface="Arial Narrow" panose="020B0606020202030204" pitchFamily="34" charset="0"/>
                <a:ea typeface="굴림" charset="-127"/>
                <a:cs typeface="Arial" pitchFamily="34" charset="0"/>
              </a:rPr>
              <a:t>“AGAGE is distinguished by its capability to measure over the globe at high frequency </a:t>
            </a:r>
            <a:r>
              <a:rPr lang="en-US" altLang="ko-KR" sz="1800" dirty="0" smtClean="0">
                <a:solidFill>
                  <a:prstClr val="black">
                    <a:lumMod val="75000"/>
                    <a:lumOff val="25000"/>
                  </a:prstClr>
                </a:solidFill>
                <a:latin typeface="Arial Narrow" panose="020B0606020202030204" pitchFamily="34" charset="0"/>
                <a:ea typeface="굴림" charset="-127"/>
                <a:cs typeface="Arial" pitchFamily="34" charset="0"/>
                <a:sym typeface="Lucida Grande" charset="0"/>
              </a:rPr>
              <a:t>almost all of </a:t>
            </a:r>
            <a:r>
              <a:rPr lang="en-US" altLang="ko-KR" sz="1800" dirty="0" smtClean="0">
                <a:solidFill>
                  <a:srgbClr val="FF3300"/>
                </a:solidFill>
                <a:latin typeface="Arial Narrow" panose="020B0606020202030204" pitchFamily="34" charset="0"/>
                <a:ea typeface="굴림" charset="-127"/>
                <a:cs typeface="Arial" pitchFamily="34" charset="0"/>
                <a:sym typeface="Lucida Grande" charset="0"/>
              </a:rPr>
              <a:t>the important species in the Montreal Protocol</a:t>
            </a:r>
            <a:r>
              <a:rPr lang="en-US" altLang="ko-KR" sz="1800" dirty="0" smtClean="0">
                <a:solidFill>
                  <a:prstClr val="black">
                    <a:lumMod val="75000"/>
                    <a:lumOff val="25000"/>
                  </a:prstClr>
                </a:solidFill>
                <a:latin typeface="Arial Narrow" panose="020B0606020202030204" pitchFamily="34" charset="0"/>
                <a:ea typeface="굴림" charset="-127"/>
                <a:cs typeface="Arial" pitchFamily="34" charset="0"/>
              </a:rPr>
              <a:t> </a:t>
            </a:r>
            <a:r>
              <a:rPr lang="en-US" altLang="ko-KR" sz="1800" dirty="0" smtClean="0">
                <a:solidFill>
                  <a:prstClr val="black">
                    <a:lumMod val="75000"/>
                    <a:lumOff val="25000"/>
                  </a:prstClr>
                </a:solidFill>
                <a:latin typeface="Arial Narrow" panose="020B0606020202030204" pitchFamily="34" charset="0"/>
                <a:cs typeface="Arial" pitchFamily="34" charset="0"/>
              </a:rPr>
              <a:t>(e.g. CFCs and HCFCs) </a:t>
            </a:r>
            <a:r>
              <a:rPr lang="en-US" altLang="ko-KR" sz="1800" dirty="0" smtClean="0">
                <a:solidFill>
                  <a:prstClr val="black">
                    <a:lumMod val="75000"/>
                    <a:lumOff val="25000"/>
                  </a:prstClr>
                </a:solidFill>
                <a:latin typeface="Arial Narrow" panose="020B0606020202030204" pitchFamily="34" charset="0"/>
                <a:ea typeface="굴림" charset="-127"/>
                <a:cs typeface="Arial" pitchFamily="34" charset="0"/>
              </a:rPr>
              <a:t>to protect the ozone layer and </a:t>
            </a:r>
            <a:r>
              <a:rPr lang="en-US" altLang="ko-KR" sz="1800" dirty="0" smtClean="0">
                <a:solidFill>
                  <a:prstClr val="black">
                    <a:lumMod val="75000"/>
                    <a:lumOff val="25000"/>
                  </a:prstClr>
                </a:solidFill>
                <a:latin typeface="Arial Narrow" panose="020B0606020202030204" pitchFamily="34" charset="0"/>
                <a:ea typeface="굴림" charset="-127"/>
                <a:cs typeface="Arial" pitchFamily="34" charset="0"/>
                <a:sym typeface="Lucida Grande" charset="0"/>
              </a:rPr>
              <a:t>almost all of the significant </a:t>
            </a:r>
            <a:r>
              <a:rPr lang="en-US" altLang="ko-KR" sz="1800" dirty="0" smtClean="0">
                <a:solidFill>
                  <a:srgbClr val="FF66FF"/>
                </a:solidFill>
                <a:latin typeface="Arial Narrow" panose="020B0606020202030204" pitchFamily="34" charset="0"/>
                <a:ea typeface="굴림" charset="-127"/>
                <a:cs typeface="Arial" pitchFamily="34" charset="0"/>
                <a:sym typeface="Lucida Grande" charset="0"/>
              </a:rPr>
              <a:t>non-CO</a:t>
            </a:r>
            <a:r>
              <a:rPr lang="en-US" altLang="ko-KR" sz="1800" baseline="-25000" dirty="0" smtClean="0">
                <a:solidFill>
                  <a:srgbClr val="FF66FF"/>
                </a:solidFill>
                <a:latin typeface="Arial Narrow" panose="020B0606020202030204" pitchFamily="34" charset="0"/>
                <a:ea typeface="굴림" charset="-127"/>
                <a:cs typeface="Arial" pitchFamily="34" charset="0"/>
                <a:sym typeface="Lucida Grande" charset="0"/>
              </a:rPr>
              <a:t>2</a:t>
            </a:r>
            <a:r>
              <a:rPr lang="en-US" altLang="ko-KR" sz="1800" dirty="0" smtClean="0">
                <a:solidFill>
                  <a:srgbClr val="FF66FF"/>
                </a:solidFill>
                <a:latin typeface="Arial Narrow" panose="020B0606020202030204" pitchFamily="34" charset="0"/>
                <a:ea typeface="굴림" charset="-127"/>
                <a:cs typeface="Arial" pitchFamily="34" charset="0"/>
                <a:sym typeface="Lucida Grande" charset="0"/>
              </a:rPr>
              <a:t> gases in the Kyoto Protocol</a:t>
            </a:r>
            <a:r>
              <a:rPr lang="en-US" altLang="ko-KR" sz="1800" dirty="0" smtClean="0">
                <a:solidFill>
                  <a:srgbClr val="FF66FF"/>
                </a:solidFill>
                <a:latin typeface="Arial Narrow" panose="020B0606020202030204" pitchFamily="34" charset="0"/>
                <a:ea typeface="굴림" charset="-127"/>
                <a:cs typeface="Arial" pitchFamily="34" charset="0"/>
              </a:rPr>
              <a:t> </a:t>
            </a:r>
            <a:r>
              <a:rPr lang="en-US" altLang="ko-KR" sz="1800" dirty="0" smtClean="0">
                <a:solidFill>
                  <a:prstClr val="black">
                    <a:lumMod val="75000"/>
                    <a:lumOff val="25000"/>
                  </a:prstClr>
                </a:solidFill>
                <a:latin typeface="Arial Narrow" panose="020B0606020202030204" pitchFamily="34" charset="0"/>
                <a:cs typeface="Arial" pitchFamily="34" charset="0"/>
              </a:rPr>
              <a:t>(e.g. HFCs, PFCs, and nitrous oxide) </a:t>
            </a:r>
            <a:r>
              <a:rPr lang="en-US" altLang="ko-KR" sz="1800" dirty="0" smtClean="0">
                <a:solidFill>
                  <a:prstClr val="black">
                    <a:lumMod val="75000"/>
                    <a:lumOff val="25000"/>
                  </a:prstClr>
                </a:solidFill>
                <a:latin typeface="Arial Narrow" panose="020B0606020202030204" pitchFamily="34" charset="0"/>
                <a:ea typeface="굴림" charset="-127"/>
                <a:cs typeface="Arial" pitchFamily="34" charset="0"/>
              </a:rPr>
              <a:t>to mitigate climate change.” </a:t>
            </a:r>
          </a:p>
          <a:p>
            <a:pPr marL="540000" indent="-540000">
              <a:buClr>
                <a:srgbClr val="0BD0D9"/>
              </a:buClr>
              <a:buFont typeface="Wingdings 2"/>
              <a:buNone/>
            </a:pPr>
            <a:r>
              <a:rPr lang="en-US" altLang="ko-KR" sz="1800" dirty="0">
                <a:solidFill>
                  <a:prstClr val="black">
                    <a:lumMod val="75000"/>
                    <a:lumOff val="25000"/>
                  </a:prstClr>
                </a:solidFill>
                <a:latin typeface="Arial Narrow" panose="020B0606020202030204" pitchFamily="34" charset="0"/>
                <a:ea typeface="굴림" charset="-127"/>
                <a:cs typeface="Arial" pitchFamily="34" charset="0"/>
                <a:sym typeface="Lucida Grande" charset="0"/>
              </a:rPr>
              <a:t>	</a:t>
            </a:r>
            <a:r>
              <a:rPr lang="en-US" altLang="ko-KR" sz="1800" dirty="0" smtClean="0">
                <a:solidFill>
                  <a:prstClr val="black">
                    <a:lumMod val="75000"/>
                    <a:lumOff val="25000"/>
                  </a:prstClr>
                </a:solidFill>
                <a:latin typeface="Arial Narrow" panose="020B0606020202030204" pitchFamily="34" charset="0"/>
                <a:ea typeface="굴림" charset="-127"/>
                <a:cs typeface="Arial" pitchFamily="34" charset="0"/>
                <a:sym typeface="Lucida Grande" charset="0"/>
              </a:rPr>
              <a:t>				   </a:t>
            </a:r>
            <a:r>
              <a:rPr lang="en-US" altLang="ko-KR" sz="1600" dirty="0" smtClean="0">
                <a:solidFill>
                  <a:prstClr val="black">
                    <a:lumMod val="75000"/>
                    <a:lumOff val="25000"/>
                  </a:prstClr>
                </a:solidFill>
                <a:latin typeface="Arial Narrow" panose="020B0606020202030204" pitchFamily="34" charset="0"/>
                <a:ea typeface="굴림" charset="-127"/>
                <a:cs typeface="Arial" pitchFamily="34" charset="0"/>
                <a:sym typeface="Lucida Grande" charset="0"/>
              </a:rPr>
              <a:t>- </a:t>
            </a:r>
            <a:r>
              <a:rPr lang="en-US" altLang="ko-KR" sz="1600" i="1" dirty="0" smtClean="0">
                <a:solidFill>
                  <a:prstClr val="black">
                    <a:lumMod val="75000"/>
                    <a:lumOff val="25000"/>
                  </a:prstClr>
                </a:solidFill>
                <a:latin typeface="Arial Narrow" panose="020B0606020202030204" pitchFamily="34" charset="0"/>
                <a:ea typeface="굴림" charset="-127"/>
                <a:cs typeface="Arial" pitchFamily="34" charset="0"/>
                <a:sym typeface="Lucida Grande" charset="0"/>
              </a:rPr>
              <a:t>AGAGE brochure</a:t>
            </a:r>
            <a:endParaRPr lang="en-US" altLang="ko-KR" sz="1600" i="1" dirty="0">
              <a:solidFill>
                <a:prstClr val="black">
                  <a:lumMod val="75000"/>
                  <a:lumOff val="25000"/>
                </a:prstClr>
              </a:solidFill>
              <a:latin typeface="Arial Narrow" panose="020B0606020202030204" pitchFamily="34" charset="0"/>
              <a:ea typeface="굴림" charset="-127"/>
              <a:cs typeface="Arial" pitchFamily="34" charset="0"/>
              <a:sym typeface="Lucida Grande" charset="0"/>
            </a:endParaRPr>
          </a:p>
        </p:txBody>
      </p:sp>
      <p:pic>
        <p:nvPicPr>
          <p:cNvPr id="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207" y="4535859"/>
            <a:ext cx="3384376" cy="2222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4" name="Group 43"/>
          <p:cNvGrpSpPr/>
          <p:nvPr/>
        </p:nvGrpSpPr>
        <p:grpSpPr>
          <a:xfrm>
            <a:off x="0" y="0"/>
            <a:ext cx="9144000" cy="805833"/>
            <a:chOff x="0" y="0"/>
            <a:chExt cx="9144000" cy="805833"/>
          </a:xfrm>
        </p:grpSpPr>
        <p:grpSp>
          <p:nvGrpSpPr>
            <p:cNvPr id="45" name="그룹 11"/>
            <p:cNvGrpSpPr/>
            <p:nvPr/>
          </p:nvGrpSpPr>
          <p:grpSpPr>
            <a:xfrm>
              <a:off x="0" y="0"/>
              <a:ext cx="9144000" cy="805833"/>
              <a:chOff x="0" y="0"/>
              <a:chExt cx="9144000" cy="1048057"/>
            </a:xfrm>
            <a:solidFill>
              <a:schemeClr val="bg1">
                <a:lumMod val="85000"/>
              </a:schemeClr>
            </a:solidFill>
          </p:grpSpPr>
          <p:sp>
            <p:nvSpPr>
              <p:cNvPr id="47" name="직사각형 9"/>
              <p:cNvSpPr/>
              <p:nvPr/>
            </p:nvSpPr>
            <p:spPr>
              <a:xfrm>
                <a:off x="0" y="0"/>
                <a:ext cx="9144000" cy="10480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4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36396" y="23943"/>
                <a:ext cx="684076" cy="605694"/>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그림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44044" y="385044"/>
                <a:ext cx="1160404" cy="515868"/>
              </a:xfrm>
              <a:prstGeom prst="rect">
                <a:avLst/>
              </a:prstGeom>
              <a:grpFill/>
              <a:ln>
                <a:noFill/>
              </a:ln>
              <a:effectLst>
                <a:outerShdw blurRad="292100" dist="139700" dir="2700000" algn="tl" rotWithShape="0">
                  <a:srgbClr val="333333">
                    <a:alpha val="65000"/>
                  </a:srgbClr>
                </a:outerShdw>
              </a:effectLst>
            </p:spPr>
          </p:pic>
        </p:grpSp>
        <p:pic>
          <p:nvPicPr>
            <p:cNvPr id="46" name="Picture 25"/>
            <p:cNvPicPr>
              <a:picLocks noChangeAspect="1" noChangeArrowheads="1"/>
            </p:cNvPicPr>
            <p:nvPr/>
          </p:nvPicPr>
          <p:blipFill>
            <a:blip r:embed="rId7" cstate="print"/>
            <a:srcRect/>
            <a:stretch>
              <a:fillRect/>
            </a:stretch>
          </p:blipFill>
          <p:spPr bwMode="auto">
            <a:xfrm>
              <a:off x="8371995" y="296054"/>
              <a:ext cx="769880" cy="509779"/>
            </a:xfrm>
            <a:prstGeom prst="rect">
              <a:avLst/>
            </a:prstGeom>
            <a:noFill/>
            <a:ln w="19050">
              <a:noFill/>
              <a:miter lim="800000"/>
              <a:headEnd/>
              <a:tailEnd/>
            </a:ln>
            <a:effectLst/>
          </p:spPr>
        </p:pic>
      </p:grpSp>
      <p:sp>
        <p:nvSpPr>
          <p:cNvPr id="50" name="Rectangle 3"/>
          <p:cNvSpPr txBox="1">
            <a:spLocks noChangeArrowheads="1"/>
          </p:cNvSpPr>
          <p:nvPr/>
        </p:nvSpPr>
        <p:spPr>
          <a:xfrm>
            <a:off x="35496" y="75504"/>
            <a:ext cx="9217024" cy="617192"/>
          </a:xfrm>
          <a:prstGeom prst="rect">
            <a:avLst/>
          </a:prstGeom>
        </p:spPr>
        <p:txBody>
          <a:bodyPr vert="horz" lIns="91440" tIns="45720" rIns="91440" bIns="45720" rtlCol="0" anchor="ctr">
            <a:noAutofit/>
          </a:bodyPr>
          <a:lstStyle/>
          <a:p>
            <a:pPr>
              <a:spcBef>
                <a:spcPct val="0"/>
              </a:spcBef>
              <a:defRPr/>
            </a:pPr>
            <a:r>
              <a:rPr lang="en-US" altLang="ko-KR" sz="3200" b="1" dirty="0" err="1" smtClean="0">
                <a:solidFill>
                  <a:srgbClr val="0F6FC6">
                    <a:lumMod val="50000"/>
                  </a:srgbClr>
                </a:solidFill>
                <a:latin typeface="Calibri"/>
                <a:ea typeface="HY중고딕"/>
                <a:cs typeface="Arial" panose="020B0604020202020204" pitchFamily="34" charset="0"/>
              </a:rPr>
              <a:t>Gosan</a:t>
            </a:r>
            <a:r>
              <a:rPr lang="en-US" altLang="ko-KR" sz="3200" b="1" dirty="0" smtClean="0">
                <a:solidFill>
                  <a:srgbClr val="0F6FC6">
                    <a:lumMod val="50000"/>
                  </a:srgbClr>
                </a:solidFill>
                <a:latin typeface="Calibri"/>
                <a:ea typeface="HY중고딕"/>
                <a:cs typeface="Arial" panose="020B0604020202020204" pitchFamily="34" charset="0"/>
              </a:rPr>
              <a:t>, </a:t>
            </a:r>
            <a:r>
              <a:rPr lang="en-US" altLang="ko-KR" sz="3200" b="1" dirty="0" err="1" smtClean="0">
                <a:solidFill>
                  <a:srgbClr val="0F6FC6">
                    <a:lumMod val="50000"/>
                  </a:srgbClr>
                </a:solidFill>
                <a:latin typeface="Calibri"/>
                <a:ea typeface="HY중고딕"/>
                <a:cs typeface="Arial" panose="020B0604020202020204" pitchFamily="34" charset="0"/>
              </a:rPr>
              <a:t>Jeju</a:t>
            </a:r>
            <a:r>
              <a:rPr lang="en-US" altLang="ko-KR" sz="3200" b="1" dirty="0" smtClean="0">
                <a:solidFill>
                  <a:srgbClr val="0F6FC6">
                    <a:lumMod val="50000"/>
                  </a:srgbClr>
                </a:solidFill>
                <a:latin typeface="Calibri"/>
                <a:ea typeface="HY중고딕"/>
                <a:cs typeface="Arial" panose="020B0604020202020204" pitchFamily="34" charset="0"/>
              </a:rPr>
              <a:t> Island – GHGs &amp; ODSs monitoring station </a:t>
            </a:r>
          </a:p>
        </p:txBody>
      </p:sp>
    </p:spTree>
    <p:extLst>
      <p:ext uri="{BB962C8B-B14F-4D97-AF65-F5344CB8AC3E}">
        <p14:creationId xmlns:p14="http://schemas.microsoft.com/office/powerpoint/2010/main" val="25690689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9"/>
          <p:cNvGrpSpPr>
            <a:grpSpLocks/>
          </p:cNvGrpSpPr>
          <p:nvPr/>
        </p:nvGrpSpPr>
        <p:grpSpPr bwMode="auto">
          <a:xfrm>
            <a:off x="107504" y="1412776"/>
            <a:ext cx="6588224" cy="5201294"/>
            <a:chOff x="-20782" y="609601"/>
            <a:chExt cx="7107382" cy="5686152"/>
          </a:xfrm>
        </p:grpSpPr>
        <p:pic>
          <p:nvPicPr>
            <p:cNvPr id="36" name="Picture 1"/>
            <p:cNvPicPr>
              <a:picLocks noChangeArrowheads="1"/>
            </p:cNvPicPr>
            <p:nvPr/>
          </p:nvPicPr>
          <p:blipFill>
            <a:blip r:embed="rId3"/>
            <a:srcRect/>
            <a:stretch>
              <a:fillRect/>
            </a:stretch>
          </p:blipFill>
          <p:spPr bwMode="auto">
            <a:xfrm>
              <a:off x="-20782" y="609601"/>
              <a:ext cx="7107382" cy="5686152"/>
            </a:xfrm>
            <a:prstGeom prst="rect">
              <a:avLst/>
            </a:prstGeom>
            <a:noFill/>
            <a:ln w="12700">
              <a:noFill/>
              <a:miter lim="800000"/>
              <a:headEnd/>
              <a:tailEnd/>
            </a:ln>
          </p:spPr>
        </p:pic>
        <p:sp>
          <p:nvSpPr>
            <p:cNvPr id="37" name="TextBox 4"/>
            <p:cNvSpPr txBox="1">
              <a:spLocks noChangeArrowheads="1"/>
            </p:cNvSpPr>
            <p:nvPr/>
          </p:nvSpPr>
          <p:spPr bwMode="auto">
            <a:xfrm>
              <a:off x="1958570" y="2790804"/>
              <a:ext cx="850553" cy="296446"/>
            </a:xfrm>
            <a:prstGeom prst="rect">
              <a:avLst/>
            </a:prstGeom>
            <a:solidFill>
              <a:schemeClr val="bg1"/>
            </a:solidFill>
            <a:ln w="9525">
              <a:noFill/>
              <a:miter lim="800000"/>
              <a:headEnd/>
              <a:tailEnd/>
            </a:ln>
          </p:spPr>
          <p:txBody>
            <a:bodyPr wrap="square">
              <a:spAutoFit/>
            </a:bodyPr>
            <a:lstStyle/>
            <a:p>
              <a:r>
                <a:rPr lang="en-US" altLang="ko-KR" sz="1400" b="1" dirty="0" smtClean="0">
                  <a:solidFill>
                    <a:schemeClr val="tx1">
                      <a:lumMod val="75000"/>
                      <a:lumOff val="25000"/>
                    </a:schemeClr>
                  </a:solidFill>
                  <a:ea typeface="HY동녘M" pitchFamily="18" charset="-127"/>
                </a:rPr>
                <a:t>Spring</a:t>
              </a:r>
              <a:endParaRPr lang="ko-KR" altLang="en-US" sz="1400" b="1" dirty="0">
                <a:solidFill>
                  <a:schemeClr val="tx1">
                    <a:lumMod val="75000"/>
                    <a:lumOff val="25000"/>
                  </a:schemeClr>
                </a:solidFill>
                <a:ea typeface="HY동녘M" pitchFamily="18" charset="-127"/>
              </a:endParaRPr>
            </a:p>
          </p:txBody>
        </p:sp>
        <p:sp>
          <p:nvSpPr>
            <p:cNvPr id="38" name="TextBox 5"/>
            <p:cNvSpPr txBox="1">
              <a:spLocks noChangeArrowheads="1"/>
            </p:cNvSpPr>
            <p:nvPr/>
          </p:nvSpPr>
          <p:spPr bwMode="auto">
            <a:xfrm>
              <a:off x="5280255" y="2865932"/>
              <a:ext cx="976307" cy="296446"/>
            </a:xfrm>
            <a:prstGeom prst="rect">
              <a:avLst/>
            </a:prstGeom>
            <a:solidFill>
              <a:schemeClr val="bg1"/>
            </a:solidFill>
            <a:ln w="9525">
              <a:noFill/>
              <a:miter lim="800000"/>
              <a:headEnd/>
              <a:tailEnd/>
            </a:ln>
          </p:spPr>
          <p:txBody>
            <a:bodyPr wrap="square">
              <a:spAutoFit/>
            </a:bodyPr>
            <a:lstStyle/>
            <a:p>
              <a:r>
                <a:rPr lang="en-US" altLang="ko-KR" sz="1400" b="1" dirty="0" smtClean="0">
                  <a:solidFill>
                    <a:schemeClr val="tx1">
                      <a:lumMod val="75000"/>
                      <a:lumOff val="25000"/>
                    </a:schemeClr>
                  </a:solidFill>
                  <a:ea typeface="HY동녘M" pitchFamily="18" charset="-127"/>
                </a:rPr>
                <a:t>Summer</a:t>
              </a:r>
              <a:endParaRPr lang="ko-KR" altLang="en-US" sz="1400" b="1" dirty="0">
                <a:solidFill>
                  <a:schemeClr val="tx1">
                    <a:lumMod val="75000"/>
                    <a:lumOff val="25000"/>
                  </a:schemeClr>
                </a:solidFill>
                <a:ea typeface="HY동녘M" pitchFamily="18" charset="-127"/>
              </a:endParaRPr>
            </a:p>
          </p:txBody>
        </p:sp>
        <p:sp>
          <p:nvSpPr>
            <p:cNvPr id="39" name="TextBox 7"/>
            <p:cNvSpPr txBox="1">
              <a:spLocks noChangeArrowheads="1"/>
            </p:cNvSpPr>
            <p:nvPr/>
          </p:nvSpPr>
          <p:spPr bwMode="auto">
            <a:xfrm>
              <a:off x="5381147" y="5473232"/>
              <a:ext cx="875415" cy="296446"/>
            </a:xfrm>
            <a:prstGeom prst="rect">
              <a:avLst/>
            </a:prstGeom>
            <a:solidFill>
              <a:schemeClr val="bg1"/>
            </a:solidFill>
            <a:ln w="9525">
              <a:noFill/>
              <a:miter lim="800000"/>
              <a:headEnd/>
              <a:tailEnd/>
            </a:ln>
          </p:spPr>
          <p:txBody>
            <a:bodyPr wrap="square">
              <a:spAutoFit/>
            </a:bodyPr>
            <a:lstStyle/>
            <a:p>
              <a:r>
                <a:rPr lang="en-US" altLang="ko-KR" sz="1400" b="1" dirty="0" smtClean="0">
                  <a:solidFill>
                    <a:schemeClr val="tx1">
                      <a:lumMod val="75000"/>
                      <a:lumOff val="25000"/>
                    </a:schemeClr>
                  </a:solidFill>
                  <a:ea typeface="HY동녘M" pitchFamily="18" charset="-127"/>
                </a:rPr>
                <a:t>Winter</a:t>
              </a:r>
              <a:endParaRPr lang="ko-KR" altLang="en-US" sz="1400" b="1" dirty="0">
                <a:solidFill>
                  <a:schemeClr val="tx1">
                    <a:lumMod val="75000"/>
                    <a:lumOff val="25000"/>
                  </a:schemeClr>
                </a:solidFill>
                <a:ea typeface="HY동녘M" pitchFamily="18" charset="-127"/>
              </a:endParaRPr>
            </a:p>
          </p:txBody>
        </p:sp>
        <p:sp>
          <p:nvSpPr>
            <p:cNvPr id="40" name="TextBox 8"/>
            <p:cNvSpPr txBox="1">
              <a:spLocks noChangeArrowheads="1"/>
            </p:cNvSpPr>
            <p:nvPr/>
          </p:nvSpPr>
          <p:spPr bwMode="auto">
            <a:xfrm>
              <a:off x="2147745" y="5473232"/>
              <a:ext cx="540645" cy="296446"/>
            </a:xfrm>
            <a:prstGeom prst="rect">
              <a:avLst/>
            </a:prstGeom>
            <a:solidFill>
              <a:schemeClr val="bg1"/>
            </a:solidFill>
            <a:ln w="9525">
              <a:noFill/>
              <a:miter lim="800000"/>
              <a:headEnd/>
              <a:tailEnd/>
            </a:ln>
          </p:spPr>
          <p:txBody>
            <a:bodyPr wrap="square">
              <a:spAutoFit/>
            </a:bodyPr>
            <a:lstStyle/>
            <a:p>
              <a:r>
                <a:rPr lang="en-US" altLang="ko-KR" sz="1400" b="1" dirty="0" smtClean="0">
                  <a:solidFill>
                    <a:schemeClr val="tx1">
                      <a:lumMod val="75000"/>
                      <a:lumOff val="25000"/>
                    </a:schemeClr>
                  </a:solidFill>
                  <a:ea typeface="HY동녘M" pitchFamily="18" charset="-127"/>
                </a:rPr>
                <a:t>Fall</a:t>
              </a:r>
              <a:endParaRPr lang="ko-KR" altLang="en-US" sz="1400" b="1" dirty="0">
                <a:solidFill>
                  <a:schemeClr val="tx1">
                    <a:lumMod val="75000"/>
                    <a:lumOff val="25000"/>
                  </a:schemeClr>
                </a:solidFill>
                <a:ea typeface="HY동녘M" pitchFamily="18" charset="-127"/>
              </a:endParaRPr>
            </a:p>
          </p:txBody>
        </p:sp>
      </p:grpSp>
      <p:sp>
        <p:nvSpPr>
          <p:cNvPr id="34" name="Rectangle 13"/>
          <p:cNvSpPr/>
          <p:nvPr/>
        </p:nvSpPr>
        <p:spPr>
          <a:xfrm>
            <a:off x="1043608" y="777583"/>
            <a:ext cx="6750496" cy="769441"/>
          </a:xfrm>
          <a:prstGeom prst="rect">
            <a:avLst/>
          </a:prstGeom>
        </p:spPr>
        <p:txBody>
          <a:bodyPr wrap="square">
            <a:spAutoFit/>
          </a:bodyPr>
          <a:lstStyle/>
          <a:p>
            <a:pPr algn="ctr" latinLnBrk="0" hangingPunct="0"/>
            <a:r>
              <a:rPr lang="en-US" sz="2200" b="1" dirty="0" smtClean="0">
                <a:solidFill>
                  <a:schemeClr val="tx1">
                    <a:lumMod val="65000"/>
                    <a:lumOff val="35000"/>
                  </a:schemeClr>
                </a:solidFill>
                <a:latin typeface="Arial Narrow" panose="020B0606020202030204" pitchFamily="34" charset="0"/>
                <a:cs typeface="Arial" pitchFamily="34" charset="0"/>
              </a:rPr>
              <a:t>Ideal location for monitoring both </a:t>
            </a:r>
            <a:r>
              <a:rPr lang="en-US" sz="2200" b="1" dirty="0" smtClean="0">
                <a:solidFill>
                  <a:srgbClr val="0066FF"/>
                </a:solidFill>
                <a:latin typeface="Arial Narrow" panose="020B0606020202030204" pitchFamily="34" charset="0"/>
                <a:cs typeface="Arial" pitchFamily="34" charset="0"/>
              </a:rPr>
              <a:t>NH background air </a:t>
            </a:r>
            <a:r>
              <a:rPr lang="en-US" sz="2200" b="1" dirty="0" smtClean="0">
                <a:solidFill>
                  <a:schemeClr val="tx1">
                    <a:lumMod val="65000"/>
                    <a:lumOff val="35000"/>
                  </a:schemeClr>
                </a:solidFill>
                <a:latin typeface="Arial Narrow" panose="020B0606020202030204" pitchFamily="34" charset="0"/>
                <a:cs typeface="Arial" pitchFamily="34" charset="0"/>
              </a:rPr>
              <a:t>masses and </a:t>
            </a:r>
            <a:r>
              <a:rPr lang="en-US" sz="2200" b="1" dirty="0" smtClean="0">
                <a:solidFill>
                  <a:srgbClr val="FF00FF"/>
                </a:solidFill>
                <a:latin typeface="Arial Narrow" panose="020B0606020202030204" pitchFamily="34" charset="0"/>
                <a:cs typeface="Arial" pitchFamily="34" charset="0"/>
              </a:rPr>
              <a:t>Asian continental outflows</a:t>
            </a:r>
            <a:r>
              <a:rPr lang="en-US" sz="2200" b="1" dirty="0" smtClean="0">
                <a:solidFill>
                  <a:schemeClr val="tx1">
                    <a:lumMod val="65000"/>
                    <a:lumOff val="35000"/>
                  </a:schemeClr>
                </a:solidFill>
                <a:latin typeface="Arial Narrow" panose="020B0606020202030204" pitchFamily="34" charset="0"/>
                <a:cs typeface="Arial" pitchFamily="34" charset="0"/>
              </a:rPr>
              <a:t>!</a:t>
            </a:r>
            <a:endParaRPr lang="en-GB" sz="2200" b="1" kern="0" dirty="0">
              <a:solidFill>
                <a:schemeClr val="tx1">
                  <a:lumMod val="65000"/>
                  <a:lumOff val="35000"/>
                </a:schemeClr>
              </a:solidFill>
              <a:latin typeface="Arial Narrow" panose="020B0606020202030204" pitchFamily="34" charset="0"/>
              <a:ea typeface="굴림" charset="-127"/>
              <a:cs typeface="Arial" pitchFamily="34" charset="0"/>
            </a:endParaRPr>
          </a:p>
        </p:txBody>
      </p:sp>
      <p:sp>
        <p:nvSpPr>
          <p:cNvPr id="41" name="Text Box 7"/>
          <p:cNvSpPr txBox="1">
            <a:spLocks noChangeArrowheads="1"/>
          </p:cNvSpPr>
          <p:nvPr/>
        </p:nvSpPr>
        <p:spPr bwMode="auto">
          <a:xfrm>
            <a:off x="6695728" y="1700808"/>
            <a:ext cx="2196752" cy="3477875"/>
          </a:xfrm>
          <a:prstGeom prst="rect">
            <a:avLst/>
          </a:prstGeom>
          <a:noFill/>
          <a:ln>
            <a:noFill/>
          </a:ln>
          <a:extLst/>
        </p:spPr>
        <p:txBody>
          <a:bodyPr wrap="square">
            <a:spAutoFit/>
          </a:bodyPr>
          <a:lstStyle>
            <a:lvl1pPr eaLnBrk="0" hangingPunct="0">
              <a:defRPr kumimoji="1" sz="2000">
                <a:solidFill>
                  <a:schemeClr val="tx1"/>
                </a:solidFill>
                <a:latin typeface="Times New Roman" pitchFamily="18" charset="0"/>
                <a:ea typeface="굴림" pitchFamily="50" charset="-127"/>
              </a:defRPr>
            </a:lvl1pPr>
            <a:lvl2pPr marL="742950" indent="-285750" eaLnBrk="0" hangingPunct="0">
              <a:defRPr kumimoji="1" sz="2000">
                <a:solidFill>
                  <a:schemeClr val="tx1"/>
                </a:solidFill>
                <a:latin typeface="Times New Roman" pitchFamily="18" charset="0"/>
                <a:ea typeface="굴림" pitchFamily="50" charset="-127"/>
              </a:defRPr>
            </a:lvl2pPr>
            <a:lvl3pPr marL="1143000" indent="-228600" eaLnBrk="0" hangingPunct="0">
              <a:defRPr kumimoji="1" sz="2000">
                <a:solidFill>
                  <a:schemeClr val="tx1"/>
                </a:solidFill>
                <a:latin typeface="Times New Roman" pitchFamily="18" charset="0"/>
                <a:ea typeface="굴림" pitchFamily="50" charset="-127"/>
              </a:defRPr>
            </a:lvl3pPr>
            <a:lvl4pPr marL="1600200" indent="-228600" eaLnBrk="0" hangingPunct="0">
              <a:defRPr kumimoji="1" sz="2000">
                <a:solidFill>
                  <a:schemeClr val="tx1"/>
                </a:solidFill>
                <a:latin typeface="Times New Roman" pitchFamily="18" charset="0"/>
                <a:ea typeface="굴림" pitchFamily="50" charset="-127"/>
              </a:defRPr>
            </a:lvl4pPr>
            <a:lvl5pPr marL="2057400" indent="-228600" eaLnBrk="0" hangingPunct="0">
              <a:defRPr kumimoji="1" sz="2000">
                <a:solidFill>
                  <a:schemeClr val="tx1"/>
                </a:solidFill>
                <a:latin typeface="Times New Roman" pitchFamily="18" charset="0"/>
                <a:ea typeface="굴림" pitchFamily="50" charset="-127"/>
              </a:defRPr>
            </a:lvl5pPr>
            <a:lvl6pPr marL="2514600" indent="-228600" eaLnBrk="0" fontAlgn="base" latinLnBrk="1" hangingPunct="0">
              <a:spcBef>
                <a:spcPct val="0"/>
              </a:spcBef>
              <a:spcAft>
                <a:spcPct val="0"/>
              </a:spcAft>
              <a:defRPr kumimoji="1" sz="2000">
                <a:solidFill>
                  <a:schemeClr val="tx1"/>
                </a:solidFill>
                <a:latin typeface="Times New Roman" pitchFamily="18" charset="0"/>
                <a:ea typeface="굴림" pitchFamily="50" charset="-127"/>
              </a:defRPr>
            </a:lvl6pPr>
            <a:lvl7pPr marL="2971800" indent="-228600" eaLnBrk="0" fontAlgn="base" latinLnBrk="1" hangingPunct="0">
              <a:spcBef>
                <a:spcPct val="0"/>
              </a:spcBef>
              <a:spcAft>
                <a:spcPct val="0"/>
              </a:spcAft>
              <a:defRPr kumimoji="1" sz="2000">
                <a:solidFill>
                  <a:schemeClr val="tx1"/>
                </a:solidFill>
                <a:latin typeface="Times New Roman" pitchFamily="18" charset="0"/>
                <a:ea typeface="굴림" pitchFamily="50" charset="-127"/>
              </a:defRPr>
            </a:lvl7pPr>
            <a:lvl8pPr marL="3429000" indent="-228600" eaLnBrk="0" fontAlgn="base" latinLnBrk="1" hangingPunct="0">
              <a:spcBef>
                <a:spcPct val="0"/>
              </a:spcBef>
              <a:spcAft>
                <a:spcPct val="0"/>
              </a:spcAft>
              <a:defRPr kumimoji="1" sz="2000">
                <a:solidFill>
                  <a:schemeClr val="tx1"/>
                </a:solidFill>
                <a:latin typeface="Times New Roman" pitchFamily="18" charset="0"/>
                <a:ea typeface="굴림" pitchFamily="50" charset="-127"/>
              </a:defRPr>
            </a:lvl8pPr>
            <a:lvl9pPr marL="3886200" indent="-228600" eaLnBrk="0" fontAlgn="base" latinLnBrk="1" hangingPunct="0">
              <a:spcBef>
                <a:spcPct val="0"/>
              </a:spcBef>
              <a:spcAft>
                <a:spcPct val="0"/>
              </a:spcAft>
              <a:defRPr kumimoji="1" sz="2000">
                <a:solidFill>
                  <a:schemeClr val="tx1"/>
                </a:solidFill>
                <a:latin typeface="Times New Roman" pitchFamily="18" charset="0"/>
                <a:ea typeface="굴림" pitchFamily="50" charset="-127"/>
              </a:defRPr>
            </a:lvl9pPr>
          </a:lstStyle>
          <a:p>
            <a:pPr marL="285750" indent="-285750">
              <a:buFont typeface="Arial" panose="020B0604020202020204" pitchFamily="34" charset="0"/>
              <a:buChar char="•"/>
            </a:pPr>
            <a:r>
              <a:rPr lang="en-US" altLang="ko-KR" dirty="0">
                <a:solidFill>
                  <a:srgbClr val="0070C0"/>
                </a:solidFill>
                <a:latin typeface="Arial Narrow" panose="020B0606020202030204" pitchFamily="34" charset="0"/>
              </a:rPr>
              <a:t>Regional background:</a:t>
            </a:r>
            <a:r>
              <a:rPr lang="en-US" altLang="ko-KR" dirty="0">
                <a:solidFill>
                  <a:srgbClr val="0000CC"/>
                </a:solidFill>
                <a:latin typeface="Arial Narrow" panose="020B0606020202030204" pitchFamily="34" charset="0"/>
              </a:rPr>
              <a:t> </a:t>
            </a:r>
            <a:r>
              <a:rPr lang="en-US" altLang="ko-KR" dirty="0" smtClean="0">
                <a:solidFill>
                  <a:prstClr val="black"/>
                </a:solidFill>
                <a:latin typeface="Arial Narrow" panose="020B0606020202030204" pitchFamily="34" charset="0"/>
              </a:rPr>
              <a:t>clean </a:t>
            </a:r>
            <a:r>
              <a:rPr lang="en-US" altLang="ko-KR" dirty="0">
                <a:solidFill>
                  <a:prstClr val="black"/>
                </a:solidFill>
                <a:latin typeface="Arial Narrow" panose="020B0606020202030204" pitchFamily="34" charset="0"/>
              </a:rPr>
              <a:t>air from Pacific Ocean in summer and from Siberia in </a:t>
            </a:r>
            <a:r>
              <a:rPr lang="en-US" altLang="ko-KR" dirty="0" smtClean="0">
                <a:solidFill>
                  <a:prstClr val="black"/>
                </a:solidFill>
                <a:latin typeface="Arial Narrow" panose="020B0606020202030204" pitchFamily="34" charset="0"/>
              </a:rPr>
              <a:t>winter</a:t>
            </a:r>
          </a:p>
          <a:p>
            <a:pPr marL="285750" indent="-285750">
              <a:buFont typeface="Arial" panose="020B0604020202020204" pitchFamily="34" charset="0"/>
              <a:buChar char="•"/>
            </a:pPr>
            <a:r>
              <a:rPr lang="en-US" altLang="ko-KR" dirty="0" smtClean="0">
                <a:solidFill>
                  <a:srgbClr val="FF00FF"/>
                </a:solidFill>
                <a:latin typeface="Arial Narrow" panose="020B0606020202030204" pitchFamily="34" charset="0"/>
              </a:rPr>
              <a:t>Regional pollutions: </a:t>
            </a:r>
            <a:r>
              <a:rPr lang="en-US" altLang="ko-KR" dirty="0" smtClean="0">
                <a:solidFill>
                  <a:prstClr val="black"/>
                </a:solidFill>
                <a:latin typeface="Arial Narrow" panose="020B0606020202030204" pitchFamily="34" charset="0"/>
              </a:rPr>
              <a:t>air masses crossing over </a:t>
            </a:r>
            <a:r>
              <a:rPr lang="en-US" altLang="ko-KR" dirty="0">
                <a:solidFill>
                  <a:prstClr val="black"/>
                </a:solidFill>
                <a:latin typeface="Arial Narrow" panose="020B0606020202030204" pitchFamily="34" charset="0"/>
              </a:rPr>
              <a:t>China, Korea</a:t>
            </a:r>
            <a:r>
              <a:rPr lang="en-US" altLang="ko-KR" dirty="0" smtClean="0">
                <a:solidFill>
                  <a:prstClr val="black"/>
                </a:solidFill>
                <a:latin typeface="Arial Narrow" panose="020B0606020202030204" pitchFamily="34" charset="0"/>
              </a:rPr>
              <a:t>, and Japan</a:t>
            </a:r>
            <a:endParaRPr lang="ko-KR" altLang="en-US" dirty="0">
              <a:solidFill>
                <a:prstClr val="black"/>
              </a:solidFill>
              <a:latin typeface="Arial Narrow" panose="020B0606020202030204" pitchFamily="34" charset="0"/>
            </a:endParaRPr>
          </a:p>
        </p:txBody>
      </p:sp>
      <p:sp>
        <p:nvSpPr>
          <p:cNvPr id="42" name="Rectangle 3"/>
          <p:cNvSpPr>
            <a:spLocks/>
          </p:cNvSpPr>
          <p:nvPr/>
        </p:nvSpPr>
        <p:spPr bwMode="auto">
          <a:xfrm>
            <a:off x="542385" y="6453336"/>
            <a:ext cx="2924472" cy="32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p>
            <a:r>
              <a:rPr lang="en-US" altLang="ko-KR" sz="1400" i="1" dirty="0">
                <a:solidFill>
                  <a:prstClr val="black"/>
                </a:solidFill>
                <a:latin typeface="Arial Narrow" panose="020B0606020202030204" pitchFamily="34" charset="0"/>
                <a:ea typeface="굴림" charset="-127"/>
              </a:rPr>
              <a:t>HYSPLIT residence time </a:t>
            </a:r>
            <a:r>
              <a:rPr lang="en-US" altLang="ko-KR" sz="1400" i="1" dirty="0" smtClean="0">
                <a:solidFill>
                  <a:prstClr val="black"/>
                </a:solidFill>
                <a:latin typeface="Arial Narrow" panose="020B0606020202030204" pitchFamily="34" charset="0"/>
                <a:ea typeface="굴림" charset="-127"/>
              </a:rPr>
              <a:t>analysis </a:t>
            </a:r>
            <a:r>
              <a:rPr lang="en-US" altLang="ko-KR" sz="1400" i="1" dirty="0">
                <a:solidFill>
                  <a:prstClr val="black"/>
                </a:solidFill>
                <a:latin typeface="Arial Narrow" panose="020B0606020202030204" pitchFamily="34" charset="0"/>
                <a:ea typeface="굴림" charset="-127"/>
              </a:rPr>
              <a:t>for 2008</a:t>
            </a:r>
          </a:p>
        </p:txBody>
      </p:sp>
      <p:sp>
        <p:nvSpPr>
          <p:cNvPr id="2" name="직사각형 1"/>
          <p:cNvSpPr/>
          <p:nvPr/>
        </p:nvSpPr>
        <p:spPr>
          <a:xfrm>
            <a:off x="6554765" y="5948187"/>
            <a:ext cx="2157963" cy="369332"/>
          </a:xfrm>
          <a:prstGeom prst="rect">
            <a:avLst/>
          </a:prstGeom>
          <a:solidFill>
            <a:schemeClr val="bg1">
              <a:lumMod val="85000"/>
            </a:schemeClr>
          </a:solidFill>
        </p:spPr>
        <p:txBody>
          <a:bodyPr wrap="none">
            <a:spAutoFit/>
          </a:bodyPr>
          <a:lstStyle/>
          <a:p>
            <a:pPr algn="ctr" eaLnBrk="0" hangingPunct="0"/>
            <a:r>
              <a:rPr lang="en-US" altLang="ko-KR" i="1" dirty="0">
                <a:solidFill>
                  <a:schemeClr val="tx1">
                    <a:lumMod val="75000"/>
                    <a:lumOff val="25000"/>
                  </a:schemeClr>
                </a:solidFill>
                <a:latin typeface="Arial Narrow" panose="020B0606020202030204" pitchFamily="34" charset="0"/>
                <a:ea typeface="HY헤드라인M" pitchFamily="18" charset="-127"/>
                <a:cs typeface="Tahoma" pitchFamily="34" charset="0"/>
              </a:rPr>
              <a:t>Seasonal wind patterns</a:t>
            </a:r>
          </a:p>
        </p:txBody>
      </p:sp>
      <p:grpSp>
        <p:nvGrpSpPr>
          <p:cNvPr id="18" name="Group 17"/>
          <p:cNvGrpSpPr/>
          <p:nvPr/>
        </p:nvGrpSpPr>
        <p:grpSpPr>
          <a:xfrm>
            <a:off x="0" y="0"/>
            <a:ext cx="9144000" cy="805833"/>
            <a:chOff x="0" y="0"/>
            <a:chExt cx="9144000" cy="805833"/>
          </a:xfrm>
        </p:grpSpPr>
        <p:grpSp>
          <p:nvGrpSpPr>
            <p:cNvPr id="19" name="그룹 11"/>
            <p:cNvGrpSpPr/>
            <p:nvPr/>
          </p:nvGrpSpPr>
          <p:grpSpPr>
            <a:xfrm>
              <a:off x="0" y="0"/>
              <a:ext cx="9144000" cy="805833"/>
              <a:chOff x="0" y="0"/>
              <a:chExt cx="9144000" cy="1048057"/>
            </a:xfrm>
            <a:solidFill>
              <a:schemeClr val="bg1">
                <a:lumMod val="85000"/>
              </a:schemeClr>
            </a:solidFill>
          </p:grpSpPr>
          <p:sp>
            <p:nvSpPr>
              <p:cNvPr id="21" name="직사각형 9"/>
              <p:cNvSpPr/>
              <p:nvPr/>
            </p:nvSpPr>
            <p:spPr>
              <a:xfrm>
                <a:off x="0" y="0"/>
                <a:ext cx="9144000" cy="10480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36396" y="23943"/>
                <a:ext cx="684076" cy="605694"/>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그림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44044" y="385044"/>
                <a:ext cx="1160404" cy="515868"/>
              </a:xfrm>
              <a:prstGeom prst="rect">
                <a:avLst/>
              </a:prstGeom>
              <a:grpFill/>
              <a:ln>
                <a:noFill/>
              </a:ln>
              <a:effectLst>
                <a:outerShdw blurRad="292100" dist="139700" dir="2700000" algn="tl" rotWithShape="0">
                  <a:srgbClr val="333333">
                    <a:alpha val="65000"/>
                  </a:srgbClr>
                </a:outerShdw>
              </a:effectLst>
            </p:spPr>
          </p:pic>
        </p:grpSp>
        <p:pic>
          <p:nvPicPr>
            <p:cNvPr id="20" name="Picture 25"/>
            <p:cNvPicPr>
              <a:picLocks noChangeAspect="1" noChangeArrowheads="1"/>
            </p:cNvPicPr>
            <p:nvPr/>
          </p:nvPicPr>
          <p:blipFill>
            <a:blip r:embed="rId6" cstate="print"/>
            <a:srcRect/>
            <a:stretch>
              <a:fillRect/>
            </a:stretch>
          </p:blipFill>
          <p:spPr bwMode="auto">
            <a:xfrm>
              <a:off x="8371995" y="296054"/>
              <a:ext cx="769880" cy="509779"/>
            </a:xfrm>
            <a:prstGeom prst="rect">
              <a:avLst/>
            </a:prstGeom>
            <a:noFill/>
            <a:ln w="19050">
              <a:noFill/>
              <a:miter lim="800000"/>
              <a:headEnd/>
              <a:tailEnd/>
            </a:ln>
            <a:effectLst/>
          </p:spPr>
        </p:pic>
      </p:grpSp>
      <p:sp>
        <p:nvSpPr>
          <p:cNvPr id="24" name="Rectangle 3"/>
          <p:cNvSpPr txBox="1">
            <a:spLocks noChangeArrowheads="1"/>
          </p:cNvSpPr>
          <p:nvPr/>
        </p:nvSpPr>
        <p:spPr>
          <a:xfrm>
            <a:off x="35496" y="75504"/>
            <a:ext cx="9217024" cy="617192"/>
          </a:xfrm>
          <a:prstGeom prst="rect">
            <a:avLst/>
          </a:prstGeom>
        </p:spPr>
        <p:txBody>
          <a:bodyPr vert="horz" lIns="91440" tIns="45720" rIns="91440" bIns="45720" rtlCol="0" anchor="ctr">
            <a:noAutofit/>
          </a:bodyPr>
          <a:lstStyle/>
          <a:p>
            <a:pPr>
              <a:spcBef>
                <a:spcPct val="0"/>
              </a:spcBef>
              <a:defRPr/>
            </a:pPr>
            <a:r>
              <a:rPr lang="en-US" altLang="ko-KR" sz="3200" b="1" dirty="0" err="1" smtClean="0">
                <a:solidFill>
                  <a:srgbClr val="0F6FC6">
                    <a:lumMod val="50000"/>
                  </a:srgbClr>
                </a:solidFill>
                <a:latin typeface="Calibri"/>
                <a:ea typeface="HY중고딕"/>
                <a:cs typeface="Arial" panose="020B0604020202020204" pitchFamily="34" charset="0"/>
              </a:rPr>
              <a:t>Gosan</a:t>
            </a:r>
            <a:r>
              <a:rPr lang="en-US" altLang="ko-KR" sz="3200" b="1" dirty="0" smtClean="0">
                <a:solidFill>
                  <a:srgbClr val="0F6FC6">
                    <a:lumMod val="50000"/>
                  </a:srgbClr>
                </a:solidFill>
                <a:latin typeface="Calibri"/>
                <a:ea typeface="HY중고딕"/>
                <a:cs typeface="Arial" panose="020B0604020202020204" pitchFamily="34" charset="0"/>
              </a:rPr>
              <a:t>, </a:t>
            </a:r>
            <a:r>
              <a:rPr lang="en-US" altLang="ko-KR" sz="3200" b="1" dirty="0" err="1" smtClean="0">
                <a:solidFill>
                  <a:srgbClr val="0F6FC6">
                    <a:lumMod val="50000"/>
                  </a:srgbClr>
                </a:solidFill>
                <a:latin typeface="Calibri"/>
                <a:ea typeface="HY중고딕"/>
                <a:cs typeface="Arial" panose="020B0604020202020204" pitchFamily="34" charset="0"/>
              </a:rPr>
              <a:t>Jeju</a:t>
            </a:r>
            <a:r>
              <a:rPr lang="en-US" altLang="ko-KR" sz="3200" b="1" dirty="0" smtClean="0">
                <a:solidFill>
                  <a:srgbClr val="0F6FC6">
                    <a:lumMod val="50000"/>
                  </a:srgbClr>
                </a:solidFill>
                <a:latin typeface="Calibri"/>
                <a:ea typeface="HY중고딕"/>
                <a:cs typeface="Arial" panose="020B0604020202020204" pitchFamily="34" charset="0"/>
              </a:rPr>
              <a:t> Island – GHGs &amp; ODSs monitoring station </a:t>
            </a:r>
          </a:p>
        </p:txBody>
      </p:sp>
    </p:spTree>
    <p:extLst>
      <p:ext uri="{BB962C8B-B14F-4D97-AF65-F5344CB8AC3E}">
        <p14:creationId xmlns:p14="http://schemas.microsoft.com/office/powerpoint/2010/main" val="15965859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3" name="Group 22"/>
          <p:cNvGrpSpPr/>
          <p:nvPr/>
        </p:nvGrpSpPr>
        <p:grpSpPr>
          <a:xfrm>
            <a:off x="0" y="0"/>
            <a:ext cx="9144000" cy="805833"/>
            <a:chOff x="0" y="0"/>
            <a:chExt cx="9144000" cy="805833"/>
          </a:xfrm>
        </p:grpSpPr>
        <p:grpSp>
          <p:nvGrpSpPr>
            <p:cNvPr id="26" name="그룹 11"/>
            <p:cNvGrpSpPr/>
            <p:nvPr/>
          </p:nvGrpSpPr>
          <p:grpSpPr>
            <a:xfrm>
              <a:off x="0" y="0"/>
              <a:ext cx="9144000" cy="805833"/>
              <a:chOff x="0" y="0"/>
              <a:chExt cx="9144000" cy="1048057"/>
            </a:xfrm>
            <a:solidFill>
              <a:schemeClr val="bg1">
                <a:lumMod val="85000"/>
              </a:schemeClr>
            </a:solidFill>
          </p:grpSpPr>
          <p:sp>
            <p:nvSpPr>
              <p:cNvPr id="28" name="직사각형 9"/>
              <p:cNvSpPr/>
              <p:nvPr/>
            </p:nvSpPr>
            <p:spPr>
              <a:xfrm>
                <a:off x="0" y="0"/>
                <a:ext cx="9144000" cy="10480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6396" y="23943"/>
                <a:ext cx="684076" cy="605694"/>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그림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4044" y="385044"/>
                <a:ext cx="1160404" cy="515868"/>
              </a:xfrm>
              <a:prstGeom prst="rect">
                <a:avLst/>
              </a:prstGeom>
              <a:grpFill/>
              <a:ln>
                <a:noFill/>
              </a:ln>
              <a:effectLst>
                <a:outerShdw blurRad="292100" dist="139700" dir="2700000" algn="tl" rotWithShape="0">
                  <a:srgbClr val="333333">
                    <a:alpha val="65000"/>
                  </a:srgbClr>
                </a:outerShdw>
              </a:effectLst>
            </p:spPr>
          </p:pic>
        </p:grpSp>
        <p:pic>
          <p:nvPicPr>
            <p:cNvPr id="27" name="Picture 25"/>
            <p:cNvPicPr>
              <a:picLocks noChangeAspect="1" noChangeArrowheads="1"/>
            </p:cNvPicPr>
            <p:nvPr/>
          </p:nvPicPr>
          <p:blipFill>
            <a:blip r:embed="rId5" cstate="print"/>
            <a:srcRect/>
            <a:stretch>
              <a:fillRect/>
            </a:stretch>
          </p:blipFill>
          <p:spPr bwMode="auto">
            <a:xfrm>
              <a:off x="8371995" y="296054"/>
              <a:ext cx="769880" cy="509779"/>
            </a:xfrm>
            <a:prstGeom prst="rect">
              <a:avLst/>
            </a:prstGeom>
            <a:noFill/>
            <a:ln w="19050">
              <a:noFill/>
              <a:miter lim="800000"/>
              <a:headEnd/>
              <a:tailEnd/>
            </a:ln>
            <a:effectLst/>
          </p:spPr>
        </p:pic>
      </p:grpSp>
      <p:sp>
        <p:nvSpPr>
          <p:cNvPr id="11" name="Rectangle 3"/>
          <p:cNvSpPr txBox="1">
            <a:spLocks noChangeArrowheads="1"/>
          </p:cNvSpPr>
          <p:nvPr/>
        </p:nvSpPr>
        <p:spPr>
          <a:xfrm>
            <a:off x="107504" y="75504"/>
            <a:ext cx="8436996" cy="617192"/>
          </a:xfrm>
          <a:prstGeom prst="rect">
            <a:avLst/>
          </a:prstGeom>
        </p:spPr>
        <p:txBody>
          <a:bodyPr vert="horz" lIns="91440" tIns="45720" rIns="91440" bIns="45720" rtlCol="0" anchor="ctr">
            <a:noAutofit/>
          </a:bodyPr>
          <a:lstStyle/>
          <a:p>
            <a:pPr>
              <a:spcBef>
                <a:spcPct val="0"/>
              </a:spcBef>
              <a:defRPr/>
            </a:pPr>
            <a:r>
              <a:rPr lang="en-US" altLang="ko-KR" sz="3200" b="1" dirty="0" smtClean="0">
                <a:solidFill>
                  <a:srgbClr val="0F6FC6">
                    <a:lumMod val="50000"/>
                  </a:srgbClr>
                </a:solidFill>
                <a:latin typeface="Calibri"/>
                <a:ea typeface="HY중고딕"/>
                <a:cs typeface="Arial" panose="020B0604020202020204" pitchFamily="34" charset="0"/>
              </a:rPr>
              <a:t>Measurements of Halogenated Compounds</a:t>
            </a:r>
          </a:p>
        </p:txBody>
      </p:sp>
      <p:grpSp>
        <p:nvGrpSpPr>
          <p:cNvPr id="10" name="그룹 5"/>
          <p:cNvGrpSpPr/>
          <p:nvPr/>
        </p:nvGrpSpPr>
        <p:grpSpPr>
          <a:xfrm>
            <a:off x="-17252" y="1035236"/>
            <a:ext cx="5736336" cy="5736336"/>
            <a:chOff x="0" y="1219200"/>
            <a:chExt cx="5736336" cy="5736336"/>
          </a:xfrm>
        </p:grpSpPr>
        <p:pic>
          <p:nvPicPr>
            <p:cNvPr id="12" name="그림 1" descr="Medusa_new3.jpg"/>
            <p:cNvPicPr>
              <a:picLocks noChangeAspect="1"/>
            </p:cNvPicPr>
            <p:nvPr/>
          </p:nvPicPr>
          <p:blipFill>
            <a:blip r:embed="rId6" cstate="print"/>
            <a:stretch>
              <a:fillRect/>
            </a:stretch>
          </p:blipFill>
          <p:spPr>
            <a:xfrm>
              <a:off x="0" y="1219200"/>
              <a:ext cx="5736336" cy="5736336"/>
            </a:xfrm>
            <a:prstGeom prst="rect">
              <a:avLst/>
            </a:prstGeom>
          </p:spPr>
        </p:pic>
        <p:pic>
          <p:nvPicPr>
            <p:cNvPr id="19" name="그림 4" descr="medusa_3_2_1_b.jpg"/>
            <p:cNvPicPr>
              <a:picLocks noChangeAspect="1"/>
            </p:cNvPicPr>
            <p:nvPr/>
          </p:nvPicPr>
          <p:blipFill>
            <a:blip r:embed="rId7" cstate="print"/>
            <a:stretch>
              <a:fillRect/>
            </a:stretch>
          </p:blipFill>
          <p:spPr>
            <a:xfrm>
              <a:off x="3086956" y="4374728"/>
              <a:ext cx="2438400" cy="2388386"/>
            </a:xfrm>
            <a:prstGeom prst="rect">
              <a:avLst/>
            </a:prstGeom>
          </p:spPr>
        </p:pic>
      </p:grpSp>
      <p:sp>
        <p:nvSpPr>
          <p:cNvPr id="21" name="TextBox 8"/>
          <p:cNvSpPr txBox="1">
            <a:spLocks noChangeArrowheads="1"/>
          </p:cNvSpPr>
          <p:nvPr/>
        </p:nvSpPr>
        <p:spPr bwMode="auto">
          <a:xfrm>
            <a:off x="152400" y="735087"/>
            <a:ext cx="2819400" cy="430887"/>
          </a:xfrm>
          <a:prstGeom prst="rect">
            <a:avLst/>
          </a:prstGeom>
          <a:noFill/>
          <a:ln w="9525">
            <a:noFill/>
            <a:miter lim="800000"/>
            <a:headEnd/>
            <a:tailEnd/>
          </a:ln>
        </p:spPr>
        <p:txBody>
          <a:bodyPr wrap="square">
            <a:spAutoFit/>
          </a:bodyPr>
          <a:lstStyle/>
          <a:p>
            <a:r>
              <a:rPr lang="en-US" altLang="ko-KR" sz="2200" b="1" i="1" dirty="0" smtClean="0">
                <a:solidFill>
                  <a:prstClr val="black">
                    <a:lumMod val="75000"/>
                    <a:lumOff val="25000"/>
                  </a:prstClr>
                </a:solidFill>
                <a:latin typeface="Arial" pitchFamily="34" charset="0"/>
                <a:cs typeface="Arial" pitchFamily="34" charset="0"/>
              </a:rPr>
              <a:t>Medusa GC-MS</a:t>
            </a:r>
            <a:endParaRPr lang="en-US" altLang="ko-KR" sz="2200" b="1" i="1" dirty="0">
              <a:solidFill>
                <a:prstClr val="black">
                  <a:lumMod val="75000"/>
                  <a:lumOff val="25000"/>
                </a:prstClr>
              </a:solidFill>
              <a:latin typeface="Arial" pitchFamily="34" charset="0"/>
              <a:cs typeface="Arial" pitchFamily="34" charset="0"/>
            </a:endParaRPr>
          </a:p>
        </p:txBody>
      </p:sp>
      <p:sp>
        <p:nvSpPr>
          <p:cNvPr id="22" name="직사각형 17"/>
          <p:cNvSpPr/>
          <p:nvPr/>
        </p:nvSpPr>
        <p:spPr>
          <a:xfrm>
            <a:off x="152400" y="4083236"/>
            <a:ext cx="1531638" cy="369332"/>
          </a:xfrm>
          <a:prstGeom prst="rect">
            <a:avLst/>
          </a:prstGeom>
        </p:spPr>
        <p:txBody>
          <a:bodyPr wrap="none">
            <a:spAutoFit/>
          </a:bodyPr>
          <a:lstStyle/>
          <a:p>
            <a:r>
              <a:rPr lang="en-US" b="1" dirty="0" smtClean="0">
                <a:solidFill>
                  <a:prstClr val="black">
                    <a:lumMod val="75000"/>
                    <a:lumOff val="25000"/>
                  </a:prstClr>
                </a:solidFill>
              </a:rPr>
              <a:t>Agilent 5973 </a:t>
            </a:r>
            <a:endParaRPr lang="ko-KR" altLang="en-US" b="1" dirty="0">
              <a:solidFill>
                <a:prstClr val="black">
                  <a:lumMod val="75000"/>
                  <a:lumOff val="25000"/>
                </a:prstClr>
              </a:solidFill>
            </a:endParaRPr>
          </a:p>
        </p:txBody>
      </p:sp>
      <p:sp>
        <p:nvSpPr>
          <p:cNvPr id="24" name="직사각형 18"/>
          <p:cNvSpPr/>
          <p:nvPr/>
        </p:nvSpPr>
        <p:spPr>
          <a:xfrm>
            <a:off x="3069704" y="6538970"/>
            <a:ext cx="2438400" cy="319030"/>
          </a:xfrm>
          <a:prstGeom prst="rect">
            <a:avLst/>
          </a:prstGeom>
          <a:solidFill>
            <a:schemeClr val="bg1"/>
          </a:solidFill>
        </p:spPr>
        <p:txBody>
          <a:bodyPr wrap="square">
            <a:spAutoFit/>
          </a:bodyPr>
          <a:lstStyle/>
          <a:p>
            <a:pPr algn="ctr"/>
            <a:r>
              <a:rPr lang="en-US" sz="1400" b="1" dirty="0" smtClean="0">
                <a:solidFill>
                  <a:prstClr val="black">
                    <a:lumMod val="75000"/>
                    <a:lumOff val="25000"/>
                  </a:prstClr>
                </a:solidFill>
                <a:latin typeface="Arial Narrow" panose="020B0606020202030204" pitchFamily="34" charset="0"/>
                <a:cs typeface="Arial" pitchFamily="34" charset="0"/>
              </a:rPr>
              <a:t>Cryogenic vacuum chamber</a:t>
            </a:r>
            <a:endParaRPr lang="ko-KR" altLang="en-US" sz="1400" b="1" dirty="0">
              <a:solidFill>
                <a:prstClr val="black">
                  <a:lumMod val="75000"/>
                  <a:lumOff val="25000"/>
                </a:prstClr>
              </a:solidFill>
              <a:latin typeface="Arial Narrow" panose="020B0606020202030204" pitchFamily="34" charset="0"/>
              <a:cs typeface="Arial" pitchFamily="34" charset="0"/>
            </a:endParaRPr>
          </a:p>
        </p:txBody>
      </p:sp>
      <p:sp>
        <p:nvSpPr>
          <p:cNvPr id="25" name="Rectangle 10"/>
          <p:cNvSpPr>
            <a:spLocks noChangeArrowheads="1"/>
          </p:cNvSpPr>
          <p:nvPr/>
        </p:nvSpPr>
        <p:spPr bwMode="auto">
          <a:xfrm>
            <a:off x="5680496" y="1165974"/>
            <a:ext cx="3283992" cy="5413176"/>
          </a:xfrm>
          <a:prstGeom prst="rect">
            <a:avLst/>
          </a:prstGeom>
          <a:solidFill>
            <a:schemeClr val="bg1"/>
          </a:solidFill>
          <a:ln w="28575">
            <a:solidFill>
              <a:srgbClr val="B2B2B2"/>
            </a:solidFill>
            <a:miter lim="800000"/>
            <a:headEnd/>
            <a:tailEnd/>
          </a:ln>
        </p:spPr>
        <p:txBody>
          <a:bodyPr/>
          <a:lstStyle/>
          <a:p>
            <a:pPr eaLnBrk="0" latinLnBrk="0" hangingPunct="0">
              <a:lnSpc>
                <a:spcPct val="110000"/>
              </a:lnSpc>
              <a:defRPr/>
            </a:pPr>
            <a:r>
              <a:rPr lang="en-US" altLang="ko-KR" sz="2000" b="1" dirty="0">
                <a:solidFill>
                  <a:srgbClr val="006600"/>
                </a:solidFill>
                <a:latin typeface="Arial Narrow" panose="020B0606020202030204" pitchFamily="34" charset="0"/>
                <a:ea typeface="Tahoma" pitchFamily="34" charset="0"/>
                <a:cs typeface="Arial" pitchFamily="34" charset="0"/>
              </a:rPr>
              <a:t>GC-MS with </a:t>
            </a:r>
            <a:r>
              <a:rPr lang="en-US" altLang="ko-KR" sz="2000" b="1" dirty="0" smtClean="0">
                <a:solidFill>
                  <a:srgbClr val="006600"/>
                </a:solidFill>
                <a:latin typeface="Arial Narrow" panose="020B0606020202030204" pitchFamily="34" charset="0"/>
                <a:ea typeface="Tahoma" pitchFamily="34" charset="0"/>
                <a:cs typeface="Arial" pitchFamily="34" charset="0"/>
              </a:rPr>
              <a:t>a pre-concentration</a:t>
            </a:r>
            <a:r>
              <a:rPr lang="ko-KR" altLang="en-US" sz="2000" b="1" dirty="0" smtClean="0">
                <a:solidFill>
                  <a:srgbClr val="006600"/>
                </a:solidFill>
                <a:latin typeface="Arial Narrow" panose="020B0606020202030204" pitchFamily="34" charset="0"/>
                <a:ea typeface="HY울릉도M" pitchFamily="18" charset="-127"/>
                <a:cs typeface="Arial" pitchFamily="34" charset="0"/>
              </a:rPr>
              <a:t> </a:t>
            </a:r>
            <a:r>
              <a:rPr lang="en-US" altLang="ko-KR" sz="2000" b="1" dirty="0">
                <a:solidFill>
                  <a:srgbClr val="006600"/>
                </a:solidFill>
                <a:latin typeface="Arial Narrow" panose="020B0606020202030204" pitchFamily="34" charset="0"/>
                <a:ea typeface="Tahoma" pitchFamily="34" charset="0"/>
                <a:cs typeface="Arial" pitchFamily="34" charset="0"/>
              </a:rPr>
              <a:t>system, </a:t>
            </a:r>
            <a:r>
              <a:rPr lang="en-US" altLang="ko-KR" sz="2000" b="1" dirty="0" smtClean="0">
                <a:solidFill>
                  <a:srgbClr val="006600"/>
                </a:solidFill>
                <a:latin typeface="Arial Narrow" panose="020B0606020202030204" pitchFamily="34" charset="0"/>
                <a:ea typeface="Tahoma" pitchFamily="34" charset="0"/>
                <a:cs typeface="Arial" pitchFamily="34" charset="0"/>
              </a:rPr>
              <a:t>Medusa</a:t>
            </a:r>
          </a:p>
          <a:p>
            <a:pPr eaLnBrk="0" latinLnBrk="0" hangingPunct="0">
              <a:lnSpc>
                <a:spcPct val="110000"/>
              </a:lnSpc>
              <a:defRPr/>
            </a:pPr>
            <a:r>
              <a:rPr lang="en-US" altLang="ko-KR" sz="2000" b="1" dirty="0" smtClean="0">
                <a:solidFill>
                  <a:prstClr val="black"/>
                </a:solidFill>
                <a:latin typeface="Arial Narrow" panose="020B0606020202030204" pitchFamily="34" charset="0"/>
                <a:ea typeface="Tahoma" pitchFamily="34" charset="0"/>
                <a:cs typeface="Arial" pitchFamily="34" charset="0"/>
              </a:rPr>
              <a:t> </a:t>
            </a:r>
          </a:p>
          <a:p>
            <a:pPr marL="285750" lvl="1" indent="-285750" latinLnBrk="0">
              <a:lnSpc>
                <a:spcPct val="110000"/>
              </a:lnSpc>
              <a:buSzPct val="85000"/>
              <a:buFont typeface="Arial" panose="020B0604020202020204" pitchFamily="34" charset="0"/>
              <a:buChar char="•"/>
              <a:defRPr/>
            </a:pPr>
            <a:r>
              <a:rPr lang="en-US" altLang="ko-KR" sz="2000" dirty="0" smtClean="0">
                <a:solidFill>
                  <a:prstClr val="black">
                    <a:lumMod val="85000"/>
                    <a:lumOff val="15000"/>
                  </a:prstClr>
                </a:solidFill>
                <a:latin typeface="Arial Narrow" panose="020B0606020202030204" pitchFamily="34" charset="0"/>
                <a:ea typeface="굴림" charset="-127"/>
                <a:cs typeface="Calibri" panose="020F0502020204030204" pitchFamily="34" charset="0"/>
              </a:rPr>
              <a:t>Simultaneous measurements of </a:t>
            </a:r>
            <a:r>
              <a:rPr lang="en-US" altLang="ko-KR" sz="2000" dirty="0" smtClean="0">
                <a:solidFill>
                  <a:srgbClr val="FF00FF"/>
                </a:solidFill>
                <a:latin typeface="Arial Narrow" panose="020B0606020202030204" pitchFamily="34" charset="0"/>
                <a:ea typeface="굴림" charset="-127"/>
                <a:cs typeface="Calibri" panose="020F0502020204030204" pitchFamily="34" charset="0"/>
              </a:rPr>
              <a:t>&gt; 40 species </a:t>
            </a:r>
            <a:r>
              <a:rPr lang="en-US" altLang="ko-KR" sz="2000" dirty="0" smtClean="0">
                <a:solidFill>
                  <a:prstClr val="black"/>
                </a:solidFill>
                <a:latin typeface="Arial Narrow" panose="020B0606020202030204" pitchFamily="34" charset="0"/>
                <a:ea typeface="굴림" charset="-127"/>
                <a:cs typeface="Calibri" panose="020F0502020204030204" pitchFamily="34" charset="0"/>
              </a:rPr>
              <a:t>with </a:t>
            </a:r>
            <a:r>
              <a:rPr lang="en-US" altLang="ko-KR" sz="2000" dirty="0" smtClean="0">
                <a:solidFill>
                  <a:srgbClr val="FF0000"/>
                </a:solidFill>
                <a:latin typeface="Arial Narrow" panose="020B0606020202030204" pitchFamily="34" charset="0"/>
                <a:ea typeface="굴림" charset="-127"/>
                <a:cs typeface="Calibri" panose="020F0502020204030204" pitchFamily="34" charset="0"/>
              </a:rPr>
              <a:t>better than 1% of precision</a:t>
            </a:r>
            <a:r>
              <a:rPr lang="en-US" altLang="ko-KR" sz="2000" b="1" dirty="0" smtClean="0">
                <a:solidFill>
                  <a:srgbClr val="FF0000"/>
                </a:solidFill>
                <a:latin typeface="Arial Narrow" panose="020B0606020202030204" pitchFamily="34" charset="0"/>
                <a:ea typeface="굴림" charset="-127"/>
                <a:cs typeface="Calibri" panose="020F0502020204030204" pitchFamily="34" charset="0"/>
              </a:rPr>
              <a:t> </a:t>
            </a:r>
            <a:endParaRPr lang="en-US" altLang="ko-KR" sz="2000" b="1" dirty="0" smtClean="0">
              <a:solidFill>
                <a:prstClr val="black">
                  <a:lumMod val="85000"/>
                  <a:lumOff val="15000"/>
                </a:prstClr>
              </a:solidFill>
              <a:latin typeface="Arial Narrow" panose="020B0606020202030204" pitchFamily="34" charset="0"/>
              <a:ea typeface="굴림" charset="-127"/>
              <a:cs typeface="Calibri" panose="020F0502020204030204" pitchFamily="34" charset="0"/>
            </a:endParaRPr>
          </a:p>
          <a:p>
            <a:pPr marL="285750" lvl="1" indent="-285750" latinLnBrk="0">
              <a:lnSpc>
                <a:spcPct val="110000"/>
              </a:lnSpc>
              <a:buSzPct val="85000"/>
              <a:buFont typeface="Arial" panose="020B0604020202020204" pitchFamily="34" charset="0"/>
              <a:buChar char="•"/>
              <a:defRPr/>
            </a:pPr>
            <a:r>
              <a:rPr lang="en-US" altLang="ko-KR" sz="2000" dirty="0" smtClean="0">
                <a:solidFill>
                  <a:prstClr val="black">
                    <a:lumMod val="85000"/>
                    <a:lumOff val="15000"/>
                  </a:prstClr>
                </a:solidFill>
                <a:latin typeface="Arial Narrow" panose="020B0606020202030204" pitchFamily="34" charset="0"/>
                <a:ea typeface="굴림" charset="-127"/>
                <a:cs typeface="Calibri" panose="020F0502020204030204" pitchFamily="34" charset="0"/>
              </a:rPr>
              <a:t>Automated to measure air samples </a:t>
            </a:r>
            <a:r>
              <a:rPr lang="en-US" altLang="ko-KR" sz="2000" dirty="0" smtClean="0">
                <a:solidFill>
                  <a:srgbClr val="0000FF"/>
                </a:solidFill>
                <a:latin typeface="Arial Narrow" panose="020B0606020202030204" pitchFamily="34" charset="0"/>
                <a:ea typeface="굴림" charset="-127"/>
                <a:cs typeface="Calibri" panose="020F0502020204030204" pitchFamily="34" charset="0"/>
              </a:rPr>
              <a:t>every two hours</a:t>
            </a:r>
            <a:r>
              <a:rPr lang="en-US" altLang="ko-KR" sz="2000" dirty="0" smtClean="0">
                <a:solidFill>
                  <a:prstClr val="black">
                    <a:lumMod val="85000"/>
                    <a:lumOff val="15000"/>
                  </a:prstClr>
                </a:solidFill>
                <a:latin typeface="Arial Narrow" panose="020B0606020202030204" pitchFamily="34" charset="0"/>
                <a:ea typeface="굴림" charset="-127"/>
                <a:cs typeface="Calibri" panose="020F0502020204030204" pitchFamily="34" charset="0"/>
              </a:rPr>
              <a:t>.</a:t>
            </a:r>
          </a:p>
          <a:p>
            <a:pPr marL="285750" lvl="1" indent="-285750" latinLnBrk="0">
              <a:lnSpc>
                <a:spcPct val="110000"/>
              </a:lnSpc>
              <a:buSzPct val="85000"/>
              <a:buFont typeface="Arial" panose="020B0604020202020204" pitchFamily="34" charset="0"/>
              <a:buChar char="•"/>
              <a:defRPr/>
            </a:pPr>
            <a:r>
              <a:rPr lang="en-US" altLang="ko-KR" sz="2000" dirty="0" smtClean="0">
                <a:solidFill>
                  <a:prstClr val="black">
                    <a:lumMod val="85000"/>
                    <a:lumOff val="15000"/>
                  </a:prstClr>
                </a:solidFill>
                <a:latin typeface="Arial Narrow" panose="020B0606020202030204" pitchFamily="34" charset="0"/>
                <a:ea typeface="굴림" charset="-127"/>
                <a:cs typeface="Calibri" panose="020F0502020204030204" pitchFamily="34" charset="0"/>
              </a:rPr>
              <a:t>Calibrated on the SIO calibration scale.</a:t>
            </a:r>
          </a:p>
          <a:p>
            <a:pPr marL="285750" lvl="1" indent="-285750" latinLnBrk="0">
              <a:lnSpc>
                <a:spcPct val="110000"/>
              </a:lnSpc>
              <a:buSzPct val="85000"/>
              <a:buFont typeface="Arial" panose="020B0604020202020204" pitchFamily="34" charset="0"/>
              <a:buChar char="•"/>
              <a:defRPr/>
            </a:pPr>
            <a:r>
              <a:rPr lang="en-US" altLang="ko-KR" sz="2000" dirty="0" smtClean="0">
                <a:solidFill>
                  <a:prstClr val="black">
                    <a:lumMod val="85000"/>
                    <a:lumOff val="15000"/>
                  </a:prstClr>
                </a:solidFill>
                <a:latin typeface="Arial Narrow" panose="020B0606020202030204" pitchFamily="34" charset="0"/>
                <a:ea typeface="굴림" charset="-127"/>
                <a:cs typeface="Calibri" panose="020F0502020204030204" pitchFamily="34" charset="0"/>
              </a:rPr>
              <a:t>Operated </a:t>
            </a:r>
            <a:r>
              <a:rPr lang="en-US" altLang="ko-KR" sz="2000" dirty="0">
                <a:solidFill>
                  <a:prstClr val="black">
                    <a:lumMod val="85000"/>
                    <a:lumOff val="15000"/>
                  </a:prstClr>
                </a:solidFill>
                <a:latin typeface="Arial Narrow" panose="020B0606020202030204" pitchFamily="34" charset="0"/>
                <a:ea typeface="굴림" charset="-127"/>
                <a:cs typeface="Calibri" panose="020F0502020204030204" pitchFamily="34" charset="0"/>
              </a:rPr>
              <a:t>under the AGAGE </a:t>
            </a:r>
            <a:r>
              <a:rPr lang="en-US" altLang="ko-KR" sz="2000" dirty="0" smtClean="0">
                <a:solidFill>
                  <a:prstClr val="black">
                    <a:lumMod val="85000"/>
                    <a:lumOff val="15000"/>
                  </a:prstClr>
                </a:solidFill>
                <a:latin typeface="Arial Narrow" panose="020B0606020202030204" pitchFamily="34" charset="0"/>
                <a:ea typeface="굴림" charset="-127"/>
                <a:cs typeface="Calibri" panose="020F0502020204030204" pitchFamily="34" charset="0"/>
              </a:rPr>
              <a:t>Network</a:t>
            </a:r>
            <a:endParaRPr lang="ko-KR" altLang="en-US" sz="2000" dirty="0">
              <a:solidFill>
                <a:prstClr val="black">
                  <a:lumMod val="85000"/>
                  <a:lumOff val="15000"/>
                </a:prstClr>
              </a:solidFill>
              <a:latin typeface="Arial Narrow" panose="020B0606020202030204" pitchFamily="34" charset="0"/>
              <a:ea typeface="HY울릉도M" pitchFamily="18" charset="-127"/>
              <a:cs typeface="Calibri" panose="020F0502020204030204" pitchFamily="34" charset="0"/>
            </a:endParaRPr>
          </a:p>
        </p:txBody>
      </p:sp>
    </p:spTree>
    <p:extLst>
      <p:ext uri="{BB962C8B-B14F-4D97-AF65-F5344CB8AC3E}">
        <p14:creationId xmlns:p14="http://schemas.microsoft.com/office/powerpoint/2010/main" val="3138444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0" y="0"/>
            <a:ext cx="9144000" cy="805833"/>
            <a:chOff x="0" y="0"/>
            <a:chExt cx="9144000" cy="805833"/>
          </a:xfrm>
        </p:grpSpPr>
        <p:grpSp>
          <p:nvGrpSpPr>
            <p:cNvPr id="22" name="그룹 11"/>
            <p:cNvGrpSpPr/>
            <p:nvPr/>
          </p:nvGrpSpPr>
          <p:grpSpPr>
            <a:xfrm>
              <a:off x="0" y="0"/>
              <a:ext cx="9144000" cy="805833"/>
              <a:chOff x="0" y="0"/>
              <a:chExt cx="9144000" cy="1048057"/>
            </a:xfrm>
            <a:solidFill>
              <a:schemeClr val="bg1">
                <a:lumMod val="85000"/>
              </a:schemeClr>
            </a:solidFill>
          </p:grpSpPr>
          <p:sp>
            <p:nvSpPr>
              <p:cNvPr id="24" name="직사각형 9"/>
              <p:cNvSpPr/>
              <p:nvPr/>
            </p:nvSpPr>
            <p:spPr>
              <a:xfrm>
                <a:off x="0" y="0"/>
                <a:ext cx="9144000" cy="10480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36396" y="23943"/>
                <a:ext cx="684076" cy="605694"/>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그림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4044" y="385044"/>
                <a:ext cx="1160404" cy="515868"/>
              </a:xfrm>
              <a:prstGeom prst="rect">
                <a:avLst/>
              </a:prstGeom>
              <a:grpFill/>
              <a:ln>
                <a:noFill/>
              </a:ln>
              <a:effectLst>
                <a:outerShdw blurRad="292100" dist="139700" dir="2700000" algn="tl" rotWithShape="0">
                  <a:srgbClr val="333333">
                    <a:alpha val="65000"/>
                  </a:srgbClr>
                </a:outerShdw>
              </a:effectLst>
            </p:spPr>
          </p:pic>
        </p:grpSp>
        <p:pic>
          <p:nvPicPr>
            <p:cNvPr id="23" name="Picture 25"/>
            <p:cNvPicPr>
              <a:picLocks noChangeAspect="1" noChangeArrowheads="1"/>
            </p:cNvPicPr>
            <p:nvPr/>
          </p:nvPicPr>
          <p:blipFill>
            <a:blip r:embed="rId4" cstate="print"/>
            <a:srcRect/>
            <a:stretch>
              <a:fillRect/>
            </a:stretch>
          </p:blipFill>
          <p:spPr bwMode="auto">
            <a:xfrm>
              <a:off x="8371995" y="296054"/>
              <a:ext cx="769880" cy="509779"/>
            </a:xfrm>
            <a:prstGeom prst="rect">
              <a:avLst/>
            </a:prstGeom>
            <a:noFill/>
            <a:ln w="19050">
              <a:noFill/>
              <a:miter lim="800000"/>
              <a:headEnd/>
              <a:tailEnd/>
            </a:ln>
            <a:effectLst/>
          </p:spPr>
        </p:pic>
      </p:grpSp>
      <p:pic>
        <p:nvPicPr>
          <p:cNvPr id="1027" name="Picture 3" descr="G:\CCl4_agage.tif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00" y="1124744"/>
            <a:ext cx="8082933" cy="4849759"/>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그룹 9"/>
          <p:cNvGrpSpPr/>
          <p:nvPr/>
        </p:nvGrpSpPr>
        <p:grpSpPr>
          <a:xfrm>
            <a:off x="6372200" y="908720"/>
            <a:ext cx="2939050" cy="1764727"/>
            <a:chOff x="6372200" y="872185"/>
            <a:chExt cx="2939050" cy="1764727"/>
          </a:xfrm>
        </p:grpSpPr>
        <p:grpSp>
          <p:nvGrpSpPr>
            <p:cNvPr id="11" name="그룹 10"/>
            <p:cNvGrpSpPr/>
            <p:nvPr/>
          </p:nvGrpSpPr>
          <p:grpSpPr>
            <a:xfrm>
              <a:off x="6372200" y="872185"/>
              <a:ext cx="2939050" cy="1764727"/>
              <a:chOff x="6204303" y="872185"/>
              <a:chExt cx="2939050" cy="1764727"/>
            </a:xfrm>
          </p:grpSpPr>
          <p:pic>
            <p:nvPicPr>
              <p:cNvPr id="13" name="Picture 34" descr="global_map"/>
              <p:cNvPicPr>
                <a:picLocks noChangeAspect="1" noChangeArrowheads="1"/>
              </p:cNvPicPr>
              <p:nvPr/>
            </p:nvPicPr>
            <p:blipFill>
              <a:blip r:embed="rId6" cstate="print"/>
              <a:srcRect l="2609" t="1784" r="3802" b="7832"/>
              <a:stretch>
                <a:fillRect/>
              </a:stretch>
            </p:blipFill>
            <p:spPr bwMode="auto">
              <a:xfrm>
                <a:off x="6204303" y="872185"/>
                <a:ext cx="2556210" cy="1496394"/>
              </a:xfrm>
              <a:prstGeom prst="rect">
                <a:avLst/>
              </a:prstGeom>
              <a:noFill/>
              <a:ln w="9525">
                <a:noFill/>
                <a:miter lim="800000"/>
                <a:headEnd/>
                <a:tailEnd/>
              </a:ln>
              <a:effectLst/>
            </p:spPr>
          </p:pic>
          <p:sp>
            <p:nvSpPr>
              <p:cNvPr id="14" name="Oval 35"/>
              <p:cNvSpPr>
                <a:spLocks noChangeArrowheads="1"/>
              </p:cNvSpPr>
              <p:nvPr/>
            </p:nvSpPr>
            <p:spPr bwMode="auto">
              <a:xfrm>
                <a:off x="7276648" y="1340768"/>
                <a:ext cx="104313" cy="111252"/>
              </a:xfrm>
              <a:prstGeom prst="ellipse">
                <a:avLst/>
              </a:prstGeom>
              <a:solidFill>
                <a:srgbClr val="FF9933"/>
              </a:solidFill>
              <a:ln w="9525">
                <a:noFill/>
                <a:round/>
                <a:headEnd/>
                <a:tailEnd/>
              </a:ln>
              <a:effectLst/>
            </p:spPr>
            <p:txBody>
              <a:bodyPr wrap="none" anchor="ctr"/>
              <a:lstStyle/>
              <a:p>
                <a:endParaRPr lang="ko-KR" altLang="en-US" sz="1400">
                  <a:solidFill>
                    <a:prstClr val="black"/>
                  </a:solidFill>
                  <a:latin typeface="Arial Narrow" panose="020B0606020202030204" pitchFamily="34" charset="0"/>
                </a:endParaRPr>
              </a:p>
            </p:txBody>
          </p:sp>
          <p:sp>
            <p:nvSpPr>
              <p:cNvPr id="15" name="Oval 37"/>
              <p:cNvSpPr>
                <a:spLocks noChangeArrowheads="1"/>
              </p:cNvSpPr>
              <p:nvPr/>
            </p:nvSpPr>
            <p:spPr bwMode="auto">
              <a:xfrm>
                <a:off x="8389502" y="2210869"/>
                <a:ext cx="118312" cy="124771"/>
              </a:xfrm>
              <a:prstGeom prst="ellipse">
                <a:avLst/>
              </a:prstGeom>
              <a:solidFill>
                <a:srgbClr val="0070C0"/>
              </a:solidFill>
              <a:ln w="9525">
                <a:noFill/>
                <a:round/>
                <a:headEnd/>
                <a:tailEnd/>
              </a:ln>
              <a:effectLst/>
            </p:spPr>
            <p:txBody>
              <a:bodyPr wrap="none" anchor="ctr"/>
              <a:lstStyle/>
              <a:p>
                <a:endParaRPr lang="ko-KR" altLang="en-US" sz="1400">
                  <a:solidFill>
                    <a:prstClr val="black"/>
                  </a:solidFill>
                  <a:latin typeface="Arial Narrow" panose="020B0606020202030204" pitchFamily="34" charset="0"/>
                </a:endParaRPr>
              </a:p>
            </p:txBody>
          </p:sp>
          <p:sp>
            <p:nvSpPr>
              <p:cNvPr id="16" name="Text Box 38"/>
              <p:cNvSpPr txBox="1">
                <a:spLocks noChangeArrowheads="1"/>
              </p:cNvSpPr>
              <p:nvPr/>
            </p:nvSpPr>
            <p:spPr bwMode="auto">
              <a:xfrm>
                <a:off x="8132568" y="2378380"/>
                <a:ext cx="1010785" cy="258532"/>
              </a:xfrm>
              <a:prstGeom prst="rect">
                <a:avLst/>
              </a:prstGeom>
              <a:noFill/>
              <a:ln w="9525">
                <a:noFill/>
                <a:miter lim="800000"/>
                <a:headEnd/>
                <a:tailEnd/>
              </a:ln>
              <a:effectLst/>
            </p:spPr>
            <p:txBody>
              <a:bodyPr wrap="square">
                <a:spAutoFit/>
              </a:bodyPr>
              <a:lstStyle/>
              <a:p>
                <a:pPr>
                  <a:lnSpc>
                    <a:spcPct val="20000"/>
                  </a:lnSpc>
                  <a:spcBef>
                    <a:spcPct val="50000"/>
                  </a:spcBef>
                </a:pPr>
                <a:r>
                  <a:rPr lang="en-US" altLang="ko-KR" sz="1200" b="1" dirty="0">
                    <a:solidFill>
                      <a:srgbClr val="0070C0"/>
                    </a:solidFill>
                    <a:latin typeface="Arial Narrow" panose="020B0606020202030204" pitchFamily="34" charset="0"/>
                    <a:cs typeface="Arial" pitchFamily="34" charset="0"/>
                  </a:rPr>
                  <a:t>Cape Grim</a:t>
                </a:r>
              </a:p>
              <a:p>
                <a:pPr>
                  <a:lnSpc>
                    <a:spcPct val="20000"/>
                  </a:lnSpc>
                  <a:spcBef>
                    <a:spcPct val="50000"/>
                  </a:spcBef>
                </a:pPr>
                <a:r>
                  <a:rPr lang="en-US" altLang="ko-KR" sz="1200" b="1" dirty="0">
                    <a:solidFill>
                      <a:srgbClr val="0070C0"/>
                    </a:solidFill>
                    <a:latin typeface="Arial Narrow" panose="020B0606020202030204" pitchFamily="34" charset="0"/>
                    <a:cs typeface="Arial" pitchFamily="34" charset="0"/>
                  </a:rPr>
                  <a:t>(Tasmania</a:t>
                </a:r>
                <a:r>
                  <a:rPr lang="en-US" altLang="ko-KR" sz="1200" b="1" dirty="0">
                    <a:solidFill>
                      <a:srgbClr val="0070C0"/>
                    </a:solidFill>
                    <a:latin typeface="Arial Narrow" panose="020B0606020202030204" pitchFamily="34" charset="0"/>
                  </a:rPr>
                  <a:t>)</a:t>
                </a:r>
              </a:p>
            </p:txBody>
          </p:sp>
          <p:sp>
            <p:nvSpPr>
              <p:cNvPr id="17" name="Text Box 40"/>
              <p:cNvSpPr txBox="1">
                <a:spLocks noChangeArrowheads="1"/>
              </p:cNvSpPr>
              <p:nvPr/>
            </p:nvSpPr>
            <p:spPr bwMode="auto">
              <a:xfrm>
                <a:off x="8283778" y="1673241"/>
                <a:ext cx="787567" cy="315599"/>
              </a:xfrm>
              <a:prstGeom prst="rect">
                <a:avLst/>
              </a:prstGeom>
              <a:noFill/>
              <a:ln w="9525">
                <a:noFill/>
                <a:miter lim="800000"/>
                <a:headEnd/>
                <a:tailEnd/>
              </a:ln>
              <a:effectLst/>
            </p:spPr>
            <p:txBody>
              <a:bodyPr wrap="square">
                <a:spAutoFit/>
              </a:bodyPr>
              <a:lstStyle/>
              <a:p>
                <a:pPr>
                  <a:lnSpc>
                    <a:spcPct val="30000"/>
                  </a:lnSpc>
                  <a:spcBef>
                    <a:spcPct val="50000"/>
                  </a:spcBef>
                </a:pPr>
                <a:r>
                  <a:rPr lang="en-US" altLang="ko-KR" sz="1200" b="1" dirty="0" err="1">
                    <a:solidFill>
                      <a:srgbClr val="FF0000"/>
                    </a:solidFill>
                    <a:latin typeface="Arial Narrow" panose="020B0606020202030204" pitchFamily="34" charset="0"/>
                    <a:cs typeface="Arial" pitchFamily="34" charset="0"/>
                  </a:rPr>
                  <a:t>Gosan</a:t>
                </a:r>
                <a:endParaRPr lang="en-US" altLang="ko-KR" sz="1200" b="1" dirty="0">
                  <a:solidFill>
                    <a:srgbClr val="FF0000"/>
                  </a:solidFill>
                  <a:latin typeface="Arial Narrow" panose="020B0606020202030204" pitchFamily="34" charset="0"/>
                  <a:cs typeface="Arial" pitchFamily="34" charset="0"/>
                </a:endParaRPr>
              </a:p>
              <a:p>
                <a:pPr>
                  <a:lnSpc>
                    <a:spcPct val="30000"/>
                  </a:lnSpc>
                  <a:spcBef>
                    <a:spcPct val="50000"/>
                  </a:spcBef>
                </a:pPr>
                <a:r>
                  <a:rPr lang="en-US" altLang="ko-KR" sz="1200" b="1" dirty="0">
                    <a:solidFill>
                      <a:srgbClr val="FF0000"/>
                    </a:solidFill>
                    <a:latin typeface="Arial Narrow" panose="020B0606020202030204" pitchFamily="34" charset="0"/>
                    <a:cs typeface="Arial" pitchFamily="34" charset="0"/>
                  </a:rPr>
                  <a:t>(Korea)</a:t>
                </a:r>
              </a:p>
            </p:txBody>
          </p:sp>
          <p:sp>
            <p:nvSpPr>
              <p:cNvPr id="18" name="Text Box 38"/>
              <p:cNvSpPr txBox="1">
                <a:spLocks noChangeArrowheads="1"/>
              </p:cNvSpPr>
              <p:nvPr/>
            </p:nvSpPr>
            <p:spPr bwMode="auto">
              <a:xfrm>
                <a:off x="6444208" y="1484784"/>
                <a:ext cx="1008112" cy="283283"/>
              </a:xfrm>
              <a:prstGeom prst="rect">
                <a:avLst/>
              </a:prstGeom>
              <a:noFill/>
              <a:ln w="9525">
                <a:noFill/>
                <a:miter lim="800000"/>
                <a:headEnd/>
                <a:tailEnd/>
              </a:ln>
              <a:effectLst/>
            </p:spPr>
            <p:txBody>
              <a:bodyPr wrap="square">
                <a:spAutoFit/>
              </a:bodyPr>
              <a:lstStyle/>
              <a:p>
                <a:pPr>
                  <a:lnSpc>
                    <a:spcPct val="20000"/>
                  </a:lnSpc>
                  <a:spcBef>
                    <a:spcPct val="50000"/>
                  </a:spcBef>
                </a:pPr>
                <a:r>
                  <a:rPr lang="en-US" altLang="ko-KR" sz="1200" b="1" dirty="0" smtClean="0">
                    <a:solidFill>
                      <a:srgbClr val="FF9933"/>
                    </a:solidFill>
                    <a:latin typeface="Arial Narrow" panose="020B0606020202030204" pitchFamily="34" charset="0"/>
                    <a:cs typeface="Arial" pitchFamily="34" charset="0"/>
                  </a:rPr>
                  <a:t>Mace Head</a:t>
                </a:r>
              </a:p>
              <a:p>
                <a:pPr>
                  <a:lnSpc>
                    <a:spcPct val="20000"/>
                  </a:lnSpc>
                  <a:spcBef>
                    <a:spcPct val="50000"/>
                  </a:spcBef>
                </a:pPr>
                <a:r>
                  <a:rPr lang="en-US" altLang="ko-KR" sz="1200" b="1" dirty="0" smtClean="0">
                    <a:solidFill>
                      <a:srgbClr val="FF9933"/>
                    </a:solidFill>
                    <a:latin typeface="Arial Narrow" panose="020B0606020202030204" pitchFamily="34" charset="0"/>
                    <a:cs typeface="Arial" pitchFamily="34" charset="0"/>
                  </a:rPr>
                  <a:t>(Ireland)</a:t>
                </a:r>
                <a:endParaRPr lang="en-US" altLang="ko-KR" sz="1200" b="1" dirty="0">
                  <a:solidFill>
                    <a:srgbClr val="FF9933"/>
                  </a:solidFill>
                  <a:latin typeface="Arial Narrow" panose="020B0606020202030204" pitchFamily="34" charset="0"/>
                  <a:cs typeface="Arial" pitchFamily="34" charset="0"/>
                </a:endParaRPr>
              </a:p>
            </p:txBody>
          </p:sp>
        </p:grpSp>
        <p:sp>
          <p:nvSpPr>
            <p:cNvPr id="12" name="Oval 35"/>
            <p:cNvSpPr>
              <a:spLocks noChangeArrowheads="1"/>
            </p:cNvSpPr>
            <p:nvPr/>
          </p:nvSpPr>
          <p:spPr bwMode="auto">
            <a:xfrm>
              <a:off x="8400252" y="1588204"/>
              <a:ext cx="104313" cy="111252"/>
            </a:xfrm>
            <a:prstGeom prst="ellipse">
              <a:avLst/>
            </a:prstGeom>
            <a:solidFill>
              <a:srgbClr val="FF0000"/>
            </a:solidFill>
            <a:ln w="9525">
              <a:noFill/>
              <a:round/>
              <a:headEnd/>
              <a:tailEnd/>
            </a:ln>
            <a:effectLst/>
          </p:spPr>
          <p:txBody>
            <a:bodyPr wrap="none" anchor="ctr"/>
            <a:lstStyle/>
            <a:p>
              <a:endParaRPr lang="ko-KR" altLang="en-US" sz="1400">
                <a:solidFill>
                  <a:prstClr val="black"/>
                </a:solidFill>
                <a:latin typeface="Arial Narrow" panose="020B0606020202030204" pitchFamily="34" charset="0"/>
              </a:endParaRPr>
            </a:p>
          </p:txBody>
        </p:sp>
      </p:grpSp>
      <p:sp>
        <p:nvSpPr>
          <p:cNvPr id="19" name="Rectangle 2"/>
          <p:cNvSpPr txBox="1">
            <a:spLocks noChangeArrowheads="1"/>
          </p:cNvSpPr>
          <p:nvPr/>
        </p:nvSpPr>
        <p:spPr>
          <a:xfrm>
            <a:off x="467544" y="5877272"/>
            <a:ext cx="8377914" cy="792088"/>
          </a:xfrm>
          <a:prstGeom prst="rect">
            <a:avLst/>
          </a:prstGeom>
        </p:spPr>
        <p:txBody>
          <a:bodyPr>
            <a:noAutofit/>
          </a:bodyPr>
          <a:lstStyle>
            <a:lvl1pPr marL="274320" indent="-274320" algn="l" rtl="0" eaLnBrk="1" latinLnBrk="1"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1"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1"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1"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1"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1"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1"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1"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1" hangingPunct="1">
              <a:spcBef>
                <a:spcPct val="20000"/>
              </a:spcBef>
              <a:buClr>
                <a:schemeClr val="tx2"/>
              </a:buClr>
              <a:buFontTx/>
              <a:buChar char="•"/>
              <a:defRPr kumimoji="0" sz="1400" kern="1200" baseline="0">
                <a:solidFill>
                  <a:schemeClr val="tx1"/>
                </a:solidFill>
                <a:latin typeface="+mn-lt"/>
                <a:ea typeface="+mn-ea"/>
                <a:cs typeface="+mn-cs"/>
              </a:defRPr>
            </a:lvl9pPr>
          </a:lstStyle>
          <a:p>
            <a:pPr latinLnBrk="0">
              <a:lnSpc>
                <a:spcPct val="110000"/>
              </a:lnSpc>
              <a:spcBef>
                <a:spcPct val="0"/>
              </a:spcBef>
              <a:buClrTx/>
              <a:buFont typeface="Arial" pitchFamily="34" charset="0"/>
              <a:buChar char="•"/>
            </a:pPr>
            <a:r>
              <a:rPr lang="en-US" altLang="ko-KR" sz="2000" dirty="0" smtClean="0">
                <a:solidFill>
                  <a:schemeClr val="tx1">
                    <a:lumMod val="75000"/>
                    <a:lumOff val="25000"/>
                  </a:schemeClr>
                </a:solidFill>
                <a:latin typeface="Arial Narrow" panose="020B0606020202030204" pitchFamily="34" charset="0"/>
                <a:ea typeface="굴림" charset="-127"/>
                <a:cs typeface="Arial" pitchFamily="34" charset="0"/>
              </a:rPr>
              <a:t>Used as a solvent or a feedstock for production of CFCs and their replacements.</a:t>
            </a:r>
          </a:p>
          <a:p>
            <a:pPr latinLnBrk="0">
              <a:lnSpc>
                <a:spcPct val="110000"/>
              </a:lnSpc>
              <a:spcBef>
                <a:spcPct val="0"/>
              </a:spcBef>
              <a:buClrTx/>
              <a:buFont typeface="Arial" pitchFamily="34" charset="0"/>
              <a:buChar char="•"/>
            </a:pPr>
            <a:r>
              <a:rPr lang="en-US" altLang="ko-KR" sz="2000" dirty="0" smtClean="0">
                <a:solidFill>
                  <a:schemeClr val="tx1">
                    <a:lumMod val="75000"/>
                    <a:lumOff val="25000"/>
                  </a:schemeClr>
                </a:solidFill>
                <a:latin typeface="Arial Narrow" panose="020B0606020202030204" pitchFamily="34" charset="0"/>
                <a:ea typeface="굴림" charset="-127"/>
                <a:cs typeface="Arial" pitchFamily="34" charset="0"/>
              </a:rPr>
              <a:t> Regulated under the </a:t>
            </a:r>
            <a:r>
              <a:rPr lang="en-US" altLang="ko-KR" sz="2000" dirty="0">
                <a:solidFill>
                  <a:srgbClr val="006600"/>
                </a:solidFill>
                <a:latin typeface="Arial Narrow" panose="020B0606020202030204" pitchFamily="34" charset="0"/>
                <a:ea typeface="굴림" charset="-127"/>
                <a:cs typeface="Arial" pitchFamily="34" charset="0"/>
              </a:rPr>
              <a:t>Montreal </a:t>
            </a:r>
            <a:r>
              <a:rPr lang="en-US" altLang="ko-KR" sz="2000" dirty="0" smtClean="0">
                <a:solidFill>
                  <a:srgbClr val="006600"/>
                </a:solidFill>
                <a:latin typeface="Arial Narrow" panose="020B0606020202030204" pitchFamily="34" charset="0"/>
                <a:ea typeface="굴림" charset="-127"/>
                <a:cs typeface="Arial" pitchFamily="34" charset="0"/>
              </a:rPr>
              <a:t>Protocol</a:t>
            </a:r>
            <a:r>
              <a:rPr lang="en-US" altLang="ko-KR" sz="2000" dirty="0" smtClean="0">
                <a:solidFill>
                  <a:schemeClr val="tx1">
                    <a:lumMod val="75000"/>
                    <a:lumOff val="25000"/>
                  </a:schemeClr>
                </a:solidFill>
                <a:latin typeface="Arial Narrow" panose="020B0606020202030204" pitchFamily="34" charset="0"/>
                <a:ea typeface="굴림" charset="-127"/>
                <a:cs typeface="Arial" pitchFamily="34" charset="0"/>
              </a:rPr>
              <a:t>; but </a:t>
            </a:r>
            <a:r>
              <a:rPr lang="en-US" altLang="ko-KR" sz="2000" dirty="0" smtClean="0">
                <a:solidFill>
                  <a:srgbClr val="FF00FF"/>
                </a:solidFill>
                <a:latin typeface="Arial Narrow" panose="020B0606020202030204" pitchFamily="34" charset="0"/>
                <a:ea typeface="굴림" charset="-127"/>
                <a:cs typeface="Arial" pitchFamily="34" charset="0"/>
              </a:rPr>
              <a:t>feedstock uses are not regulated</a:t>
            </a:r>
            <a:r>
              <a:rPr lang="en-US" altLang="ko-KR" sz="2000" dirty="0" smtClean="0">
                <a:solidFill>
                  <a:schemeClr val="tx1">
                    <a:lumMod val="75000"/>
                    <a:lumOff val="25000"/>
                  </a:schemeClr>
                </a:solidFill>
                <a:latin typeface="Arial Narrow" panose="020B0606020202030204" pitchFamily="34" charset="0"/>
                <a:ea typeface="굴림" charset="-127"/>
                <a:cs typeface="Arial" pitchFamily="34" charset="0"/>
              </a:rPr>
              <a:t>.</a:t>
            </a:r>
          </a:p>
        </p:txBody>
      </p:sp>
      <p:sp>
        <p:nvSpPr>
          <p:cNvPr id="20" name="Rectangle 3"/>
          <p:cNvSpPr txBox="1">
            <a:spLocks noChangeArrowheads="1"/>
          </p:cNvSpPr>
          <p:nvPr/>
        </p:nvSpPr>
        <p:spPr>
          <a:xfrm>
            <a:off x="323528" y="75504"/>
            <a:ext cx="6264696" cy="617192"/>
          </a:xfrm>
          <a:prstGeom prst="rect">
            <a:avLst/>
          </a:prstGeom>
        </p:spPr>
        <p:txBody>
          <a:bodyPr vert="horz" lIns="91440" tIns="45720" rIns="91440" bIns="45720" rtlCol="0" anchor="ctr">
            <a:noAutofit/>
          </a:bodyPr>
          <a:lstStyle/>
          <a:p>
            <a:pPr marL="0" marR="0" lvl="0" indent="0" defTabSz="914400" rtl="0" eaLnBrk="1" fontAlgn="auto" latinLnBrk="1" hangingPunct="1">
              <a:lnSpc>
                <a:spcPct val="100000"/>
              </a:lnSpc>
              <a:spcBef>
                <a:spcPct val="0"/>
              </a:spcBef>
              <a:spcAft>
                <a:spcPts val="0"/>
              </a:spcAft>
              <a:buClrTx/>
              <a:buSzTx/>
              <a:buFontTx/>
              <a:buNone/>
              <a:tabLst/>
              <a:defRPr/>
            </a:pPr>
            <a:r>
              <a:rPr kumimoji="0" lang="en-US" altLang="ko-KR" sz="3200" b="1" i="0" u="none" strike="noStrike" kern="1200" cap="none" spc="0" normalizeH="0" baseline="0" noProof="0" dirty="0" smtClean="0">
                <a:ln>
                  <a:noFill/>
                </a:ln>
                <a:solidFill>
                  <a:schemeClr val="accent1">
                    <a:lumMod val="50000"/>
                  </a:schemeClr>
                </a:solidFill>
                <a:effectLst/>
                <a:uLnTx/>
                <a:uFillTx/>
                <a:latin typeface="Calibri" panose="020F0502020204030204" pitchFamily="34" charset="0"/>
                <a:ea typeface="Tahoma" panose="020B0604030504040204" pitchFamily="34" charset="0"/>
                <a:cs typeface="Tahoma" panose="020B0604030504040204" pitchFamily="34" charset="0"/>
              </a:rPr>
              <a:t>CCl</a:t>
            </a:r>
            <a:r>
              <a:rPr kumimoji="0" lang="en-US" altLang="ko-KR" sz="3200" b="1" i="0" u="none" strike="noStrike" kern="1200" cap="none" spc="0" normalizeH="0" baseline="-25000" noProof="0" dirty="0" smtClean="0">
                <a:ln>
                  <a:noFill/>
                </a:ln>
                <a:solidFill>
                  <a:schemeClr val="accent1">
                    <a:lumMod val="50000"/>
                  </a:schemeClr>
                </a:solidFill>
                <a:effectLst/>
                <a:uLnTx/>
                <a:uFillTx/>
                <a:latin typeface="Calibri" panose="020F0502020204030204" pitchFamily="34" charset="0"/>
                <a:ea typeface="Tahoma" panose="020B0604030504040204" pitchFamily="34" charset="0"/>
                <a:cs typeface="Tahoma" panose="020B0604030504040204" pitchFamily="34" charset="0"/>
              </a:rPr>
              <a:t>4</a:t>
            </a:r>
            <a:r>
              <a:rPr kumimoji="0" lang="en-US" altLang="ko-KR" sz="3200" b="1" i="0" u="none" strike="noStrike" kern="1200" cap="none" spc="0" normalizeH="0" noProof="0" dirty="0" smtClean="0">
                <a:ln>
                  <a:noFill/>
                </a:ln>
                <a:solidFill>
                  <a:schemeClr val="accent1">
                    <a:lumMod val="50000"/>
                  </a:schemeClr>
                </a:solidFill>
                <a:effectLst/>
                <a:uLnTx/>
                <a:uFillTx/>
                <a:latin typeface="Calibri" panose="020F0502020204030204" pitchFamily="34" charset="0"/>
                <a:ea typeface="Tahoma" panose="020B0604030504040204" pitchFamily="34" charset="0"/>
                <a:cs typeface="Tahoma" panose="020B0604030504040204" pitchFamily="34" charset="0"/>
              </a:rPr>
              <a:t> at </a:t>
            </a:r>
            <a:r>
              <a:rPr kumimoji="0" lang="en-US" altLang="ko-KR" sz="3200" b="1" i="0" u="none" strike="noStrike" kern="1200" cap="none" spc="0" normalizeH="0" noProof="0" dirty="0" err="1" smtClean="0">
                <a:ln>
                  <a:noFill/>
                </a:ln>
                <a:solidFill>
                  <a:schemeClr val="accent1">
                    <a:lumMod val="50000"/>
                  </a:schemeClr>
                </a:solidFill>
                <a:effectLst/>
                <a:uLnTx/>
                <a:uFillTx/>
                <a:latin typeface="Calibri" panose="020F0502020204030204" pitchFamily="34" charset="0"/>
                <a:ea typeface="Tahoma" panose="020B0604030504040204" pitchFamily="34" charset="0"/>
                <a:cs typeface="Tahoma" panose="020B0604030504040204" pitchFamily="34" charset="0"/>
              </a:rPr>
              <a:t>Gosan</a:t>
            </a:r>
            <a:endParaRPr kumimoji="0" lang="en-US" altLang="ko-KR" sz="3200" b="1" i="0" u="none" strike="noStrike" kern="1200" cap="none" spc="0" normalizeH="0" baseline="0" noProof="0" dirty="0" smtClean="0">
              <a:ln>
                <a:noFill/>
              </a:ln>
              <a:solidFill>
                <a:schemeClr val="accent1">
                  <a:lumMod val="50000"/>
                </a:schemeClr>
              </a:solidFill>
              <a:effectLst/>
              <a:uLnTx/>
              <a:uFillTx/>
              <a:latin typeface="Calibri" panose="020F050202020403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6228500"/>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흐름">
  <a:themeElements>
    <a:clrScheme name="흐름">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흐름">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흐름">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4_흐름">
  <a:themeElements>
    <a:clrScheme name="흐름">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흐름">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흐름">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6506</TotalTime>
  <Words>2784</Words>
  <Application>Microsoft Office PowerPoint</Application>
  <PresentationFormat>On-screen Show (4:3)</PresentationFormat>
  <Paragraphs>336</Paragraphs>
  <Slides>24</Slides>
  <Notes>23</Notes>
  <HiddenSlides>0</HiddenSlides>
  <MMClips>0</MMClips>
  <ScaleCrop>false</ScaleCrop>
  <HeadingPairs>
    <vt:vector size="8" baseType="variant">
      <vt:variant>
        <vt:lpstr>Fonts Used</vt:lpstr>
      </vt:variant>
      <vt:variant>
        <vt:i4>29</vt:i4>
      </vt:variant>
      <vt:variant>
        <vt:lpstr>Theme</vt:lpstr>
      </vt:variant>
      <vt:variant>
        <vt:i4>3</vt:i4>
      </vt:variant>
      <vt:variant>
        <vt:lpstr>Embedded OLE Servers</vt:lpstr>
      </vt:variant>
      <vt:variant>
        <vt:i4>1</vt:i4>
      </vt:variant>
      <vt:variant>
        <vt:lpstr>Slide Titles</vt:lpstr>
      </vt:variant>
      <vt:variant>
        <vt:i4>24</vt:i4>
      </vt:variant>
    </vt:vector>
  </HeadingPairs>
  <TitlesOfParts>
    <vt:vector size="57" baseType="lpstr">
      <vt:lpstr>Arial Unicode MS</vt:lpstr>
      <vt:lpstr>Helvetica Neue</vt:lpstr>
      <vt:lpstr>Helvetica Neue Light</vt:lpstr>
      <vt:lpstr>HY동녘M</vt:lpstr>
      <vt:lpstr>HY센스L</vt:lpstr>
      <vt:lpstr>HY신명조</vt:lpstr>
      <vt:lpstr>HY울릉도M</vt:lpstr>
      <vt:lpstr>HY중고딕</vt:lpstr>
      <vt:lpstr>HY크리스탈M</vt:lpstr>
      <vt:lpstr>HY헤드라인M</vt:lpstr>
      <vt:lpstr>Lucida Grande</vt:lpstr>
      <vt:lpstr>굴림</vt:lpstr>
      <vt:lpstr>맑은 고딕</vt:lpstr>
      <vt:lpstr>Arial</vt:lpstr>
      <vt:lpstr>Arial Narrow</vt:lpstr>
      <vt:lpstr>Calibri</vt:lpstr>
      <vt:lpstr>Calisto MT</vt:lpstr>
      <vt:lpstr>Cambria</vt:lpstr>
      <vt:lpstr>Cambria Math</vt:lpstr>
      <vt:lpstr>Century Gothic</vt:lpstr>
      <vt:lpstr>Constantia</vt:lpstr>
      <vt:lpstr>Lucida Bright</vt:lpstr>
      <vt:lpstr>Segoe UI</vt:lpstr>
      <vt:lpstr>Symbol</vt:lpstr>
      <vt:lpstr>Tahoma</vt:lpstr>
      <vt:lpstr>Times New Roman</vt:lpstr>
      <vt:lpstr>Verdana</vt:lpstr>
      <vt:lpstr>Wingdings</vt:lpstr>
      <vt:lpstr>Wingdings 2</vt:lpstr>
      <vt:lpstr>Office 테마</vt:lpstr>
      <vt:lpstr>1_흐름</vt:lpstr>
      <vt:lpstr>4_흐름</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Shanlan Li</dc:creator>
  <cp:lastModifiedBy>Sunyoung Park</cp:lastModifiedBy>
  <cp:revision>219</cp:revision>
  <cp:lastPrinted>2016-10-14T07:05:09Z</cp:lastPrinted>
  <dcterms:created xsi:type="dcterms:W3CDTF">2015-09-22T08:19:46Z</dcterms:created>
  <dcterms:modified xsi:type="dcterms:W3CDTF">2016-10-17T04:05:24Z</dcterms:modified>
</cp:coreProperties>
</file>