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63" r:id="rId4"/>
    <p:sldId id="264" r:id="rId5"/>
    <p:sldId id="265" r:id="rId6"/>
    <p:sldId id="274" r:id="rId7"/>
    <p:sldId id="266" r:id="rId8"/>
    <p:sldId id="267" r:id="rId9"/>
    <p:sldId id="268" r:id="rId10"/>
    <p:sldId id="259" r:id="rId11"/>
    <p:sldId id="272" r:id="rId12"/>
    <p:sldId id="273" r:id="rId13"/>
    <p:sldId id="25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800040"/>
    <a:srgbClr val="7CA255"/>
    <a:srgbClr val="ADADAD"/>
    <a:srgbClr val="FFFFFF"/>
    <a:srgbClr val="FFFF0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2" autoAdjust="0"/>
    <p:restoredTop sz="91734" autoAdjust="0"/>
  </p:normalViewPr>
  <p:slideViewPr>
    <p:cSldViewPr snapToObjects="1">
      <p:cViewPr>
        <p:scale>
          <a:sx n="75" d="100"/>
          <a:sy n="75" d="100"/>
        </p:scale>
        <p:origin x="-80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F422E3-3E98-4CF5-B370-D505123AD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915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5E8651-A726-4CAD-9A2A-0D3F2CBE4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9542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50284-CBF9-41DA-8106-D0838993289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8172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E52280-E7D0-4C50-83ED-5393AD503C9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5850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50284-CBF9-41DA-8106-D0838993289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8172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C9B2F-D7AA-4CFE-8044-983DDCA0DC3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0490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C9B2F-D7AA-4CFE-8044-983DDCA0DC3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0490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C9B2F-D7AA-4CFE-8044-983DDCA0DC3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0490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C9B2F-D7AA-4CFE-8044-983DDCA0DC3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0490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ED3FD-BB40-480D-B2EF-3C96714F128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713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loud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8" r="3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FE3A34-1A26-4C67-B900-EF24BBBA2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56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2251-D2B1-4995-A537-2B1827337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761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4CBC-CFB9-49D7-9729-AE143DB19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4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D2F2-4415-49FC-92F9-C6FD57FA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387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CA92-3C7D-4188-AC50-846CFEA1B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13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E010-725E-40C2-9050-CD6513ECC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507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86EB-96D5-46DA-8044-87EB14D51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50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D8F7-6988-4B53-BBE2-0DFD05058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028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1032-A643-4ED9-AD4E-7047872C3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22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6F8E-53FD-4850-BCFC-D5C0A1E57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9521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F0AC-F2D5-4393-BAD4-7D8778DDC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949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B36F-9387-4443-B67A-F6E9BE14D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743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F2E-76AA-4D76-9528-B95238270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572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loud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8" r="3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E261A3-FF76-4045-9C74-2B8C02F5D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2035175"/>
            <a:ext cx="7772400" cy="1470025"/>
          </a:xfrm>
        </p:spPr>
        <p:txBody>
          <a:bodyPr/>
          <a:lstStyle/>
          <a:p>
            <a:pPr eaLnBrk="1" hangingPunct="1"/>
            <a:r>
              <a:rPr lang="id-ID" b="1" dirty="0" smtClean="0"/>
              <a:t> </a:t>
            </a:r>
            <a:r>
              <a:rPr lang="id-ID" b="1" dirty="0" smtClean="0">
                <a:solidFill>
                  <a:srgbClr val="FF0000"/>
                </a:solidFill>
              </a:rPr>
              <a:t>Greenhouse Gas Monitoring in Bukit Kototabang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altLang="en-US" dirty="0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Text Box 22"/>
          <p:cNvSpPr txBox="1">
            <a:spLocks noChangeArrowheads="1"/>
          </p:cNvSpPr>
          <p:nvPr/>
        </p:nvSpPr>
        <p:spPr bwMode="auto">
          <a:xfrm>
            <a:off x="2070100" y="3581400"/>
            <a:ext cx="495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4400" dirty="0" smtClean="0">
                <a:solidFill>
                  <a:srgbClr val="002060"/>
                </a:solidFill>
              </a:rPr>
              <a:t>By </a:t>
            </a:r>
          </a:p>
          <a:p>
            <a:pPr algn="ctr" eaLnBrk="1" hangingPunct="1">
              <a:spcBef>
                <a:spcPct val="50000"/>
              </a:spcBef>
            </a:pPr>
            <a:r>
              <a:rPr lang="id-ID" altLang="en-US" sz="4400" dirty="0" smtClean="0">
                <a:solidFill>
                  <a:srgbClr val="002060"/>
                </a:solidFill>
              </a:rPr>
              <a:t>Yosfi Andri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CH4 Concentration </a:t>
            </a:r>
            <a:br>
              <a:rPr lang="id-ID" altLang="en-US" sz="3200" dirty="0" smtClean="0">
                <a:solidFill>
                  <a:srgbClr val="FF0000"/>
                </a:solidFill>
              </a:rPr>
            </a:br>
            <a:r>
              <a:rPr lang="id-ID" altLang="en-US" sz="3200" dirty="0" smtClean="0">
                <a:solidFill>
                  <a:srgbClr val="FF0000"/>
                </a:solidFill>
              </a:rPr>
              <a:t>at Bukit Kototabang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64386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Growth Rate :  ± 6 ppb/year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N2O Concentration </a:t>
            </a:r>
            <a:br>
              <a:rPr lang="id-ID" altLang="en-US" sz="3200" dirty="0" smtClean="0">
                <a:solidFill>
                  <a:srgbClr val="FF0000"/>
                </a:solidFill>
              </a:rPr>
            </a:br>
            <a:r>
              <a:rPr lang="id-ID" altLang="en-US" sz="3200" dirty="0" smtClean="0">
                <a:solidFill>
                  <a:srgbClr val="FF0000"/>
                </a:solidFill>
              </a:rPr>
              <a:t>at Bukit Kototabang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786710" y="1714488"/>
            <a:ext cx="142876" cy="500066"/>
          </a:xfrm>
          <a:prstGeom prst="downArrow">
            <a:avLst/>
          </a:prstGeom>
          <a:solidFill>
            <a:srgbClr val="FF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17638"/>
            <a:ext cx="7215238" cy="46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00430" y="606046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Growth Rate : ± 1 ppb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SF6 Concentration </a:t>
            </a:r>
            <a:br>
              <a:rPr lang="id-ID" altLang="en-US" sz="3200" dirty="0" smtClean="0">
                <a:solidFill>
                  <a:srgbClr val="FF0000"/>
                </a:solidFill>
              </a:rPr>
            </a:br>
            <a:r>
              <a:rPr lang="id-ID" altLang="en-US" sz="3200" dirty="0" smtClean="0">
                <a:solidFill>
                  <a:srgbClr val="FF0000"/>
                </a:solidFill>
              </a:rPr>
              <a:t>at Bukit Kototabang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96890"/>
            <a:ext cx="7572428" cy="44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488" y="642939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Growth Rate : ± 0,3 ppt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dirty="0" smtClean="0"/>
              <a:t>Wildfire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Bullet Point</a:t>
            </a:r>
          </a:p>
          <a:p>
            <a:pPr eaLnBrk="1" hangingPunct="1"/>
            <a:r>
              <a:rPr lang="en-GB" altLang="en-US" dirty="0" smtClean="0"/>
              <a:t>Bullet Point</a:t>
            </a:r>
          </a:p>
          <a:p>
            <a:pPr lvl="1" eaLnBrk="1" hangingPunct="1"/>
            <a:r>
              <a:rPr lang="en-GB" altLang="en-US" dirty="0" smtClean="0"/>
              <a:t>Sub Bullet</a:t>
            </a:r>
            <a:endParaRPr lang="en-US" alt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 l="10026" t="41369" r="36629" b="20536"/>
          <a:stretch>
            <a:fillRect/>
          </a:stretch>
        </p:blipFill>
        <p:spPr bwMode="auto">
          <a:xfrm>
            <a:off x="457200" y="1417638"/>
            <a:ext cx="8229600" cy="451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Hotspot in Sumatera 2015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027238" y="1417638"/>
          <a:ext cx="6062662" cy="3759200"/>
        </p:xfrm>
        <a:graphic>
          <a:graphicData uri="http://schemas.openxmlformats.org/presentationml/2006/ole">
            <p:oleObj spid="_x0000_s39938" name="Chart" r:id="rId4" imgW="7289800" imgH="4521200" progId="MSGraph.Chart.8">
              <p:embed followColorScheme="full"/>
            </p:oleObj>
          </a:graphicData>
        </a:graphic>
      </p:graphicFrame>
      <p:sp>
        <p:nvSpPr>
          <p:cNvPr id="7" name="Down Arrow 6"/>
          <p:cNvSpPr/>
          <p:nvPr/>
        </p:nvSpPr>
        <p:spPr>
          <a:xfrm>
            <a:off x="7786710" y="1714488"/>
            <a:ext cx="142876" cy="500066"/>
          </a:xfrm>
          <a:prstGeom prst="downArrow">
            <a:avLst/>
          </a:prstGeom>
          <a:solidFill>
            <a:srgbClr val="FF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/>
          <p:cNvPicPr/>
          <p:nvPr/>
        </p:nvPicPr>
        <p:blipFill>
          <a:blip r:embed="rId5"/>
          <a:srcRect l="30295" t="29911" r="3098" b="20536"/>
          <a:stretch>
            <a:fillRect/>
          </a:stretch>
        </p:blipFill>
        <p:spPr bwMode="auto">
          <a:xfrm>
            <a:off x="1142976" y="1417638"/>
            <a:ext cx="7286676" cy="444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Regional Haze Situation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027238" y="1417638"/>
          <a:ext cx="6062662" cy="3759200"/>
        </p:xfrm>
        <a:graphic>
          <a:graphicData uri="http://schemas.openxmlformats.org/presentationml/2006/ole">
            <p:oleObj spid="_x0000_s40962" name="Chart" r:id="rId4" imgW="7289800" imgH="4521200" progId="MSGraph.Chart.8">
              <p:embed followColorScheme="full"/>
            </p:oleObj>
          </a:graphicData>
        </a:graphic>
      </p:graphicFrame>
      <p:sp>
        <p:nvSpPr>
          <p:cNvPr id="7" name="Down Arrow 6"/>
          <p:cNvSpPr/>
          <p:nvPr/>
        </p:nvSpPr>
        <p:spPr>
          <a:xfrm>
            <a:off x="7786710" y="1714488"/>
            <a:ext cx="142876" cy="500066"/>
          </a:xfrm>
          <a:prstGeom prst="downArrow">
            <a:avLst/>
          </a:prstGeom>
          <a:solidFill>
            <a:srgbClr val="FF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5"/>
          <a:srcRect l="13982" t="24931" r="13932" b="19196"/>
          <a:stretch>
            <a:fillRect/>
          </a:stretch>
        </p:blipFill>
        <p:spPr bwMode="auto">
          <a:xfrm>
            <a:off x="1285852" y="1417638"/>
            <a:ext cx="7000924" cy="47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428868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en-US" sz="4800" dirty="0" smtClean="0">
                <a:solidFill>
                  <a:srgbClr val="FF0000"/>
                </a:solidFill>
              </a:rPr>
              <a:t>Thank You</a:t>
            </a:r>
            <a:endParaRPr lang="en-US" altLang="en-US" sz="4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1428736"/>
            <a:ext cx="7772400" cy="3429023"/>
          </a:xfrm>
        </p:spPr>
        <p:txBody>
          <a:bodyPr/>
          <a:lstStyle/>
          <a:p>
            <a:pPr algn="just" eaLnBrk="1" hangingPunct="1"/>
            <a:r>
              <a:rPr lang="id-ID" dirty="0" smtClean="0"/>
              <a:t/>
            </a:r>
            <a:br>
              <a:rPr lang="id-ID" dirty="0" smtClean="0"/>
            </a:br>
            <a:endParaRPr lang="en-US" altLang="en-US" dirty="0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7224" y="928670"/>
            <a:ext cx="78581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Outline</a:t>
            </a:r>
          </a:p>
          <a:p>
            <a:endParaRPr lang="id-ID" sz="32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id-ID" sz="3200" dirty="0" smtClean="0">
                <a:solidFill>
                  <a:srgbClr val="FF0000"/>
                </a:solidFill>
              </a:rPr>
              <a:t>Global GAW Station Bukit Kototabang</a:t>
            </a:r>
          </a:p>
          <a:p>
            <a:endParaRPr lang="id-ID" sz="32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id-ID" sz="3200" dirty="0" smtClean="0">
                <a:solidFill>
                  <a:srgbClr val="FF0000"/>
                </a:solidFill>
              </a:rPr>
              <a:t>Monitoring of Greenhouse Gasses</a:t>
            </a:r>
          </a:p>
          <a:p>
            <a:endParaRPr lang="id-ID" sz="32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id-ID" sz="3200" dirty="0" smtClean="0">
                <a:solidFill>
                  <a:srgbClr val="FF0000"/>
                </a:solidFill>
              </a:rPr>
              <a:t>Wildfire</a:t>
            </a:r>
          </a:p>
          <a:p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37004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Bullet 1</a:t>
            </a:r>
          </a:p>
          <a:p>
            <a:pPr eaLnBrk="1" hangingPunct="1"/>
            <a:r>
              <a:rPr lang="en-GB" altLang="en-US" sz="2800" smtClean="0"/>
              <a:t>Bullet 1</a:t>
            </a:r>
            <a:endParaRPr lang="en-US" altLang="en-US" sz="2800" smtClean="0"/>
          </a:p>
        </p:txBody>
      </p:sp>
      <p:pic>
        <p:nvPicPr>
          <p:cNvPr id="11268" name="Picture 5" descr="St Malo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00200"/>
            <a:ext cx="2628900" cy="3284538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5" descr="PICT04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43175" y="340420"/>
            <a:ext cx="65008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</a:rPr>
              <a:t>Global GAW Station Bukit Kototabang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370046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Bullet 1</a:t>
            </a:r>
          </a:p>
          <a:p>
            <a:pPr eaLnBrk="1" hangingPunct="1"/>
            <a:r>
              <a:rPr lang="en-GB" altLang="en-US" sz="2800" dirty="0" smtClean="0"/>
              <a:t>Bullet 1</a:t>
            </a:r>
            <a:endParaRPr lang="en-US" altLang="en-US" sz="2800" dirty="0" smtClean="0"/>
          </a:p>
        </p:txBody>
      </p:sp>
      <p:pic>
        <p:nvPicPr>
          <p:cNvPr id="11268" name="Picture 5" descr="St Malo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00200"/>
            <a:ext cx="2628900" cy="3284538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rcRect l="24269" t="35844" r="26197" b="22078"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solidFill>
            <a:srgbClr val="FF008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6379371" y="3286124"/>
            <a:ext cx="642942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4214842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29256" y="2428868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800040"/>
                </a:solidFill>
              </a:rPr>
              <a:t>Latitude         : S 0,20</a:t>
            </a:r>
          </a:p>
          <a:p>
            <a:r>
              <a:rPr lang="id-ID" dirty="0" smtClean="0">
                <a:solidFill>
                  <a:srgbClr val="800040"/>
                </a:solidFill>
              </a:rPr>
              <a:t>Longitude      : E 100,32</a:t>
            </a:r>
          </a:p>
          <a:p>
            <a:r>
              <a:rPr lang="id-ID" dirty="0" smtClean="0">
                <a:solidFill>
                  <a:srgbClr val="800040"/>
                </a:solidFill>
              </a:rPr>
              <a:t>Province        :  West Sumatera</a:t>
            </a:r>
          </a:p>
          <a:p>
            <a:r>
              <a:rPr lang="id-ID" dirty="0" smtClean="0">
                <a:solidFill>
                  <a:srgbClr val="800040"/>
                </a:solidFill>
              </a:rPr>
              <a:t>Regency        :  Agam</a:t>
            </a:r>
          </a:p>
          <a:p>
            <a:r>
              <a:rPr lang="id-ID" dirty="0" smtClean="0">
                <a:solidFill>
                  <a:srgbClr val="800040"/>
                </a:solidFill>
              </a:rPr>
              <a:t>Nearest City  :  Bukittinggi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Rain Forest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 l="35151" t="23238" b="4703"/>
          <a:stretch>
            <a:fillRect/>
          </a:stretch>
        </p:blipFill>
        <p:spPr bwMode="auto">
          <a:xfrm>
            <a:off x="457200" y="1417639"/>
            <a:ext cx="8229600" cy="46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dirty="0" smtClean="0"/>
              <a:t>Instruments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3700463"/>
          </a:xfrm>
        </p:spPr>
        <p:txBody>
          <a:bodyPr/>
          <a:lstStyle/>
          <a:p>
            <a:pPr eaLnBrk="1" hangingPunct="1">
              <a:buNone/>
            </a:pPr>
            <a:endParaRPr lang="en-GB" altLang="en-US" sz="2800" dirty="0" smtClean="0"/>
          </a:p>
          <a:p>
            <a:pPr eaLnBrk="1" hangingPunct="1">
              <a:buNone/>
            </a:pPr>
            <a:endParaRPr lang="en-US" altLang="en-US" sz="2800" dirty="0" smtClean="0"/>
          </a:p>
        </p:txBody>
      </p:sp>
      <p:pic>
        <p:nvPicPr>
          <p:cNvPr id="11268" name="Picture 5" descr="St Malo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00200"/>
            <a:ext cx="2628900" cy="3284538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379371" y="3286124"/>
            <a:ext cx="642942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100_029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17638"/>
            <a:ext cx="4032250" cy="401004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4" descr="Air-flask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17638"/>
            <a:ext cx="4043362" cy="4010042"/>
          </a:xfrm>
          <a:prstGeom prst="rect">
            <a:avLst/>
          </a:prstGeom>
          <a:noFill/>
          <a:ln w="635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14" y="55721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C000"/>
                </a:solidFill>
              </a:rPr>
              <a:t>PICARRO G1301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557214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C000"/>
                </a:solidFill>
              </a:rPr>
              <a:t>FLASK SAMPLING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CO2 Concentration </a:t>
            </a:r>
            <a:br>
              <a:rPr lang="id-ID" altLang="en-US" sz="3200" dirty="0" smtClean="0">
                <a:solidFill>
                  <a:srgbClr val="FF0000"/>
                </a:solidFill>
              </a:rPr>
            </a:br>
            <a:r>
              <a:rPr lang="id-ID" altLang="en-US" sz="3200" dirty="0" smtClean="0">
                <a:solidFill>
                  <a:srgbClr val="FF0000"/>
                </a:solidFill>
              </a:rPr>
              <a:t>at Bukit Kototabang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idx="1"/>
          </p:nvPr>
        </p:nvSpPr>
        <p:spPr/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Growth Rate ± 2 ppm/year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dirty="0" smtClean="0">
                <a:solidFill>
                  <a:srgbClr val="FF0000"/>
                </a:solidFill>
              </a:rPr>
              <a:t>CO2 Concentration </a:t>
            </a:r>
            <a:br>
              <a:rPr lang="id-ID" altLang="en-US" sz="3200" dirty="0" smtClean="0">
                <a:solidFill>
                  <a:srgbClr val="FF0000"/>
                </a:solidFill>
              </a:rPr>
            </a:br>
            <a:r>
              <a:rPr lang="id-ID" altLang="en-US" sz="3200" dirty="0" smtClean="0">
                <a:solidFill>
                  <a:srgbClr val="FF0000"/>
                </a:solidFill>
              </a:rPr>
              <a:t>at Bukit Kototabang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00200"/>
            <a:ext cx="7215238" cy="44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80FF"/>
      </a:dk1>
      <a:lt1>
        <a:srgbClr val="FFFFFF"/>
      </a:lt1>
      <a:dk2>
        <a:srgbClr val="000080"/>
      </a:dk2>
      <a:lt2>
        <a:srgbClr val="004080"/>
      </a:lt2>
      <a:accent1>
        <a:srgbClr val="FFFFFF"/>
      </a:accent1>
      <a:accent2>
        <a:srgbClr val="333399"/>
      </a:accent2>
      <a:accent3>
        <a:srgbClr val="FFFFFF"/>
      </a:accent3>
      <a:accent4>
        <a:srgbClr val="006CDA"/>
      </a:accent4>
      <a:accent5>
        <a:srgbClr val="FFFFFF"/>
      </a:accent5>
      <a:accent6>
        <a:srgbClr val="2D2D8A"/>
      </a:accent6>
      <a:hlink>
        <a:srgbClr val="000066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128</Words>
  <Application>Microsoft Office PowerPoint</Application>
  <PresentationFormat>On-screen Show (4:3)</PresentationFormat>
  <Paragraphs>58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Chart</vt:lpstr>
      <vt:lpstr> Greenhouse Gas Monitoring in Bukit Kototabang </vt:lpstr>
      <vt:lpstr> </vt:lpstr>
      <vt:lpstr>Picture slide</vt:lpstr>
      <vt:lpstr>Picture slide</vt:lpstr>
      <vt:lpstr>Slide 5</vt:lpstr>
      <vt:lpstr>Rain Forest</vt:lpstr>
      <vt:lpstr>Instruments</vt:lpstr>
      <vt:lpstr>CO2 Concentration  at Bukit Kototabang</vt:lpstr>
      <vt:lpstr>CO2 Concentration  at Bukit Kototabang</vt:lpstr>
      <vt:lpstr>CH4 Concentration  at Bukit Kototabang</vt:lpstr>
      <vt:lpstr>N2O Concentration  at Bukit Kototabang</vt:lpstr>
      <vt:lpstr>SF6 Concentration  at Bukit Kototabang</vt:lpstr>
      <vt:lpstr>Wildfire</vt:lpstr>
      <vt:lpstr>Hotspot in Sumatera 2015</vt:lpstr>
      <vt:lpstr>Regional Haze Situation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 Template</dc:title>
  <dc:creator>Presentation Magazine</dc:creator>
  <cp:lastModifiedBy>axioo</cp:lastModifiedBy>
  <cp:revision>34</cp:revision>
  <dcterms:modified xsi:type="dcterms:W3CDTF">2016-10-15T15:50:32Z</dcterms:modified>
</cp:coreProperties>
</file>