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64" r:id="rId3"/>
    <p:sldId id="312" r:id="rId4"/>
    <p:sldId id="265" r:id="rId5"/>
    <p:sldId id="311" r:id="rId6"/>
    <p:sldId id="271" r:id="rId7"/>
    <p:sldId id="277" r:id="rId8"/>
    <p:sldId id="278" r:id="rId9"/>
    <p:sldId id="320" r:id="rId10"/>
    <p:sldId id="273" r:id="rId11"/>
    <p:sldId id="272" r:id="rId12"/>
    <p:sldId id="290" r:id="rId13"/>
    <p:sldId id="270" r:id="rId14"/>
    <p:sldId id="289" r:id="rId15"/>
    <p:sldId id="310" r:id="rId16"/>
    <p:sldId id="308" r:id="rId17"/>
    <p:sldId id="302" r:id="rId18"/>
    <p:sldId id="297" r:id="rId19"/>
    <p:sldId id="298" r:id="rId20"/>
    <p:sldId id="284" r:id="rId21"/>
    <p:sldId id="293" r:id="rId22"/>
    <p:sldId id="283" r:id="rId23"/>
    <p:sldId id="313" r:id="rId24"/>
    <p:sldId id="314" r:id="rId25"/>
    <p:sldId id="317" r:id="rId26"/>
    <p:sldId id="318" r:id="rId27"/>
    <p:sldId id="319" r:id="rId28"/>
    <p:sldId id="259" r:id="rId29"/>
    <p:sldId id="321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AA"/>
    <a:srgbClr val="FF66FF"/>
    <a:srgbClr val="FFFF99"/>
    <a:srgbClr val="66FF33"/>
    <a:srgbClr val="2597FF"/>
    <a:srgbClr val="FF750D"/>
    <a:srgbClr val="66CCFF"/>
    <a:srgbClr val="00CEF0"/>
    <a:srgbClr val="D68B1C"/>
    <a:srgbClr val="600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F8BAA-D315-44E8-A915-2CD1AB2B6A57}" type="datetimeFigureOut">
              <a:rPr lang="zh-TW" altLang="en-US" smtClean="0"/>
              <a:t>2016/10/17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A8561-446A-4B23-936F-43CA9AE097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11441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D3688-DB44-4DD2-B75C-CE3B855A1121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3C74-5113-49B7-870E-B6872386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18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C3C74-5113-49B7-870E-B68723860D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0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MLO</a:t>
            </a:r>
            <a:r>
              <a:rPr lang="en-US" altLang="zh-TW" baseline="0" dirty="0" smtClean="0"/>
              <a:t> growth rate = 2.21 ppm yr-1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C3C74-5113-49B7-870E-B68723860D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8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07080" y="4345231"/>
            <a:ext cx="7635250" cy="1221640"/>
          </a:xfrm>
          <a:effectLst/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7080" y="5566870"/>
            <a:ext cx="7635250" cy="61082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rgbClr val="00B0F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07C2F-8940-4940-B63D-8E9D1FAE228C}" type="datetime1">
              <a:rPr lang="en-US" altLang="zh-TW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B261-2036-4873-82C7-909E6FC0227E}" type="datetime1">
              <a:rPr lang="en-US" altLang="zh-TW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F03A0-5F6C-4E5E-8ACF-AC7D218EAE17}" type="datetime1">
              <a:rPr lang="en-US" altLang="zh-TW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A8CC-4616-433C-BD4F-55AC6A09CB9E}" type="datetime1">
              <a:rPr lang="en-US" altLang="zh-TW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1" y="1138425"/>
            <a:ext cx="7940660" cy="610820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00B0F0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71" y="1901950"/>
            <a:ext cx="7940660" cy="4123035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F94D-DC03-4DCA-A474-35E3DD0FADBC}" type="datetime1">
              <a:rPr lang="en-US" altLang="zh-TW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871725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B0F0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443835"/>
            <a:ext cx="6871725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A9DC-9692-47FB-810C-17CCC20C266D}" type="datetime1">
              <a:rPr lang="en-US" altLang="zh-TW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D944C-4168-4B65-BDDB-F8F3B603AEC5}" type="datetime1">
              <a:rPr lang="en-US" altLang="zh-TW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F984B-96DE-4EE9-AF46-D5FF94F7BEC0}" type="datetime1">
              <a:rPr lang="en-US" altLang="zh-TW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138425"/>
            <a:ext cx="8229600" cy="532180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00B0F0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6517"/>
            <a:ext cx="4040188" cy="639762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6379"/>
            <a:ext cx="4040188" cy="3035058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  <a:lvl2pPr algn="l">
              <a:defRPr sz="2000">
                <a:solidFill>
                  <a:schemeClr val="bg1"/>
                </a:solidFill>
              </a:defRPr>
            </a:lvl2pPr>
            <a:lvl3pPr algn="l">
              <a:defRPr sz="1800">
                <a:solidFill>
                  <a:schemeClr val="bg1"/>
                </a:solidFill>
              </a:defRPr>
            </a:lvl3pPr>
            <a:lvl4pPr algn="l">
              <a:defRPr sz="1600">
                <a:solidFill>
                  <a:schemeClr val="bg1"/>
                </a:solidFill>
              </a:defRPr>
            </a:lvl4pPr>
            <a:lvl5pPr algn="l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6518"/>
            <a:ext cx="4041775" cy="639762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6380"/>
            <a:ext cx="4041775" cy="3035058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  <a:lvl2pPr algn="l">
              <a:defRPr sz="2000">
                <a:solidFill>
                  <a:schemeClr val="bg1"/>
                </a:solidFill>
              </a:defRPr>
            </a:lvl2pPr>
            <a:lvl3pPr algn="l">
              <a:defRPr sz="1800">
                <a:solidFill>
                  <a:schemeClr val="bg1"/>
                </a:solidFill>
              </a:defRPr>
            </a:lvl3pPr>
            <a:lvl4pPr algn="l">
              <a:defRPr sz="1600">
                <a:solidFill>
                  <a:schemeClr val="bg1"/>
                </a:solidFill>
              </a:defRPr>
            </a:lvl4pPr>
            <a:lvl5pPr algn="l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CEB68-82EE-4154-BF2F-DF3192391735}" type="datetime1">
              <a:rPr lang="en-US" altLang="zh-TW" smtClean="0"/>
              <a:t>10/17/2016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2E159-8FF3-4F96-9635-81DF2A978EDC}" type="datetime1">
              <a:rPr lang="en-US" altLang="zh-TW" smtClean="0"/>
              <a:t>10/17/2016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B3B0-F81A-4E99-8C29-2C93B3904C56}" type="datetime1">
              <a:rPr lang="en-US" altLang="zh-TW" smtClean="0"/>
              <a:t>10/17/2016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668D-CB48-4CBE-A115-80B5D9B30AAF}" type="datetime1">
              <a:rPr lang="en-US" altLang="zh-TW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07909-9FEE-4CA8-9F33-D532469E720C}" type="datetime1">
              <a:rPr lang="en-US" altLang="zh-TW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080" y="3734410"/>
            <a:ext cx="8093365" cy="1374345"/>
          </a:xfrm>
        </p:spPr>
        <p:txBody>
          <a:bodyPr>
            <a:noAutofit/>
          </a:bodyPr>
          <a:lstStyle/>
          <a:p>
            <a:r>
              <a:rPr lang="en-US" dirty="0" smtClean="0"/>
              <a:t>Recent progress on </a:t>
            </a:r>
            <a:br>
              <a:rPr lang="en-US" dirty="0" smtClean="0"/>
            </a:br>
            <a:r>
              <a:rPr lang="en-US" dirty="0" smtClean="0"/>
              <a:t>greenhouse gas measurements </a:t>
            </a:r>
            <a:br>
              <a:rPr lang="en-US" dirty="0" smtClean="0"/>
            </a:br>
            <a:r>
              <a:rPr lang="en-US" dirty="0" smtClean="0"/>
              <a:t>at Mt. </a:t>
            </a:r>
            <a:r>
              <a:rPr lang="en-US" dirty="0" err="1" smtClean="0"/>
              <a:t>Lulin</a:t>
            </a:r>
            <a:r>
              <a:rPr lang="en-US" dirty="0" smtClean="0"/>
              <a:t> and </a:t>
            </a:r>
            <a:r>
              <a:rPr lang="en-US" dirty="0" err="1" smtClean="0"/>
              <a:t>Dongsha</a:t>
            </a:r>
            <a:r>
              <a:rPr lang="en-US" dirty="0" smtClean="0"/>
              <a:t> Island, Taiwan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555" y="5261459"/>
            <a:ext cx="8856890" cy="1374345"/>
          </a:xfrm>
        </p:spPr>
        <p:txBody>
          <a:bodyPr>
            <a:noAutofit/>
          </a:bodyPr>
          <a:lstStyle/>
          <a:p>
            <a:r>
              <a:rPr lang="en-US" sz="1800" dirty="0" smtClean="0"/>
              <a:t>Chang-Feng Ou-Yang</a:t>
            </a:r>
            <a:r>
              <a:rPr lang="en-US" sz="1800" baseline="30000" dirty="0" smtClean="0"/>
              <a:t>1</a:t>
            </a:r>
            <a:r>
              <a:rPr lang="en-US" sz="1800" dirty="0" smtClean="0"/>
              <a:t>, </a:t>
            </a:r>
            <a:r>
              <a:rPr lang="en-US" sz="1800" dirty="0" err="1" smtClean="0"/>
              <a:t>Neng-Huei</a:t>
            </a:r>
            <a:r>
              <a:rPr lang="en-US" sz="1800" dirty="0" smtClean="0"/>
              <a:t> Lin</a:t>
            </a:r>
            <a:r>
              <a:rPr lang="en-US" sz="1800" baseline="30000" dirty="0" smtClean="0"/>
              <a:t>1</a:t>
            </a:r>
            <a:r>
              <a:rPr lang="en-US" sz="1800" dirty="0" smtClean="0"/>
              <a:t>, </a:t>
            </a:r>
            <a:r>
              <a:rPr lang="en-US" sz="1800" dirty="0" err="1" smtClean="0"/>
              <a:t>Jia</a:t>
            </a:r>
            <a:r>
              <a:rPr lang="en-US" sz="1800" dirty="0" smtClean="0"/>
              <a:t>-Lin Wang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, Russell C. Schnell</a:t>
            </a:r>
            <a:r>
              <a:rPr lang="en-US" sz="1800" baseline="30000" dirty="0" smtClean="0"/>
              <a:t>3</a:t>
            </a:r>
          </a:p>
          <a:p>
            <a:r>
              <a:rPr lang="en-US" sz="14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Department of Atmospheric Sciences, National Central University</a:t>
            </a:r>
          </a:p>
          <a:p>
            <a:r>
              <a:rPr lang="en-US" sz="14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Department of Chemistry, National Central University</a:t>
            </a:r>
          </a:p>
          <a:p>
            <a:r>
              <a:rPr lang="en-US" sz="14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3</a:t>
            </a:r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NOAA/ESRL/GMD</a:t>
            </a: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Cluster analysis of </a:t>
            </a:r>
            <a:br>
              <a:rPr lang="en-US" altLang="zh-TW" dirty="0" smtClean="0"/>
            </a:br>
            <a:r>
              <a:rPr lang="en-US" altLang="zh-TW" dirty="0" smtClean="0"/>
              <a:t>backward trajectories at Mt. </a:t>
            </a:r>
            <a:r>
              <a:rPr lang="en-US" altLang="zh-TW" dirty="0" err="1" smtClean="0"/>
              <a:t>Lulin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0"/>
          <a:stretch/>
        </p:blipFill>
        <p:spPr>
          <a:xfrm>
            <a:off x="796207" y="2207360"/>
            <a:ext cx="7363445" cy="4123035"/>
          </a:xfrm>
        </p:spPr>
      </p:pic>
      <p:pic>
        <p:nvPicPr>
          <p:cNvPr id="1026" name="Picture 2" descr="D:\Work\Conferences\2016\10th anniversary of Lulin\GHGs\trajectory\圖片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6" b="21580"/>
          <a:stretch/>
        </p:blipFill>
        <p:spPr bwMode="auto">
          <a:xfrm>
            <a:off x="907080" y="2207361"/>
            <a:ext cx="7000249" cy="27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434130" y="351778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2060"/>
                </a:solidFill>
              </a:rPr>
              <a:t>4%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808475" y="373441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13%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206620" y="434523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40%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443095" y="251277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11%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251755" y="367048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32%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9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Frequency</a:t>
            </a:r>
            <a:endParaRPr lang="zh-TW" altLang="en-US" dirty="0"/>
          </a:p>
        </p:txBody>
      </p:sp>
      <p:pic>
        <p:nvPicPr>
          <p:cNvPr id="2052" name="Picture 4" descr="C:\Users\Lulin-ncu\Documents\MATLAB\output_files\frequency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5" y="1901824"/>
            <a:ext cx="7482545" cy="462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文字方塊 2"/>
          <p:cNvSpPr txBox="1"/>
          <p:nvPr/>
        </p:nvSpPr>
        <p:spPr>
          <a:xfrm>
            <a:off x="4419295" y="5261460"/>
            <a:ext cx="131228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from Pacific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79744" y="2844000"/>
            <a:ext cx="2112501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from Southeast Asia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54375" y="3887115"/>
            <a:ext cx="168469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from East China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908000" y="4572000"/>
            <a:ext cx="224330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from South China Sea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50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1671" y="985720"/>
            <a:ext cx="7940660" cy="61082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Contributions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0688028"/>
              </p:ext>
            </p:extLst>
          </p:nvPr>
        </p:nvGraphicFramePr>
        <p:xfrm>
          <a:off x="601663" y="1662075"/>
          <a:ext cx="794067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877"/>
                <a:gridCol w="839878"/>
                <a:gridCol w="839878"/>
                <a:gridCol w="1374348"/>
                <a:gridCol w="1374348"/>
                <a:gridCol w="1374348"/>
              </a:tblGrid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%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CO</a:t>
                      </a:r>
                      <a:r>
                        <a:rPr lang="en-US" altLang="zh-TW" baseline="-25000" dirty="0" smtClean="0"/>
                        <a:t>2</a:t>
                      </a:r>
                      <a:r>
                        <a:rPr lang="en-US" altLang="zh-TW" dirty="0" smtClean="0"/>
                        <a:t> (ppm)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CH</a:t>
                      </a:r>
                      <a:r>
                        <a:rPr lang="en-US" altLang="zh-TW" baseline="-25000" dirty="0" smtClean="0"/>
                        <a:t>4</a:t>
                      </a:r>
                      <a:r>
                        <a:rPr lang="en-US" altLang="zh-TW" dirty="0" smtClean="0"/>
                        <a:t> (ppb)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N</a:t>
                      </a:r>
                      <a:r>
                        <a:rPr lang="en-US" altLang="zh-TW" baseline="-25000" dirty="0" smtClean="0"/>
                        <a:t>2</a:t>
                      </a:r>
                      <a:r>
                        <a:rPr lang="en-US" altLang="zh-TW" dirty="0" smtClean="0"/>
                        <a:t>O (ppb)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L1 (Pacific)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32%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>
                          <a:solidFill>
                            <a:srgbClr val="2597FF"/>
                          </a:solidFill>
                        </a:rPr>
                        <a:t>  389.2±8.9</a:t>
                      </a:r>
                      <a:endParaRPr lang="zh-TW" altLang="en-US" dirty="0">
                        <a:solidFill>
                          <a:srgbClr val="2597FF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>
                          <a:solidFill>
                            <a:srgbClr val="2597FF"/>
                          </a:solidFill>
                        </a:rPr>
                        <a:t>  1832±34</a:t>
                      </a:r>
                      <a:endParaRPr lang="zh-TW" altLang="en-US" dirty="0">
                        <a:solidFill>
                          <a:srgbClr val="2597FF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>
                          <a:solidFill>
                            <a:srgbClr val="2597FF"/>
                          </a:solidFill>
                        </a:rPr>
                        <a:t>  324.8±2.5</a:t>
                      </a:r>
                      <a:endParaRPr lang="zh-TW" altLang="en-US" dirty="0">
                        <a:solidFill>
                          <a:srgbClr val="2597FF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L2 (South China Sea)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278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40%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  390.6±7.6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  1833±37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  324.8±2.4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L3 (East China)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11%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  395.3±12.2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  1875±31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  326.9±3.0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L4 (Southeast</a:t>
                      </a:r>
                      <a:r>
                        <a:rPr lang="en-US" altLang="zh-TW" baseline="0" dirty="0" smtClean="0"/>
                        <a:t> </a:t>
                      </a:r>
                      <a:r>
                        <a:rPr lang="en-US" altLang="zh-TW" dirty="0" smtClean="0"/>
                        <a:t>Asia)</a:t>
                      </a:r>
                      <a:endParaRPr lang="zh-TW" altLang="en-US" dirty="0" smtClean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smtClean="0"/>
                        <a:t>92</a:t>
                      </a:r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smtClean="0"/>
                        <a:t>13%</a:t>
                      </a:r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/>
                        <a:t>  393.1±6.9</a:t>
                      </a:r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/>
                        <a:t>  1859±25</a:t>
                      </a:r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/>
                        <a:t>  325.2±2.2</a:t>
                      </a:r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L5 (Others)</a:t>
                      </a:r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smtClean="0"/>
                        <a:t>30</a:t>
                      </a:r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smtClean="0"/>
                        <a:t>4%</a:t>
                      </a:r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/>
                        <a:t>  393.9±6.4</a:t>
                      </a:r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/>
                        <a:t>  1860±28</a:t>
                      </a:r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/>
                        <a:t>  325.3±2.2</a:t>
                      </a:r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2" descr="D:\Work\Conferences\2016\10th anniversary of Lulin\GHGs\trajectory\圖片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6" b="21580"/>
          <a:stretch/>
        </p:blipFill>
        <p:spPr bwMode="auto">
          <a:xfrm>
            <a:off x="1212490" y="4039820"/>
            <a:ext cx="6566315" cy="259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6310402" y="5414165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L1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088762" y="593589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L2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572000" y="4345230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L3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808475" y="5502948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L4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128720" y="5414165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L5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5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1671" y="1443835"/>
            <a:ext cx="7940660" cy="61082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Cluster analysis of </a:t>
            </a:r>
            <a:br>
              <a:rPr lang="en-US" altLang="zh-TW" dirty="0" smtClean="0"/>
            </a:br>
            <a:r>
              <a:rPr lang="en-US" altLang="zh-TW" dirty="0" smtClean="0"/>
              <a:t>backward trajectories </a:t>
            </a:r>
            <a:br>
              <a:rPr lang="en-US" altLang="zh-TW" dirty="0" smtClean="0"/>
            </a:br>
            <a:r>
              <a:rPr lang="en-US" altLang="zh-TW" dirty="0" smtClean="0"/>
              <a:t>in periods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向右箭號 4"/>
          <p:cNvSpPr/>
          <p:nvPr/>
        </p:nvSpPr>
        <p:spPr>
          <a:xfrm>
            <a:off x="448965" y="4185425"/>
            <a:ext cx="8246070" cy="30541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左大括弧 2"/>
          <p:cNvSpPr/>
          <p:nvPr/>
        </p:nvSpPr>
        <p:spPr>
          <a:xfrm rot="16200000">
            <a:off x="1467378" y="3836591"/>
            <a:ext cx="458115" cy="2086210"/>
          </a:xfrm>
          <a:prstGeom prst="leftBrac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>
            <a:off x="601670" y="3429000"/>
            <a:ext cx="0" cy="916230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>
            <a:off x="5368054" y="3421900"/>
            <a:ext cx="0" cy="916230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1172894" y="5158771"/>
            <a:ext cx="1047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66FF33"/>
                </a:solidFill>
              </a:rPr>
              <a:t>Period 1</a:t>
            </a:r>
          </a:p>
          <a:p>
            <a:pPr algn="ctr"/>
            <a:r>
              <a:rPr lang="en-US" altLang="zh-TW" dirty="0" smtClean="0">
                <a:solidFill>
                  <a:srgbClr val="66FF33"/>
                </a:solidFill>
              </a:rPr>
              <a:t>(N = 162)</a:t>
            </a:r>
            <a:endParaRPr lang="zh-TW" altLang="en-US" dirty="0">
              <a:solidFill>
                <a:srgbClr val="66FF33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48965" y="2782669"/>
            <a:ext cx="2036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2"/>
                </a:solidFill>
              </a:rPr>
              <a:t>J</a:t>
            </a:r>
            <a:r>
              <a:rPr lang="en-US" altLang="zh-TW" dirty="0" smtClean="0">
                <a:solidFill>
                  <a:schemeClr val="bg2"/>
                </a:solidFill>
              </a:rPr>
              <a:t>oined NOAA/CCGG</a:t>
            </a:r>
          </a:p>
          <a:p>
            <a:r>
              <a:rPr lang="en-US" altLang="zh-TW" b="1" dirty="0" smtClean="0">
                <a:solidFill>
                  <a:srgbClr val="FFFF00"/>
                </a:solidFill>
              </a:rPr>
              <a:t>2006 August</a:t>
            </a:r>
            <a:endParaRPr lang="en-US" altLang="zh-TW" b="1" dirty="0">
              <a:solidFill>
                <a:srgbClr val="FFFF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739540" y="2782669"/>
            <a:ext cx="1852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bg2"/>
                </a:solidFill>
              </a:rPr>
              <a:t>Typhoon </a:t>
            </a:r>
            <a:r>
              <a:rPr lang="en-US" altLang="zh-TW" dirty="0" err="1" smtClean="0">
                <a:solidFill>
                  <a:schemeClr val="bg2"/>
                </a:solidFill>
              </a:rPr>
              <a:t>Morakot</a:t>
            </a:r>
            <a:endParaRPr lang="en-US" altLang="zh-TW" dirty="0" smtClean="0">
              <a:solidFill>
                <a:schemeClr val="bg2"/>
              </a:solidFill>
            </a:endParaRPr>
          </a:p>
          <a:p>
            <a:r>
              <a:rPr lang="en-US" altLang="zh-TW" b="1" dirty="0">
                <a:solidFill>
                  <a:srgbClr val="FFFF00"/>
                </a:solidFill>
              </a:rPr>
              <a:t>2009 </a:t>
            </a:r>
            <a:r>
              <a:rPr lang="en-US" altLang="zh-TW" b="1" dirty="0" smtClean="0">
                <a:solidFill>
                  <a:srgbClr val="FFFF00"/>
                </a:solidFill>
              </a:rPr>
              <a:t>August</a:t>
            </a:r>
            <a:endParaRPr lang="en-US" altLang="zh-TW" b="1" dirty="0">
              <a:solidFill>
                <a:srgbClr val="FFFF00"/>
              </a:solidFill>
            </a:endParaRPr>
          </a:p>
        </p:txBody>
      </p:sp>
      <p:cxnSp>
        <p:nvCxnSpPr>
          <p:cNvPr id="15" name="直線單箭頭接點 14"/>
          <p:cNvCxnSpPr/>
          <p:nvPr/>
        </p:nvCxnSpPr>
        <p:spPr>
          <a:xfrm>
            <a:off x="2892245" y="3421900"/>
            <a:ext cx="0" cy="916230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3717218" y="5158770"/>
            <a:ext cx="1047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66FF33"/>
                </a:solidFill>
              </a:rPr>
              <a:t>Period 2</a:t>
            </a:r>
          </a:p>
          <a:p>
            <a:pPr algn="ctr"/>
            <a:r>
              <a:rPr lang="en-US" altLang="zh-TW" dirty="0" smtClean="0">
                <a:solidFill>
                  <a:srgbClr val="66FF33"/>
                </a:solidFill>
              </a:rPr>
              <a:t>(N = 161)</a:t>
            </a:r>
            <a:endParaRPr lang="zh-TW" altLang="en-US" dirty="0">
              <a:solidFill>
                <a:srgbClr val="66FF33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114269" y="5158771"/>
            <a:ext cx="1047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66FF33"/>
                </a:solidFill>
              </a:rPr>
              <a:t>Period 3</a:t>
            </a:r>
          </a:p>
          <a:p>
            <a:pPr algn="ctr"/>
            <a:r>
              <a:rPr lang="en-US" altLang="zh-TW" dirty="0" smtClean="0">
                <a:solidFill>
                  <a:srgbClr val="66FF33"/>
                </a:solidFill>
              </a:rPr>
              <a:t>(N = 173)</a:t>
            </a:r>
            <a:endParaRPr lang="zh-TW" altLang="en-US" dirty="0">
              <a:solidFill>
                <a:srgbClr val="66FF33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215349" y="3059668"/>
            <a:ext cx="1753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FF00"/>
                </a:solidFill>
              </a:rPr>
              <a:t>2012 September</a:t>
            </a:r>
            <a:endParaRPr lang="en-US" altLang="zh-TW" b="1" dirty="0">
              <a:solidFill>
                <a:srgbClr val="FFFF00"/>
              </a:solidFill>
            </a:endParaRPr>
          </a:p>
        </p:txBody>
      </p:sp>
      <p:cxnSp>
        <p:nvCxnSpPr>
          <p:cNvPr id="23" name="直線單箭頭接點 22"/>
          <p:cNvCxnSpPr/>
          <p:nvPr/>
        </p:nvCxnSpPr>
        <p:spPr>
          <a:xfrm>
            <a:off x="7833622" y="3421900"/>
            <a:ext cx="0" cy="916230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7680917" y="3059668"/>
            <a:ext cx="131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FF00"/>
                </a:solidFill>
              </a:rPr>
              <a:t>2016 March</a:t>
            </a:r>
            <a:endParaRPr lang="en-US" altLang="zh-TW" b="1" dirty="0">
              <a:solidFill>
                <a:srgbClr val="FFFF00"/>
              </a:solidFill>
            </a:endParaRPr>
          </a:p>
        </p:txBody>
      </p:sp>
      <p:sp>
        <p:nvSpPr>
          <p:cNvPr id="25" name="左大括弧 24"/>
          <p:cNvSpPr/>
          <p:nvPr/>
        </p:nvSpPr>
        <p:spPr>
          <a:xfrm rot="16200000">
            <a:off x="4011703" y="3836592"/>
            <a:ext cx="458115" cy="2086210"/>
          </a:xfrm>
          <a:prstGeom prst="leftBrac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左大括弧 25"/>
          <p:cNvSpPr/>
          <p:nvPr/>
        </p:nvSpPr>
        <p:spPr>
          <a:xfrm rot="16200000">
            <a:off x="6408755" y="3836592"/>
            <a:ext cx="458115" cy="2086210"/>
          </a:xfrm>
          <a:prstGeom prst="leftBrac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864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0488" name="Picture 8" descr="D:\Work\Conferences\2016\10th anniversary of Lulin\GHGs\trajectory\period_3\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0" y="3276295"/>
            <a:ext cx="5522831" cy="473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Picture 11" descr="D:\Work\Conferences\2016\10th anniversary of Lulin\GHGs\trajectory\period_2\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0" y="985720"/>
            <a:ext cx="5522831" cy="473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D:\Work\Conferences\2016\10th anniversary of Lulin\GHGs\trajectory\period_1\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0" y="-1304855"/>
            <a:ext cx="5522831" cy="473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字方塊 24"/>
          <p:cNvSpPr txBox="1"/>
          <p:nvPr/>
        </p:nvSpPr>
        <p:spPr>
          <a:xfrm>
            <a:off x="2187367" y="5961063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L2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492777" y="3734410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L2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2586835" y="1532618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L2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01670" y="5566870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L4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60317" y="3212373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L4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1212490" y="680310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L4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3961180" y="5655653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L1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4172532" y="3429000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L1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4419295" y="1152000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L1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2798187" y="2906963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L3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3561712" y="985720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L3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2187367" y="4739423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L3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3197655" y="4650640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L5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660317" y="2448848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L5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660317" y="222195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L5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82182" y="1500631"/>
            <a:ext cx="1217256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</a:rPr>
              <a:t>Period 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82182" y="3789417"/>
            <a:ext cx="1217256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</a:rPr>
              <a:t>Period </a:t>
            </a: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82182" y="6099562"/>
            <a:ext cx="1217256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</a:rPr>
              <a:t>Period </a:t>
            </a:r>
            <a:r>
              <a:rPr lang="en-US" altLang="zh-TW" sz="2400" dirty="0" smtClean="0">
                <a:solidFill>
                  <a:schemeClr val="bg1"/>
                </a:solidFill>
              </a:rPr>
              <a:t>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24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1440583"/>
              </p:ext>
            </p:extLst>
          </p:nvPr>
        </p:nvGraphicFramePr>
        <p:xfrm>
          <a:off x="5545489" y="5283305"/>
          <a:ext cx="345495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652"/>
                <a:gridCol w="1151652"/>
                <a:gridCol w="11516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CO</a:t>
                      </a:r>
                      <a:r>
                        <a:rPr lang="en-US" altLang="zh-TW" sz="1800" baseline="-25000" dirty="0" smtClean="0"/>
                        <a:t>2</a:t>
                      </a:r>
                      <a:r>
                        <a:rPr lang="en-US" altLang="zh-TW" sz="1800" dirty="0" smtClean="0"/>
                        <a:t> (ppm)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CH</a:t>
                      </a:r>
                      <a:r>
                        <a:rPr lang="en-US" altLang="zh-TW" sz="1800" baseline="-25000" dirty="0" smtClean="0"/>
                        <a:t>4</a:t>
                      </a:r>
                      <a:r>
                        <a:rPr lang="en-US" altLang="zh-TW" sz="1800" dirty="0" smtClean="0"/>
                        <a:t> (ppb)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N</a:t>
                      </a:r>
                      <a:r>
                        <a:rPr lang="en-US" altLang="zh-TW" sz="1800" baseline="-25000" dirty="0" smtClean="0"/>
                        <a:t>2</a:t>
                      </a:r>
                      <a:r>
                        <a:rPr lang="en-US" altLang="zh-TW" sz="1800" dirty="0" smtClean="0"/>
                        <a:t>O (ppb)</a:t>
                      </a:r>
                      <a:endParaRPr lang="zh-TW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+mn-lt"/>
                        </a:rPr>
                        <a:t>  ∆2.7±5.2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+mn-lt"/>
                        </a:rPr>
                        <a:t>  ∆22±24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+mn-lt"/>
                        </a:rPr>
                        <a:t>  ∆0.8±1.3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0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7725353"/>
              </p:ext>
            </p:extLst>
          </p:nvPr>
        </p:nvGraphicFramePr>
        <p:xfrm>
          <a:off x="5545489" y="2970885"/>
          <a:ext cx="345495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652"/>
                <a:gridCol w="1151652"/>
                <a:gridCol w="11516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n-lt"/>
                        </a:rPr>
                        <a:t>CO</a:t>
                      </a:r>
                      <a:r>
                        <a:rPr lang="en-US" altLang="zh-TW" sz="1800" baseline="-25000" dirty="0" smtClean="0">
                          <a:latin typeface="+mn-lt"/>
                        </a:rPr>
                        <a:t>2</a:t>
                      </a:r>
                      <a:r>
                        <a:rPr lang="en-US" altLang="zh-TW" sz="1800" dirty="0" smtClean="0">
                          <a:latin typeface="+mn-lt"/>
                        </a:rPr>
                        <a:t> (ppm)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n-lt"/>
                        </a:rPr>
                        <a:t>CH</a:t>
                      </a:r>
                      <a:r>
                        <a:rPr lang="en-US" altLang="zh-TW" sz="1800" baseline="-25000" dirty="0" smtClean="0">
                          <a:latin typeface="+mn-lt"/>
                        </a:rPr>
                        <a:t>4</a:t>
                      </a:r>
                      <a:r>
                        <a:rPr lang="en-US" altLang="zh-TW" sz="1800" dirty="0" smtClean="0">
                          <a:latin typeface="+mn-lt"/>
                        </a:rPr>
                        <a:t> (ppb)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n-lt"/>
                        </a:rPr>
                        <a:t>N</a:t>
                      </a:r>
                      <a:r>
                        <a:rPr lang="en-US" altLang="zh-TW" sz="1800" baseline="-25000" dirty="0" smtClean="0">
                          <a:latin typeface="+mn-lt"/>
                        </a:rPr>
                        <a:t>2</a:t>
                      </a:r>
                      <a:r>
                        <a:rPr lang="en-US" altLang="zh-TW" sz="1800" dirty="0" smtClean="0">
                          <a:latin typeface="+mn-lt"/>
                        </a:rPr>
                        <a:t>O (ppb)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+mn-lt"/>
                        </a:rPr>
                        <a:t>  ∆1.2±7.6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+mn-lt"/>
                        </a:rPr>
                        <a:t>  ∆12±15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+mn-lt"/>
                        </a:rPr>
                        <a:t>  ∆0.2±1.0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6779814" y="2537631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chemeClr val="tx2"/>
                </a:solidFill>
              </a:rPr>
              <a:t>L3 (15%)</a:t>
            </a:r>
            <a:endParaRPr lang="zh-TW" altLang="en-US" b="1" dirty="0">
              <a:solidFill>
                <a:schemeClr val="tx2"/>
              </a:solidFill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6779814" y="484881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chemeClr val="tx2"/>
                </a:solidFill>
              </a:rPr>
              <a:t>L3 (20%)</a:t>
            </a:r>
            <a:endParaRPr lang="zh-TW" altLang="en-US" b="1" dirty="0">
              <a:solidFill>
                <a:schemeClr val="tx2"/>
              </a:solidFill>
            </a:endParaRPr>
          </a:p>
        </p:txBody>
      </p:sp>
      <p:sp>
        <p:nvSpPr>
          <p:cNvPr id="3" name="橢圓 2"/>
          <p:cNvSpPr/>
          <p:nvPr/>
        </p:nvSpPr>
        <p:spPr>
          <a:xfrm>
            <a:off x="2817194" y="2906963"/>
            <a:ext cx="364057" cy="369332"/>
          </a:xfrm>
          <a:prstGeom prst="ellipse">
            <a:avLst/>
          </a:prstGeom>
          <a:noFill/>
          <a:ln>
            <a:solidFill>
              <a:srgbClr val="E600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3561712" y="985720"/>
            <a:ext cx="364057" cy="369332"/>
          </a:xfrm>
          <a:prstGeom prst="ellipse">
            <a:avLst/>
          </a:prstGeom>
          <a:noFill/>
          <a:ln>
            <a:solidFill>
              <a:srgbClr val="E600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橢圓 42"/>
          <p:cNvSpPr/>
          <p:nvPr/>
        </p:nvSpPr>
        <p:spPr>
          <a:xfrm>
            <a:off x="2205072" y="4739423"/>
            <a:ext cx="364057" cy="369332"/>
          </a:xfrm>
          <a:prstGeom prst="ellipse">
            <a:avLst/>
          </a:prstGeom>
          <a:noFill/>
          <a:ln>
            <a:solidFill>
              <a:srgbClr val="E600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837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3" b="26519"/>
          <a:stretch/>
        </p:blipFill>
        <p:spPr bwMode="auto">
          <a:xfrm>
            <a:off x="3961180" y="3500913"/>
            <a:ext cx="4824200" cy="335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3" b="26519"/>
          <a:stretch/>
        </p:blipFill>
        <p:spPr bwMode="auto">
          <a:xfrm>
            <a:off x="-252200" y="3492922"/>
            <a:ext cx="4824200" cy="335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6" b="18513"/>
          <a:stretch/>
        </p:blipFill>
        <p:spPr bwMode="auto">
          <a:xfrm>
            <a:off x="59372" y="69490"/>
            <a:ext cx="4512628" cy="335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6" b="18513"/>
          <a:stretch/>
        </p:blipFill>
        <p:spPr bwMode="auto">
          <a:xfrm>
            <a:off x="4272752" y="69491"/>
            <a:ext cx="4512628" cy="335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848603" y="2051104"/>
            <a:ext cx="1217256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</a:rPr>
              <a:t>Period </a:t>
            </a: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034499" y="2051105"/>
            <a:ext cx="1217256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</a:rPr>
              <a:t>Period </a:t>
            </a:r>
            <a:r>
              <a:rPr lang="en-US" altLang="zh-TW" sz="2400" dirty="0" smtClean="0">
                <a:solidFill>
                  <a:schemeClr val="bg1"/>
                </a:solidFill>
              </a:rPr>
              <a:t>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365195" y="3429000"/>
            <a:ext cx="2229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Total Spatial Variance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548899" y="3429000"/>
            <a:ext cx="2229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Total Spatial Variance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1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6" b="18846"/>
          <a:stretch/>
        </p:blipFill>
        <p:spPr bwMode="auto">
          <a:xfrm>
            <a:off x="4113885" y="2054655"/>
            <a:ext cx="5497380" cy="40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1671" y="1291130"/>
            <a:ext cx="7940660" cy="61082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Air masses from East China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6" b="18846"/>
          <a:stretch/>
        </p:blipFill>
        <p:spPr bwMode="auto">
          <a:xfrm>
            <a:off x="-574085" y="2054655"/>
            <a:ext cx="5497380" cy="40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53349" y="4497935"/>
            <a:ext cx="1217256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</a:rPr>
              <a:t>Period </a:t>
            </a: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187204" y="4497936"/>
            <a:ext cx="1217256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</a:rPr>
              <a:t>Period </a:t>
            </a:r>
            <a:r>
              <a:rPr lang="en-US" altLang="zh-TW" sz="2400" dirty="0" smtClean="0">
                <a:solidFill>
                  <a:schemeClr val="bg1"/>
                </a:solidFill>
              </a:rPr>
              <a:t>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71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2207360"/>
            <a:ext cx="9144000" cy="3664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8" name="內容版面配置區 7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45092575"/>
              </p:ext>
            </p:extLst>
          </p:nvPr>
        </p:nvGraphicFramePr>
        <p:xfrm>
          <a:off x="76200" y="2207360"/>
          <a:ext cx="4495800" cy="3549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0" name="SPW 12.0 Graph" r:id="rId3" imgW="4162478" imgH="3286170" progId="SigmaPlotGraphicObject.11">
                  <p:embed/>
                </p:oleObj>
              </mc:Choice>
              <mc:Fallback>
                <p:oleObj name="SPW 12.0 Graph" r:id="rId3" imgW="4162478" imgH="3286170" progId="SigmaPlotGraphicObject.11">
                  <p:embed/>
                  <p:pic>
                    <p:nvPicPr>
                      <p:cNvPr id="0" name="內容版面配置區 2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207360"/>
                        <a:ext cx="4495800" cy="35493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內容版面配置區 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93638557"/>
              </p:ext>
            </p:extLst>
          </p:nvPr>
        </p:nvGraphicFramePr>
        <p:xfrm>
          <a:off x="4504645" y="2232495"/>
          <a:ext cx="4495800" cy="3493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1" name="SPW 12.0 Graph" r:id="rId5" imgW="4229201" imgH="3286170" progId="SigmaPlotGraphicObject.11">
                  <p:embed/>
                </p:oleObj>
              </mc:Choice>
              <mc:Fallback>
                <p:oleObj name="SPW 12.0 Graph" r:id="rId5" imgW="4229201" imgH="3286170" progId="SigmaPlotGraphicObject.11">
                  <p:embed/>
                  <p:pic>
                    <p:nvPicPr>
                      <p:cNvPr id="0" name="內容版面配置區 2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645" y="2232495"/>
                        <a:ext cx="4495800" cy="34933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611560" y="5961063"/>
            <a:ext cx="383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Mean difference: </a:t>
            </a:r>
            <a:r>
              <a:rPr lang="en-US" altLang="zh-TW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0.59±1.61 ppm CO</a:t>
            </a:r>
            <a:r>
              <a:rPr lang="en-US" altLang="zh-TW" baseline="-250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5148064" y="5961063"/>
            <a:ext cx="3775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Mean difference: </a:t>
            </a:r>
            <a:r>
              <a:rPr lang="en-US" altLang="zh-TW" dirty="0" smtClean="0">
                <a:solidFill>
                  <a:srgbClr val="66FF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0.24±8.61 </a:t>
            </a:r>
            <a:r>
              <a:rPr lang="en-US" altLang="zh-TW" dirty="0">
                <a:solidFill>
                  <a:srgbClr val="66FF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ppb </a:t>
            </a:r>
            <a:r>
              <a:rPr lang="en-US" altLang="zh-TW" dirty="0" smtClean="0">
                <a:solidFill>
                  <a:srgbClr val="66FF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</a:t>
            </a:r>
            <a:r>
              <a:rPr lang="en-US" altLang="zh-TW" baseline="-25000" dirty="0" smtClean="0">
                <a:solidFill>
                  <a:srgbClr val="66FF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143555" y="1443835"/>
            <a:ext cx="8856890" cy="610820"/>
          </a:xfrm>
        </p:spPr>
        <p:txBody>
          <a:bodyPr>
            <a:noAutofit/>
          </a:bodyPr>
          <a:lstStyle/>
          <a:p>
            <a:pPr algn="r"/>
            <a:r>
              <a:rPr lang="en-US" altLang="zh-TW" sz="3200" dirty="0">
                <a:solidFill>
                  <a:srgbClr val="00B0F0"/>
                </a:solidFill>
              </a:rPr>
              <a:t>In-situ measurements of CO</a:t>
            </a:r>
            <a:r>
              <a:rPr lang="en-US" altLang="zh-TW" sz="3200" baseline="-25000" dirty="0">
                <a:solidFill>
                  <a:srgbClr val="00B0F0"/>
                </a:solidFill>
              </a:rPr>
              <a:t>2</a:t>
            </a:r>
            <a:r>
              <a:rPr lang="en-US" altLang="zh-TW" sz="3200" dirty="0">
                <a:solidFill>
                  <a:srgbClr val="00B0F0"/>
                </a:solidFill>
              </a:rPr>
              <a:t> and CH</a:t>
            </a:r>
            <a:r>
              <a:rPr lang="en-US" altLang="zh-TW" sz="3200" baseline="-25000" dirty="0">
                <a:solidFill>
                  <a:srgbClr val="00B0F0"/>
                </a:solidFill>
              </a:rPr>
              <a:t>4</a:t>
            </a:r>
            <a:r>
              <a:rPr lang="en-US" altLang="zh-TW" sz="3200" dirty="0">
                <a:solidFill>
                  <a:srgbClr val="00B0F0"/>
                </a:solidFill>
              </a:rPr>
              <a:t> at Mt. </a:t>
            </a:r>
            <a:r>
              <a:rPr lang="en-US" altLang="zh-TW" sz="3200" dirty="0" err="1">
                <a:solidFill>
                  <a:srgbClr val="00B0F0"/>
                </a:solidFill>
              </a:rPr>
              <a:t>Lulin</a:t>
            </a:r>
            <a:r>
              <a:rPr lang="en-US" altLang="zh-TW" sz="3200" dirty="0">
                <a:solidFill>
                  <a:srgbClr val="00B0F0"/>
                </a:solidFill>
              </a:rPr>
              <a:t> 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90904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57200" y="1317327"/>
            <a:ext cx="8229600" cy="584623"/>
          </a:xfrm>
        </p:spPr>
        <p:txBody>
          <a:bodyPr>
            <a:noAutofit/>
          </a:bodyPr>
          <a:lstStyle/>
          <a:p>
            <a:pPr algn="r"/>
            <a:r>
              <a:rPr lang="en-US" altLang="zh-TW" sz="3600" dirty="0" smtClean="0">
                <a:solidFill>
                  <a:srgbClr val="00B0F0"/>
                </a:solidFill>
              </a:rPr>
              <a:t>Inter-comparisons of CO</a:t>
            </a:r>
            <a:r>
              <a:rPr lang="en-US" altLang="zh-TW" sz="3600" baseline="-25000" dirty="0" smtClean="0">
                <a:solidFill>
                  <a:srgbClr val="00B0F0"/>
                </a:solidFill>
              </a:rPr>
              <a:t>2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內容版面配置區 9" descr="C:\Users\Lulin-ncu\Documents\MATLAB\output_files\ccgg_inter_regression.pn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9" y="2360065"/>
            <a:ext cx="4572000" cy="342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內容版面配置區 8" descr="C:\Users\Lulin-ncu\Documents\MATLAB\output_files\ccgg_inter_histogram.pn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360065"/>
            <a:ext cx="4572000" cy="3429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984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57200" y="1317327"/>
            <a:ext cx="8229600" cy="584623"/>
          </a:xfrm>
        </p:spPr>
        <p:txBody>
          <a:bodyPr>
            <a:noAutofit/>
          </a:bodyPr>
          <a:lstStyle/>
          <a:p>
            <a:pPr algn="r"/>
            <a:r>
              <a:rPr lang="en-US" altLang="zh-TW" sz="3600" dirty="0" smtClean="0">
                <a:solidFill>
                  <a:srgbClr val="00B0F0"/>
                </a:solidFill>
              </a:rPr>
              <a:t>Inter-comparisons of CH</a:t>
            </a:r>
            <a:r>
              <a:rPr lang="en-US" altLang="zh-TW" sz="3600" baseline="-25000" dirty="0" smtClean="0">
                <a:solidFill>
                  <a:srgbClr val="00B0F0"/>
                </a:solidFill>
              </a:rPr>
              <a:t>4</a:t>
            </a:r>
            <a:r>
              <a:rPr lang="en-US" altLang="zh-TW" sz="3600" dirty="0" smtClean="0">
                <a:solidFill>
                  <a:srgbClr val="00B0F0"/>
                </a:solidFill>
              </a:rPr>
              <a:t> 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" name="內容版面配置區 10" descr="C:\Users\Lulin-ncu\Documents\MATLAB\output_files\ccgg_inter_regression.pn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9" y="2360065"/>
            <a:ext cx="4572000" cy="342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內容版面配置區 10" descr="C:\Users\Lulin-ncu\Documents\MATLAB\output_files\ccgg_inter_histogram.pn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360065"/>
            <a:ext cx="4572000" cy="3429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08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1671" y="1443835"/>
            <a:ext cx="7940660" cy="610820"/>
          </a:xfrm>
        </p:spPr>
        <p:txBody>
          <a:bodyPr>
            <a:noAutofit/>
          </a:bodyPr>
          <a:lstStyle/>
          <a:p>
            <a:r>
              <a:rPr lang="en-US" altLang="zh-TW" sz="3200" dirty="0" smtClean="0"/>
              <a:t>History of </a:t>
            </a:r>
            <a:br>
              <a:rPr lang="en-US" altLang="zh-TW" sz="3200" dirty="0" smtClean="0"/>
            </a:br>
            <a:r>
              <a:rPr lang="en-US" altLang="zh-TW" sz="3200" dirty="0" smtClean="0"/>
              <a:t>baseline </a:t>
            </a:r>
            <a:r>
              <a:rPr lang="en-US" altLang="zh-TW" sz="3200" dirty="0"/>
              <a:t>GHG measurements in Taiwan</a:t>
            </a:r>
            <a:endParaRPr lang="zh-TW" altLang="en-US" sz="3200" dirty="0"/>
          </a:p>
        </p:txBody>
      </p:sp>
      <p:sp>
        <p:nvSpPr>
          <p:cNvPr id="4" name="向右箭號 3"/>
          <p:cNvSpPr/>
          <p:nvPr/>
        </p:nvSpPr>
        <p:spPr>
          <a:xfrm>
            <a:off x="296260" y="4185425"/>
            <a:ext cx="8551481" cy="30541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73864" y="5261460"/>
            <a:ext cx="1710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FF00"/>
                </a:solidFill>
              </a:rPr>
              <a:t>2006 August</a:t>
            </a:r>
          </a:p>
          <a:p>
            <a:r>
              <a:rPr lang="en-US" altLang="zh-TW" dirty="0" smtClean="0">
                <a:solidFill>
                  <a:schemeClr val="bg2"/>
                </a:solidFill>
              </a:rPr>
              <a:t>Mt. </a:t>
            </a:r>
            <a:r>
              <a:rPr lang="en-US" altLang="zh-TW" dirty="0" err="1" smtClean="0">
                <a:solidFill>
                  <a:schemeClr val="bg2"/>
                </a:solidFill>
              </a:rPr>
              <a:t>Lulin</a:t>
            </a:r>
            <a:r>
              <a:rPr lang="en-US" altLang="zh-TW" dirty="0" smtClean="0">
                <a:solidFill>
                  <a:schemeClr val="bg2"/>
                </a:solidFill>
              </a:rPr>
              <a:t> joined </a:t>
            </a:r>
          </a:p>
          <a:p>
            <a:r>
              <a:rPr lang="en-US" altLang="zh-TW" dirty="0" smtClean="0">
                <a:solidFill>
                  <a:schemeClr val="bg2"/>
                </a:solidFill>
              </a:rPr>
              <a:t>NOAA/CCGG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128720" y="2782669"/>
            <a:ext cx="1852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bg2"/>
                </a:solidFill>
              </a:rPr>
              <a:t>Typhoon </a:t>
            </a:r>
            <a:r>
              <a:rPr lang="en-US" altLang="zh-TW" dirty="0" err="1" smtClean="0">
                <a:solidFill>
                  <a:schemeClr val="bg2"/>
                </a:solidFill>
              </a:rPr>
              <a:t>Morakot</a:t>
            </a:r>
            <a:endParaRPr lang="en-US" altLang="zh-TW" dirty="0" smtClean="0">
              <a:solidFill>
                <a:schemeClr val="bg2"/>
              </a:solidFill>
            </a:endParaRPr>
          </a:p>
          <a:p>
            <a:r>
              <a:rPr lang="en-US" altLang="zh-TW" b="1" dirty="0">
                <a:solidFill>
                  <a:srgbClr val="FFFF00"/>
                </a:solidFill>
              </a:rPr>
              <a:t>2009 </a:t>
            </a:r>
            <a:r>
              <a:rPr lang="en-US" altLang="zh-TW" b="1" dirty="0" smtClean="0">
                <a:solidFill>
                  <a:srgbClr val="FFFF00"/>
                </a:solidFill>
              </a:rPr>
              <a:t>August</a:t>
            </a:r>
            <a:endParaRPr lang="en-US" altLang="zh-TW" b="1" dirty="0">
              <a:solidFill>
                <a:srgbClr val="FFFF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959473" y="5254360"/>
            <a:ext cx="16962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b="1" dirty="0">
                <a:solidFill>
                  <a:srgbClr val="FFFF00"/>
                </a:solidFill>
              </a:rPr>
              <a:t>2010 March</a:t>
            </a:r>
          </a:p>
          <a:p>
            <a:pPr algn="r"/>
            <a:r>
              <a:rPr lang="en-US" altLang="zh-TW" dirty="0" err="1" smtClean="0">
                <a:solidFill>
                  <a:schemeClr val="bg2"/>
                </a:solidFill>
              </a:rPr>
              <a:t>Dongsha</a:t>
            </a:r>
            <a:r>
              <a:rPr lang="en-US" altLang="zh-TW" dirty="0" smtClean="0">
                <a:solidFill>
                  <a:schemeClr val="bg2"/>
                </a:solidFill>
              </a:rPr>
              <a:t> joined </a:t>
            </a:r>
          </a:p>
          <a:p>
            <a:pPr algn="r"/>
            <a:r>
              <a:rPr lang="en-US" altLang="zh-TW" dirty="0" smtClean="0">
                <a:solidFill>
                  <a:schemeClr val="bg2"/>
                </a:solidFill>
              </a:rPr>
              <a:t>NOAA/CCGG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4174176" y="2505670"/>
            <a:ext cx="2535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bg2"/>
                </a:solidFill>
              </a:rPr>
              <a:t>CFC/VOC measurements </a:t>
            </a:r>
          </a:p>
          <a:p>
            <a:r>
              <a:rPr lang="en-US" altLang="zh-TW" dirty="0" smtClean="0">
                <a:solidFill>
                  <a:schemeClr val="bg2"/>
                </a:solidFill>
              </a:rPr>
              <a:t>started at </a:t>
            </a:r>
            <a:r>
              <a:rPr lang="en-US" altLang="zh-TW" dirty="0" err="1" smtClean="0">
                <a:solidFill>
                  <a:schemeClr val="bg2"/>
                </a:solidFill>
              </a:rPr>
              <a:t>Lulin</a:t>
            </a:r>
            <a:endParaRPr lang="en-US" altLang="zh-TW" dirty="0" smtClean="0">
              <a:solidFill>
                <a:schemeClr val="bg2"/>
              </a:solidFill>
            </a:endParaRPr>
          </a:p>
          <a:p>
            <a:r>
              <a:rPr lang="en-US" altLang="zh-TW" b="1" dirty="0">
                <a:solidFill>
                  <a:srgbClr val="FFFF00"/>
                </a:solidFill>
              </a:rPr>
              <a:t>2013 </a:t>
            </a:r>
            <a:r>
              <a:rPr lang="en-US" altLang="zh-TW" b="1" dirty="0" smtClean="0">
                <a:solidFill>
                  <a:srgbClr val="FFFF00"/>
                </a:solidFill>
              </a:rPr>
              <a:t>November</a:t>
            </a:r>
            <a:endParaRPr lang="en-US" altLang="zh-TW" b="1" dirty="0">
              <a:solidFill>
                <a:srgbClr val="FFFF00"/>
              </a:solidFill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>
            <a:off x="2892245" y="3421900"/>
            <a:ext cx="0" cy="916230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>
            <a:off x="448965" y="3414800"/>
            <a:ext cx="0" cy="916230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3961180" y="4338130"/>
            <a:ext cx="0" cy="916230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3197655" y="4345230"/>
            <a:ext cx="0" cy="916230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投影片編號版面配置區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22" name="直線單箭頭接點 21"/>
          <p:cNvCxnSpPr/>
          <p:nvPr/>
        </p:nvCxnSpPr>
        <p:spPr>
          <a:xfrm flipV="1">
            <a:off x="6404460" y="4338130"/>
            <a:ext cx="0" cy="916230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>
            <a:off x="5182820" y="3421900"/>
            <a:ext cx="0" cy="916230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3655770" y="5261460"/>
            <a:ext cx="24750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FF00"/>
                </a:solidFill>
              </a:rPr>
              <a:t>2011 February</a:t>
            </a:r>
            <a:endParaRPr lang="en-US" altLang="zh-TW" b="1" dirty="0">
              <a:solidFill>
                <a:srgbClr val="FFFF00"/>
              </a:solidFill>
            </a:endParaRPr>
          </a:p>
          <a:p>
            <a:r>
              <a:rPr lang="en-US" altLang="zh-TW" dirty="0" smtClean="0">
                <a:solidFill>
                  <a:schemeClr val="bg2"/>
                </a:solidFill>
              </a:rPr>
              <a:t>In-situ measurements of</a:t>
            </a:r>
          </a:p>
          <a:p>
            <a:r>
              <a:rPr lang="en-US" altLang="zh-TW" dirty="0" smtClean="0">
                <a:solidFill>
                  <a:schemeClr val="bg2"/>
                </a:solidFill>
              </a:rPr>
              <a:t>CO</a:t>
            </a:r>
            <a:r>
              <a:rPr lang="en-US" altLang="zh-TW" baseline="-25000" dirty="0" smtClean="0">
                <a:solidFill>
                  <a:schemeClr val="bg2"/>
                </a:solidFill>
              </a:rPr>
              <a:t>2</a:t>
            </a:r>
            <a:r>
              <a:rPr lang="en-US" altLang="zh-TW" dirty="0" smtClean="0">
                <a:solidFill>
                  <a:schemeClr val="bg2"/>
                </a:solidFill>
              </a:rPr>
              <a:t> and CH</a:t>
            </a:r>
            <a:r>
              <a:rPr lang="en-US" altLang="zh-TW" baseline="-25000" dirty="0" smtClean="0">
                <a:solidFill>
                  <a:schemeClr val="bg2"/>
                </a:solidFill>
              </a:rPr>
              <a:t>4</a:t>
            </a:r>
            <a:r>
              <a:rPr lang="en-US" altLang="zh-TW" dirty="0" smtClean="0">
                <a:solidFill>
                  <a:schemeClr val="bg2"/>
                </a:solidFill>
              </a:rPr>
              <a:t> started </a:t>
            </a:r>
          </a:p>
          <a:p>
            <a:r>
              <a:rPr lang="en-US" altLang="zh-TW" dirty="0" smtClean="0">
                <a:solidFill>
                  <a:schemeClr val="bg2"/>
                </a:solidFill>
              </a:rPr>
              <a:t>at LABS by </a:t>
            </a:r>
            <a:r>
              <a:rPr lang="en-US" altLang="zh-TW" dirty="0" err="1" smtClean="0">
                <a:solidFill>
                  <a:schemeClr val="bg2"/>
                </a:solidFill>
              </a:rPr>
              <a:t>Picarro</a:t>
            </a:r>
            <a:endParaRPr lang="en-US" altLang="zh-TW" dirty="0" smtClean="0">
              <a:solidFill>
                <a:schemeClr val="bg2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209957" y="5273730"/>
            <a:ext cx="15079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FF00"/>
                </a:solidFill>
              </a:rPr>
              <a:t>2015 April</a:t>
            </a:r>
            <a:endParaRPr lang="en-US" altLang="zh-TW" b="1" dirty="0">
              <a:solidFill>
                <a:srgbClr val="FFFF00"/>
              </a:solidFill>
            </a:endParaRPr>
          </a:p>
          <a:p>
            <a:r>
              <a:rPr lang="en-US" altLang="zh-TW" dirty="0" err="1" smtClean="0">
                <a:solidFill>
                  <a:schemeClr val="bg2"/>
                </a:solidFill>
              </a:rPr>
              <a:t>Picarro</a:t>
            </a:r>
            <a:r>
              <a:rPr lang="en-US" altLang="zh-TW" dirty="0" smtClean="0">
                <a:solidFill>
                  <a:schemeClr val="bg2"/>
                </a:solidFill>
              </a:rPr>
              <a:t> G1301</a:t>
            </a:r>
          </a:p>
          <a:p>
            <a:r>
              <a:rPr lang="en-US" altLang="zh-TW" dirty="0" smtClean="0">
                <a:solidFill>
                  <a:schemeClr val="bg2"/>
                </a:solidFill>
              </a:rPr>
              <a:t>stopped</a:t>
            </a:r>
          </a:p>
        </p:txBody>
      </p:sp>
      <p:cxnSp>
        <p:nvCxnSpPr>
          <p:cNvPr id="18" name="直線單箭頭接點 17"/>
          <p:cNvCxnSpPr/>
          <p:nvPr/>
        </p:nvCxnSpPr>
        <p:spPr>
          <a:xfrm flipV="1">
            <a:off x="754375" y="4357500"/>
            <a:ext cx="0" cy="916230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296260" y="2764504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2"/>
                </a:solidFill>
              </a:rPr>
              <a:t>Mt. </a:t>
            </a:r>
            <a:r>
              <a:rPr lang="en-US" altLang="zh-TW" dirty="0" err="1">
                <a:solidFill>
                  <a:schemeClr val="bg2"/>
                </a:solidFill>
              </a:rPr>
              <a:t>Lulin</a:t>
            </a:r>
            <a:r>
              <a:rPr lang="en-US" altLang="zh-TW" dirty="0">
                <a:solidFill>
                  <a:schemeClr val="bg2"/>
                </a:solidFill>
              </a:rPr>
              <a:t> opened</a:t>
            </a:r>
          </a:p>
          <a:p>
            <a:r>
              <a:rPr lang="en-US" altLang="zh-TW" b="1" dirty="0" smtClean="0">
                <a:solidFill>
                  <a:srgbClr val="FFFF00"/>
                </a:solidFill>
              </a:rPr>
              <a:t>2006 April</a:t>
            </a:r>
            <a:endParaRPr lang="en-US" altLang="zh-TW" b="1" dirty="0">
              <a:solidFill>
                <a:srgbClr val="FFFF00"/>
              </a:solidFill>
            </a:endParaRPr>
          </a:p>
        </p:txBody>
      </p:sp>
      <p:cxnSp>
        <p:nvCxnSpPr>
          <p:cNvPr id="24" name="直線單箭頭接點 23"/>
          <p:cNvCxnSpPr/>
          <p:nvPr/>
        </p:nvCxnSpPr>
        <p:spPr>
          <a:xfrm>
            <a:off x="7167985" y="3414800"/>
            <a:ext cx="0" cy="916230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6636132" y="2782669"/>
            <a:ext cx="1753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>
                <a:solidFill>
                  <a:schemeClr val="bg2"/>
                </a:solidFill>
              </a:rPr>
              <a:t>Picarro</a:t>
            </a:r>
            <a:r>
              <a:rPr lang="en-US" altLang="zh-TW" dirty="0">
                <a:solidFill>
                  <a:schemeClr val="bg2"/>
                </a:solidFill>
              </a:rPr>
              <a:t> restored</a:t>
            </a:r>
          </a:p>
          <a:p>
            <a:r>
              <a:rPr lang="en-US" altLang="zh-TW" b="1" dirty="0" smtClean="0">
                <a:solidFill>
                  <a:srgbClr val="FFFF00"/>
                </a:solidFill>
              </a:rPr>
              <a:t>2016 September</a:t>
            </a:r>
            <a:endParaRPr lang="en-US" altLang="zh-TW" b="1" dirty="0">
              <a:solidFill>
                <a:srgbClr val="FFFF00"/>
              </a:solidFill>
            </a:endParaRPr>
          </a:p>
        </p:txBody>
      </p:sp>
      <p:cxnSp>
        <p:nvCxnSpPr>
          <p:cNvPr id="28" name="直線單箭頭接點 27"/>
          <p:cNvCxnSpPr/>
          <p:nvPr/>
        </p:nvCxnSpPr>
        <p:spPr>
          <a:xfrm flipV="1">
            <a:off x="8236920" y="4345230"/>
            <a:ext cx="0" cy="916230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/>
          <p:cNvSpPr txBox="1"/>
          <p:nvPr/>
        </p:nvSpPr>
        <p:spPr>
          <a:xfrm>
            <a:off x="7726028" y="5261460"/>
            <a:ext cx="13117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FF00"/>
                </a:solidFill>
              </a:rPr>
              <a:t>2017</a:t>
            </a:r>
            <a:endParaRPr lang="en-US" altLang="zh-TW" b="1" dirty="0">
              <a:solidFill>
                <a:srgbClr val="FFFF00"/>
              </a:solidFill>
            </a:endParaRPr>
          </a:p>
          <a:p>
            <a:r>
              <a:rPr lang="en-US" altLang="zh-TW" dirty="0" smtClean="0">
                <a:solidFill>
                  <a:schemeClr val="bg2"/>
                </a:solidFill>
              </a:rPr>
              <a:t>New sites/</a:t>
            </a:r>
          </a:p>
          <a:p>
            <a:r>
              <a:rPr lang="en-US" altLang="zh-TW" dirty="0" smtClean="0">
                <a:solidFill>
                  <a:schemeClr val="bg2"/>
                </a:solidFill>
              </a:rPr>
              <a:t>instruments</a:t>
            </a:r>
          </a:p>
        </p:txBody>
      </p:sp>
    </p:spTree>
    <p:extLst>
      <p:ext uri="{BB962C8B-B14F-4D97-AF65-F5344CB8AC3E}">
        <p14:creationId xmlns:p14="http://schemas.microsoft.com/office/powerpoint/2010/main" val="118617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Diurnal variations of CO</a:t>
            </a:r>
            <a:r>
              <a:rPr lang="en-US" altLang="zh-TW" baseline="-25000" dirty="0"/>
              <a:t>2</a:t>
            </a:r>
            <a:r>
              <a:rPr lang="en-US" altLang="zh-TW" dirty="0"/>
              <a:t> and </a:t>
            </a:r>
            <a:r>
              <a:rPr lang="en-US" altLang="zh-TW" dirty="0" smtClean="0"/>
              <a:t>CH</a:t>
            </a:r>
            <a:r>
              <a:rPr lang="en-US" altLang="zh-TW" baseline="-25000" dirty="0" smtClean="0"/>
              <a:t>4</a:t>
            </a:r>
            <a:endParaRPr 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2" name="內容版面配置區 1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4419194"/>
              </p:ext>
            </p:extLst>
          </p:nvPr>
        </p:nvGraphicFramePr>
        <p:xfrm>
          <a:off x="2128720" y="1443835"/>
          <a:ext cx="6464363" cy="4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2" name="SPW 12.0 Graph" r:id="rId3" imgW="4610089" imgH="3267000" progId="SigmaPlotGraphicObject.11">
                  <p:embed/>
                </p:oleObj>
              </mc:Choice>
              <mc:Fallback>
                <p:oleObj name="SPW 12.0 Graph" r:id="rId3" imgW="4610089" imgH="3267000" progId="SigmaPlotGraphicObject.11">
                  <p:embed/>
                  <p:pic>
                    <p:nvPicPr>
                      <p:cNvPr id="0" name="內容版面配置區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8720" y="1443835"/>
                        <a:ext cx="6464363" cy="4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007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76014" y="2226295"/>
            <a:ext cx="6566315" cy="3359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Mountain-valley breezes</a:t>
            </a:r>
            <a:endParaRPr 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4" b="15408"/>
          <a:stretch/>
        </p:blipFill>
        <p:spPr bwMode="auto">
          <a:xfrm>
            <a:off x="2274003" y="2994004"/>
            <a:ext cx="5191970" cy="213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7465974" y="3283731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3000 m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465973" y="3703203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1500 m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465974" y="412085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0 m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cxnSp>
        <p:nvCxnSpPr>
          <p:cNvPr id="10" name="弧形接點 9"/>
          <p:cNvCxnSpPr/>
          <p:nvPr/>
        </p:nvCxnSpPr>
        <p:spPr>
          <a:xfrm>
            <a:off x="5080053" y="2850141"/>
            <a:ext cx="1084898" cy="597794"/>
          </a:xfrm>
          <a:prstGeom prst="curvedConnector3">
            <a:avLst>
              <a:gd name="adj1" fmla="val 50000"/>
            </a:avLst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419295" y="2665475"/>
            <a:ext cx="631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TW" dirty="0" err="1" smtClean="0">
                <a:solidFill>
                  <a:srgbClr val="00B050"/>
                </a:solidFill>
                <a:ea typeface="新細明體" charset="-120"/>
              </a:rPr>
              <a:t>Lulin</a:t>
            </a:r>
            <a:endParaRPr lang="en-US" altLang="zh-TW" dirty="0">
              <a:solidFill>
                <a:srgbClr val="00B050"/>
              </a:solidFill>
              <a:ea typeface="新細明體" charset="-120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4572000" y="2783322"/>
            <a:ext cx="1366923" cy="1428138"/>
            <a:chOff x="4572000" y="2818180"/>
            <a:chExt cx="1366923" cy="1428138"/>
          </a:xfrm>
        </p:grpSpPr>
        <p:sp>
          <p:nvSpPr>
            <p:cNvPr id="19" name="圓形箭號 18"/>
            <p:cNvSpPr/>
            <p:nvPr/>
          </p:nvSpPr>
          <p:spPr>
            <a:xfrm flipV="1">
              <a:off x="4869988" y="2818180"/>
              <a:ext cx="1068935" cy="142813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36368"/>
                <a:gd name="adj5" fmla="val 125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4572000" y="3581705"/>
              <a:ext cx="989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>
                  <a:solidFill>
                    <a:srgbClr val="C00000"/>
                  </a:solidFill>
                </a:rPr>
                <a:t>Daytime</a:t>
              </a:r>
              <a:endParaRPr lang="zh-TW" alt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793640" y="2207360"/>
            <a:ext cx="1428139" cy="1068935"/>
            <a:chOff x="2739539" y="3177383"/>
            <a:chExt cx="1428139" cy="1068935"/>
          </a:xfrm>
        </p:grpSpPr>
        <p:sp>
          <p:nvSpPr>
            <p:cNvPr id="21" name="圓形箭號 20"/>
            <p:cNvSpPr/>
            <p:nvPr/>
          </p:nvSpPr>
          <p:spPr>
            <a:xfrm rot="16200000" flipH="1" flipV="1">
              <a:off x="2919141" y="2997782"/>
              <a:ext cx="1068935" cy="142813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36368"/>
                <a:gd name="adj5" fmla="val 12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2739539" y="3482794"/>
              <a:ext cx="1140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>
                  <a:solidFill>
                    <a:schemeClr val="accent1"/>
                  </a:solidFill>
                </a:rPr>
                <a:t>Nighttime</a:t>
              </a:r>
              <a:endParaRPr lang="zh-TW" altLang="en-US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8" name="三十二角星形 27"/>
          <p:cNvSpPr/>
          <p:nvPr/>
        </p:nvSpPr>
        <p:spPr>
          <a:xfrm>
            <a:off x="2346542" y="2470934"/>
            <a:ext cx="1003817" cy="916230"/>
          </a:xfrm>
          <a:prstGeom prst="star32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Sun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360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Diurnal spectrum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5" name="物件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364843987"/>
              </p:ext>
            </p:extLst>
          </p:nvPr>
        </p:nvGraphicFramePr>
        <p:xfrm>
          <a:off x="-9150" y="2048472"/>
          <a:ext cx="6213318" cy="397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6" name="SPW 12.0 Graph" r:id="rId3" imgW="4248111" imgH="2752650" progId="SigmaPlotGraphicObject.11">
                  <p:embed/>
                </p:oleObj>
              </mc:Choice>
              <mc:Fallback>
                <p:oleObj name="SPW 12.0 Graph" r:id="rId3" imgW="4248111" imgH="2752650" progId="SigmaPlotGraphicObject.11">
                  <p:embed/>
                  <p:pic>
                    <p:nvPicPr>
                      <p:cNvPr id="0" name="內容版面配置區 2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150" y="2048472"/>
                        <a:ext cx="6213318" cy="3976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物件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172809059"/>
              </p:ext>
            </p:extLst>
          </p:nvPr>
        </p:nvGraphicFramePr>
        <p:xfrm>
          <a:off x="4572000" y="2048472"/>
          <a:ext cx="4597400" cy="397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7" name="SPW 12.0 Graph" r:id="rId5" imgW="3152722" imgH="2752650" progId="SigmaPlotGraphicObject.11">
                  <p:embed/>
                </p:oleObj>
              </mc:Choice>
              <mc:Fallback>
                <p:oleObj name="SPW 12.0 Graph" r:id="rId5" imgW="3152722" imgH="2752650" progId="SigmaPlotGraphicObject.11">
                  <p:embed/>
                  <p:pic>
                    <p:nvPicPr>
                      <p:cNvPr id="0" name="內容版面配置區 1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48472"/>
                        <a:ext cx="4597400" cy="3976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521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Future Plan: GHG Network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5" name="群組 4"/>
          <p:cNvGrpSpPr/>
          <p:nvPr/>
        </p:nvGrpSpPr>
        <p:grpSpPr>
          <a:xfrm>
            <a:off x="143555" y="2054655"/>
            <a:ext cx="4765675" cy="4275740"/>
            <a:chOff x="3961180" y="1901950"/>
            <a:chExt cx="4765675" cy="4275740"/>
          </a:xfrm>
        </p:grpSpPr>
        <p:pic>
          <p:nvPicPr>
            <p:cNvPr id="7" name="Picture 10" descr="http://upload.wikimedia.org/wikipedia/commons/e/e0/Template_east_asia_map.png"/>
            <p:cNvPicPr>
              <a:picLocks noChangeAspect="1" noChangeArrowheads="1"/>
            </p:cNvPicPr>
            <p:nvPr/>
          </p:nvPicPr>
          <p:blipFill rotWithShape="1">
            <a:blip r:embed="rId2"/>
            <a:srcRect l="8164" t="20109" r="50000" b="31283"/>
            <a:stretch/>
          </p:blipFill>
          <p:spPr bwMode="auto">
            <a:xfrm>
              <a:off x="3961180" y="1901950"/>
              <a:ext cx="4765675" cy="4260420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字方塊 4"/>
            <p:cNvSpPr txBox="1">
              <a:spLocks noChangeArrowheads="1"/>
            </p:cNvSpPr>
            <p:nvPr/>
          </p:nvSpPr>
          <p:spPr bwMode="auto">
            <a:xfrm>
              <a:off x="6253530" y="3943475"/>
              <a:ext cx="7778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400" b="1">
                  <a:ea typeface="新細明體" charset="-120"/>
                </a:rPr>
                <a:t>Taiwan</a:t>
              </a:r>
              <a:endParaRPr lang="zh-TW" altLang="en-US" sz="1400" b="1">
                <a:ea typeface="新細明體" charset="-120"/>
              </a:endParaRPr>
            </a:p>
          </p:txBody>
        </p:sp>
        <p:sp>
          <p:nvSpPr>
            <p:cNvPr id="9" name="文字方塊 5"/>
            <p:cNvSpPr txBox="1">
              <a:spLocks noChangeArrowheads="1"/>
            </p:cNvSpPr>
            <p:nvPr/>
          </p:nvSpPr>
          <p:spPr bwMode="auto">
            <a:xfrm>
              <a:off x="4839068" y="2956050"/>
              <a:ext cx="6540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400">
                  <a:solidFill>
                    <a:srgbClr val="00B050"/>
                  </a:solidFill>
                  <a:ea typeface="新細明體" charset="-120"/>
                </a:rPr>
                <a:t>China</a:t>
              </a:r>
              <a:endParaRPr lang="zh-TW" altLang="en-US" sz="1400">
                <a:solidFill>
                  <a:srgbClr val="00B050"/>
                </a:solidFill>
                <a:ea typeface="新細明體" charset="-120"/>
              </a:endParaRPr>
            </a:p>
          </p:txBody>
        </p:sp>
        <p:sp>
          <p:nvSpPr>
            <p:cNvPr id="10" name="文字方塊 6"/>
            <p:cNvSpPr txBox="1">
              <a:spLocks noChangeArrowheads="1"/>
            </p:cNvSpPr>
            <p:nvPr/>
          </p:nvSpPr>
          <p:spPr bwMode="auto">
            <a:xfrm>
              <a:off x="7647355" y="2759200"/>
              <a:ext cx="671513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400">
                  <a:solidFill>
                    <a:srgbClr val="00B050"/>
                  </a:solidFill>
                  <a:ea typeface="新細明體" charset="-120"/>
                </a:rPr>
                <a:t>Japan</a:t>
              </a:r>
              <a:endParaRPr lang="zh-TW" altLang="en-US" sz="1400">
                <a:solidFill>
                  <a:srgbClr val="00B050"/>
                </a:solidFill>
                <a:ea typeface="新細明體" charset="-120"/>
              </a:endParaRPr>
            </a:p>
          </p:txBody>
        </p:sp>
        <p:sp>
          <p:nvSpPr>
            <p:cNvPr id="11" name="文字方塊 7"/>
            <p:cNvSpPr txBox="1">
              <a:spLocks noChangeArrowheads="1"/>
            </p:cNvSpPr>
            <p:nvPr/>
          </p:nvSpPr>
          <p:spPr bwMode="auto">
            <a:xfrm>
              <a:off x="6769468" y="2759200"/>
              <a:ext cx="6619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400" dirty="0">
                  <a:solidFill>
                    <a:srgbClr val="00B050"/>
                  </a:solidFill>
                  <a:ea typeface="新細明體" charset="-120"/>
                </a:rPr>
                <a:t>Korea</a:t>
              </a:r>
              <a:endParaRPr lang="zh-TW" altLang="en-US" sz="1400" dirty="0">
                <a:solidFill>
                  <a:srgbClr val="00B050"/>
                </a:solidFill>
                <a:ea typeface="新細明體" charset="-120"/>
              </a:endParaRPr>
            </a:p>
          </p:txBody>
        </p:sp>
        <p:sp>
          <p:nvSpPr>
            <p:cNvPr id="12" name="文字方塊 8"/>
            <p:cNvSpPr txBox="1">
              <a:spLocks noChangeArrowheads="1"/>
            </p:cNvSpPr>
            <p:nvPr/>
          </p:nvSpPr>
          <p:spPr bwMode="auto">
            <a:xfrm>
              <a:off x="4334243" y="4414962"/>
              <a:ext cx="8382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400">
                  <a:solidFill>
                    <a:srgbClr val="00B050"/>
                  </a:solidFill>
                  <a:ea typeface="新細明體" charset="-120"/>
                </a:rPr>
                <a:t>Vietnam</a:t>
              </a:r>
              <a:endParaRPr lang="zh-TW" altLang="en-US" sz="1400">
                <a:solidFill>
                  <a:srgbClr val="00B050"/>
                </a:solidFill>
                <a:ea typeface="新細明體" charset="-120"/>
              </a:endParaRPr>
            </a:p>
          </p:txBody>
        </p:sp>
        <p:sp>
          <p:nvSpPr>
            <p:cNvPr id="13" name="文字方塊 10"/>
            <p:cNvSpPr txBox="1">
              <a:spLocks noChangeArrowheads="1"/>
            </p:cNvSpPr>
            <p:nvPr/>
          </p:nvSpPr>
          <p:spPr bwMode="auto">
            <a:xfrm>
              <a:off x="5774105" y="4956050"/>
              <a:ext cx="1052513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400" dirty="0">
                  <a:solidFill>
                    <a:srgbClr val="00B050"/>
                  </a:solidFill>
                  <a:ea typeface="新細明體" charset="-120"/>
                </a:rPr>
                <a:t>Philippines</a:t>
              </a:r>
              <a:endParaRPr lang="zh-TW" altLang="en-US" sz="1400" dirty="0">
                <a:solidFill>
                  <a:srgbClr val="00B050"/>
                </a:solidFill>
                <a:ea typeface="新細明體" charset="-120"/>
              </a:endParaRPr>
            </a:p>
          </p:txBody>
        </p:sp>
        <p:cxnSp>
          <p:nvCxnSpPr>
            <p:cNvPr id="14" name="直線單箭頭接點 13"/>
            <p:cNvCxnSpPr/>
            <p:nvPr/>
          </p:nvCxnSpPr>
          <p:spPr bwMode="auto">
            <a:xfrm flipH="1" flipV="1">
              <a:off x="5990005" y="4497512"/>
              <a:ext cx="503237" cy="238125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字方塊 12"/>
            <p:cNvSpPr txBox="1">
              <a:spLocks noChangeArrowheads="1"/>
            </p:cNvSpPr>
            <p:nvPr/>
          </p:nvSpPr>
          <p:spPr bwMode="auto">
            <a:xfrm>
              <a:off x="6493243" y="4611812"/>
              <a:ext cx="18970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400" dirty="0" err="1">
                  <a:solidFill>
                    <a:srgbClr val="0070C0"/>
                  </a:solidFill>
                  <a:ea typeface="新細明體" charset="-120"/>
                </a:rPr>
                <a:t>Dongsha</a:t>
              </a:r>
              <a:r>
                <a:rPr lang="en-US" altLang="zh-TW" sz="1400" dirty="0">
                  <a:solidFill>
                    <a:srgbClr val="0070C0"/>
                  </a:solidFill>
                  <a:ea typeface="新細明體" charset="-120"/>
                </a:rPr>
                <a:t> Island (DSI)</a:t>
              </a:r>
              <a:endParaRPr lang="zh-TW" altLang="en-US" sz="1400" dirty="0">
                <a:solidFill>
                  <a:srgbClr val="0070C0"/>
                </a:solidFill>
                <a:ea typeface="新細明體" charset="-120"/>
              </a:endParaRPr>
            </a:p>
          </p:txBody>
        </p:sp>
        <p:cxnSp>
          <p:nvCxnSpPr>
            <p:cNvPr id="16" name="直線單箭頭接點 15"/>
            <p:cNvCxnSpPr/>
            <p:nvPr/>
          </p:nvCxnSpPr>
          <p:spPr bwMode="auto">
            <a:xfrm flipH="1" flipV="1">
              <a:off x="6248767" y="4286375"/>
              <a:ext cx="563563" cy="1714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字方塊 14"/>
            <p:cNvSpPr txBox="1">
              <a:spLocks noChangeArrowheads="1"/>
            </p:cNvSpPr>
            <p:nvPr/>
          </p:nvSpPr>
          <p:spPr bwMode="auto">
            <a:xfrm>
              <a:off x="6812330" y="4264150"/>
              <a:ext cx="1358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400" dirty="0" smtClean="0">
                  <a:solidFill>
                    <a:srgbClr val="FF0000"/>
                  </a:solidFill>
                  <a:ea typeface="新細明體" charset="-120"/>
                </a:rPr>
                <a:t>Mt. </a:t>
              </a:r>
              <a:r>
                <a:rPr lang="en-US" altLang="zh-TW" sz="1400" dirty="0" err="1" smtClean="0">
                  <a:solidFill>
                    <a:srgbClr val="FF0000"/>
                  </a:solidFill>
                  <a:ea typeface="新細明體" charset="-120"/>
                </a:rPr>
                <a:t>Lulin</a:t>
              </a:r>
              <a:r>
                <a:rPr lang="en-US" altLang="zh-TW" sz="1400" dirty="0" smtClean="0">
                  <a:solidFill>
                    <a:srgbClr val="FF0000"/>
                  </a:solidFill>
                  <a:ea typeface="新細明體" charset="-120"/>
                </a:rPr>
                <a:t> </a:t>
              </a:r>
              <a:r>
                <a:rPr lang="en-US" altLang="zh-TW" sz="1400" dirty="0">
                  <a:solidFill>
                    <a:srgbClr val="FF0000"/>
                  </a:solidFill>
                  <a:ea typeface="新細明體" charset="-120"/>
                </a:rPr>
                <a:t>(LLN)</a:t>
              </a:r>
              <a:endParaRPr lang="zh-TW" altLang="en-US" sz="1400" dirty="0">
                <a:solidFill>
                  <a:srgbClr val="FF0000"/>
                </a:solidFill>
                <a:ea typeface="新細明體" charset="-120"/>
              </a:endParaRPr>
            </a:p>
          </p:txBody>
        </p:sp>
        <p:sp>
          <p:nvSpPr>
            <p:cNvPr id="18" name="文字方塊 15"/>
            <p:cNvSpPr txBox="1">
              <a:spLocks noChangeArrowheads="1"/>
            </p:cNvSpPr>
            <p:nvPr/>
          </p:nvSpPr>
          <p:spPr bwMode="auto">
            <a:xfrm>
              <a:off x="4038968" y="4919787"/>
              <a:ext cx="87153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400">
                  <a:solidFill>
                    <a:srgbClr val="00B050"/>
                  </a:solidFill>
                  <a:ea typeface="新細明體" charset="-120"/>
                </a:rPr>
                <a:t>Thailand</a:t>
              </a:r>
              <a:endParaRPr lang="zh-TW" altLang="en-US" sz="1400">
                <a:solidFill>
                  <a:srgbClr val="00B050"/>
                </a:solidFill>
                <a:ea typeface="新細明體" charset="-120"/>
              </a:endParaRPr>
            </a:p>
          </p:txBody>
        </p:sp>
        <p:cxnSp>
          <p:nvCxnSpPr>
            <p:cNvPr id="19" name="直線單箭頭接點 18"/>
            <p:cNvCxnSpPr/>
            <p:nvPr/>
          </p:nvCxnSpPr>
          <p:spPr bwMode="auto">
            <a:xfrm flipH="1">
              <a:off x="5295932" y="5690696"/>
              <a:ext cx="402239" cy="181584"/>
            </a:xfrm>
            <a:prstGeom prst="straightConnector1">
              <a:avLst/>
            </a:prstGeom>
            <a:ln>
              <a:solidFill>
                <a:srgbClr val="7030A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字方塊 12"/>
            <p:cNvSpPr txBox="1">
              <a:spLocks noChangeArrowheads="1"/>
            </p:cNvSpPr>
            <p:nvPr/>
          </p:nvSpPr>
          <p:spPr bwMode="auto">
            <a:xfrm>
              <a:off x="4419295" y="5869913"/>
              <a:ext cx="127887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400" dirty="0" smtClean="0">
                  <a:solidFill>
                    <a:srgbClr val="7030A0"/>
                  </a:solidFill>
                  <a:ea typeface="新細明體" charset="-120"/>
                </a:rPr>
                <a:t>Taiping Island</a:t>
              </a:r>
              <a:endParaRPr lang="zh-TW" altLang="en-US" sz="1400" dirty="0">
                <a:solidFill>
                  <a:srgbClr val="7030A0"/>
                </a:solidFill>
                <a:ea typeface="新細明體" charset="-120"/>
              </a:endParaRPr>
            </a:p>
          </p:txBody>
        </p:sp>
      </p:grpSp>
      <p:pic>
        <p:nvPicPr>
          <p:cNvPr id="21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6" t="21775" r="4302" b="2208"/>
          <a:stretch/>
        </p:blipFill>
        <p:spPr bwMode="auto">
          <a:xfrm>
            <a:off x="5030115" y="2054655"/>
            <a:ext cx="2464706" cy="426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字方塊 21"/>
          <p:cNvSpPr txBox="1"/>
          <p:nvPr/>
        </p:nvSpPr>
        <p:spPr>
          <a:xfrm>
            <a:off x="7725571" y="5837952"/>
            <a:ext cx="134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 smtClean="0">
                <a:solidFill>
                  <a:srgbClr val="FFFF00"/>
                </a:solidFill>
              </a:rPr>
              <a:t>Lanyu</a:t>
            </a:r>
            <a:r>
              <a:rPr lang="en-US" altLang="zh-TW" dirty="0" smtClean="0">
                <a:solidFill>
                  <a:srgbClr val="FFFF00"/>
                </a:solidFill>
              </a:rPr>
              <a:t> Island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7714864" y="2070147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FF00"/>
                </a:solidFill>
              </a:rPr>
              <a:t>Mt. Bamboo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725571" y="4065501"/>
            <a:ext cx="1236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FF00"/>
                </a:solidFill>
              </a:rPr>
              <a:t>Mt. </a:t>
            </a:r>
            <a:r>
              <a:rPr lang="en-US" altLang="zh-TW" dirty="0" err="1" smtClean="0">
                <a:solidFill>
                  <a:srgbClr val="FFFF00"/>
                </a:solidFill>
              </a:rPr>
              <a:t>Yushan</a:t>
            </a:r>
            <a:endParaRPr lang="en-US" altLang="zh-TW" dirty="0" smtClean="0">
              <a:solidFill>
                <a:srgbClr val="FFFF00"/>
              </a:solidFill>
            </a:endParaRPr>
          </a:p>
          <a:p>
            <a:r>
              <a:rPr lang="en-US" altLang="zh-TW" dirty="0" smtClean="0">
                <a:solidFill>
                  <a:srgbClr val="FFFF00"/>
                </a:solidFill>
              </a:rPr>
              <a:t>(Mt. </a:t>
            </a:r>
            <a:r>
              <a:rPr lang="en-US" altLang="zh-TW" dirty="0" err="1" smtClean="0">
                <a:solidFill>
                  <a:srgbClr val="FFFF00"/>
                </a:solidFill>
              </a:rPr>
              <a:t>Lulin</a:t>
            </a:r>
            <a:r>
              <a:rPr lang="en-US" altLang="zh-TW" dirty="0" smtClean="0">
                <a:solidFill>
                  <a:srgbClr val="FFFF00"/>
                </a:solidFill>
              </a:rPr>
              <a:t>)</a:t>
            </a:r>
            <a:endParaRPr lang="zh-TW" altLang="en-US" dirty="0">
              <a:solidFill>
                <a:srgbClr val="FFFF00"/>
              </a:solidFill>
            </a:endParaRPr>
          </a:p>
        </p:txBody>
      </p:sp>
      <p:cxnSp>
        <p:nvCxnSpPr>
          <p:cNvPr id="25" name="直線單箭頭接點 24"/>
          <p:cNvCxnSpPr/>
          <p:nvPr/>
        </p:nvCxnSpPr>
        <p:spPr bwMode="auto">
          <a:xfrm>
            <a:off x="6883515" y="6022618"/>
            <a:ext cx="842056" cy="0"/>
          </a:xfrm>
          <a:prstGeom prst="straightConnector1">
            <a:avLst/>
          </a:prstGeom>
          <a:ln w="28575">
            <a:solidFill>
              <a:srgbClr val="FF66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/>
          <p:nvPr/>
        </p:nvCxnSpPr>
        <p:spPr bwMode="auto">
          <a:xfrm>
            <a:off x="6883515" y="2254813"/>
            <a:ext cx="842056" cy="0"/>
          </a:xfrm>
          <a:prstGeom prst="straightConnector1">
            <a:avLst/>
          </a:prstGeom>
          <a:ln w="28575">
            <a:solidFill>
              <a:srgbClr val="FF66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 bwMode="auto">
          <a:xfrm flipV="1">
            <a:off x="6285613" y="4250167"/>
            <a:ext cx="1439958" cy="1220"/>
          </a:xfrm>
          <a:prstGeom prst="straightConnector1">
            <a:avLst/>
          </a:prstGeom>
          <a:ln w="28575">
            <a:solidFill>
              <a:srgbClr val="FF66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93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Taiping Island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677217" y="1749245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FF00"/>
                </a:solidFill>
              </a:rPr>
              <a:t>10.37°N, 114.37</a:t>
            </a:r>
            <a:r>
              <a:rPr lang="en-US" altLang="zh-TW" dirty="0">
                <a:solidFill>
                  <a:srgbClr val="FFFF00"/>
                </a:solidFill>
              </a:rPr>
              <a:t>°</a:t>
            </a:r>
            <a:r>
              <a:rPr lang="en-US" altLang="zh-TW" dirty="0" smtClean="0">
                <a:solidFill>
                  <a:srgbClr val="FFFF00"/>
                </a:solidFill>
              </a:rPr>
              <a:t>E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7" name="Picture 11" descr="http://www.lmd.polytechnique.fr/%7Ecrevoisi/images/NOAA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5" y="5385094"/>
            <a:ext cx="959487" cy="94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95" y="2528100"/>
            <a:ext cx="45339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2528100"/>
            <a:ext cx="39909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08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205707"/>
            <a:ext cx="4391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Mt</a:t>
            </a:r>
            <a:r>
              <a:rPr lang="en-US" altLang="zh-TW" dirty="0"/>
              <a:t>. </a:t>
            </a:r>
            <a:r>
              <a:rPr lang="en-US" altLang="zh-TW" dirty="0" err="1"/>
              <a:t>Yushan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4" descr="「玉山氣象站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3"/>
          <a:stretch/>
        </p:blipFill>
        <p:spPr bwMode="auto">
          <a:xfrm>
            <a:off x="4776295" y="2207360"/>
            <a:ext cx="4123035" cy="292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776295" y="5238639"/>
            <a:ext cx="4123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>
                <a:solidFill>
                  <a:srgbClr val="FFFF00"/>
                </a:solidFill>
              </a:rPr>
              <a:t>Yushan</a:t>
            </a:r>
            <a:r>
              <a:rPr lang="en-US" altLang="zh-TW" dirty="0" smtClean="0">
                <a:solidFill>
                  <a:srgbClr val="FFFF00"/>
                </a:solidFill>
              </a:rPr>
              <a:t> weather station (3845 m </a:t>
            </a:r>
            <a:r>
              <a:rPr lang="en-US" altLang="zh-TW" dirty="0" err="1" smtClean="0">
                <a:solidFill>
                  <a:srgbClr val="FFFF00"/>
                </a:solidFill>
              </a:rPr>
              <a:t>a.s.l</a:t>
            </a:r>
            <a:r>
              <a:rPr lang="en-US" altLang="zh-TW" dirty="0" smtClean="0">
                <a:solidFill>
                  <a:srgbClr val="FFFF00"/>
                </a:solidFill>
              </a:rPr>
              <a:t>.) </a:t>
            </a:r>
          </a:p>
          <a:p>
            <a:r>
              <a:rPr lang="en-US" altLang="zh-TW" dirty="0" smtClean="0">
                <a:solidFill>
                  <a:schemeClr val="bg1"/>
                </a:solidFill>
              </a:rPr>
              <a:t>9.2 km away from Mt. </a:t>
            </a:r>
            <a:r>
              <a:rPr lang="en-US" altLang="zh-TW" dirty="0" err="1" smtClean="0">
                <a:solidFill>
                  <a:schemeClr val="bg1"/>
                </a:solidFill>
              </a:rPr>
              <a:t>Lulin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en-US" altLang="zh-TW" dirty="0" smtClean="0">
                <a:solidFill>
                  <a:schemeClr val="bg1"/>
                </a:solidFill>
              </a:rPr>
              <a:t>983 m higher than Mt. </a:t>
            </a:r>
            <a:r>
              <a:rPr lang="en-US" altLang="zh-TW" dirty="0" err="1" smtClean="0">
                <a:solidFill>
                  <a:schemeClr val="bg1"/>
                </a:solidFill>
              </a:rPr>
              <a:t>Lulin</a:t>
            </a:r>
            <a:endParaRPr lang="en-US" altLang="zh-TW" dirty="0" smtClean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651130" y="2207360"/>
            <a:ext cx="261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Mt. </a:t>
            </a:r>
            <a:r>
              <a:rPr lang="en-US" altLang="zh-TW" dirty="0" err="1" smtClean="0">
                <a:solidFill>
                  <a:srgbClr val="FF0000"/>
                </a:solidFill>
              </a:rPr>
              <a:t>Yushan</a:t>
            </a:r>
            <a:r>
              <a:rPr lang="en-US" altLang="zh-TW" dirty="0" smtClean="0">
                <a:solidFill>
                  <a:srgbClr val="FF0000"/>
                </a:solidFill>
              </a:rPr>
              <a:t> (3952 m </a:t>
            </a:r>
            <a:r>
              <a:rPr lang="en-US" altLang="zh-TW" dirty="0" err="1" smtClean="0">
                <a:solidFill>
                  <a:srgbClr val="FF0000"/>
                </a:solidFill>
              </a:rPr>
              <a:t>a.s.l</a:t>
            </a:r>
            <a:r>
              <a:rPr lang="en-US" altLang="zh-TW" dirty="0" smtClean="0">
                <a:solidFill>
                  <a:srgbClr val="FF0000"/>
                </a:solidFill>
              </a:rPr>
              <a:t>.)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向下箭號 8"/>
          <p:cNvSpPr/>
          <p:nvPr/>
        </p:nvSpPr>
        <p:spPr>
          <a:xfrm>
            <a:off x="2267169" y="2597508"/>
            <a:ext cx="152705" cy="30541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11" descr="http://www.lmd.polytechnique.fr/%7Ecrevoisi/images/NOAA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5" y="5385094"/>
            <a:ext cx="959487" cy="94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728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err="1" smtClean="0"/>
              <a:t>Lanyu</a:t>
            </a:r>
            <a:r>
              <a:rPr lang="en-US" altLang="zh-TW" dirty="0" smtClean="0"/>
              <a:t> Island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7652" name="Picture 4" descr="「蘭嶼氣象站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251" y="2995746"/>
            <a:ext cx="3602784" cy="270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526761" y="1749245"/>
            <a:ext cx="301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FF00"/>
                </a:solidFill>
              </a:rPr>
              <a:t>22.04°N, 121.55°E, 324 m </a:t>
            </a:r>
            <a:r>
              <a:rPr lang="en-US" altLang="zh-TW" dirty="0" err="1" smtClean="0">
                <a:solidFill>
                  <a:srgbClr val="FFFF00"/>
                </a:solidFill>
              </a:rPr>
              <a:t>a.s.l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5558403" y="5808358"/>
            <a:ext cx="2952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CO</a:t>
            </a:r>
            <a:r>
              <a:rPr lang="en-US" altLang="zh-TW" baseline="-25000" dirty="0" smtClean="0">
                <a:solidFill>
                  <a:schemeClr val="bg1"/>
                </a:solidFill>
              </a:rPr>
              <a:t>2</a:t>
            </a:r>
            <a:r>
              <a:rPr lang="en-US" altLang="zh-TW" dirty="0" smtClean="0">
                <a:solidFill>
                  <a:schemeClr val="bg1"/>
                </a:solidFill>
              </a:rPr>
              <a:t> measurement since 1995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9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6" t="21775" r="4302" b="2208"/>
          <a:stretch/>
        </p:blipFill>
        <p:spPr bwMode="auto">
          <a:xfrm>
            <a:off x="353059" y="340854"/>
            <a:ext cx="1433164" cy="24773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直線單箭頭接點 9"/>
          <p:cNvCxnSpPr/>
          <p:nvPr/>
        </p:nvCxnSpPr>
        <p:spPr bwMode="auto">
          <a:xfrm flipH="1">
            <a:off x="1439369" y="2665475"/>
            <a:ext cx="842056" cy="0"/>
          </a:xfrm>
          <a:prstGeom prst="straightConnector1">
            <a:avLst/>
          </a:prstGeom>
          <a:ln w="19050">
            <a:solidFill>
              <a:srgbClr val="FF6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3002259"/>
            <a:ext cx="45243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052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Mt. Bamboo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2324" r="19126" b="13276"/>
          <a:stretch/>
        </p:blipFill>
        <p:spPr bwMode="auto">
          <a:xfrm>
            <a:off x="296259" y="3123590"/>
            <a:ext cx="4780026" cy="285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6" t="21775" r="4302" b="2208"/>
          <a:stretch/>
        </p:blipFill>
        <p:spPr bwMode="auto">
          <a:xfrm>
            <a:off x="353059" y="340854"/>
            <a:ext cx="1433164" cy="24773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直線單箭頭接點 6"/>
          <p:cNvCxnSpPr/>
          <p:nvPr/>
        </p:nvCxnSpPr>
        <p:spPr bwMode="auto">
          <a:xfrm flipH="1">
            <a:off x="1439369" y="468000"/>
            <a:ext cx="842056" cy="0"/>
          </a:xfrm>
          <a:prstGeom prst="straightConnector1">
            <a:avLst/>
          </a:prstGeom>
          <a:ln w="19050">
            <a:solidFill>
              <a:srgbClr val="FF6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5488230" y="1749245"/>
            <a:ext cx="313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FF00"/>
                </a:solidFill>
              </a:rPr>
              <a:t>25.19°N, 121.55°E, 1103 m </a:t>
            </a:r>
            <a:r>
              <a:rPr lang="en-US" altLang="zh-TW" dirty="0" err="1" smtClean="0">
                <a:solidFill>
                  <a:srgbClr val="FFFF00"/>
                </a:solidFill>
              </a:rPr>
              <a:t>a.s.l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9" name="Picture 2" descr="C:\Users\shougyist_chiu\Desktop\P10100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055" y="3123590"/>
            <a:ext cx="3526797" cy="22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向下箭號 9"/>
          <p:cNvSpPr/>
          <p:nvPr/>
        </p:nvSpPr>
        <p:spPr>
          <a:xfrm>
            <a:off x="2281425" y="4941827"/>
            <a:ext cx="152705" cy="30541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231977" y="4604487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Mt. Bamboo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132987" y="5556597"/>
            <a:ext cx="1906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View from the site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33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3310" y="69490"/>
            <a:ext cx="6871725" cy="763525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23310" y="833014"/>
            <a:ext cx="7177135" cy="5650085"/>
          </a:xfrm>
        </p:spPr>
        <p:txBody>
          <a:bodyPr>
            <a:noAutofit/>
          </a:bodyPr>
          <a:lstStyle/>
          <a:p>
            <a:r>
              <a:rPr lang="en-US" sz="2400" dirty="0" smtClean="0"/>
              <a:t>Clear increasing trends for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, and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were found.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Annual mean of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at Mt. </a:t>
            </a:r>
            <a:r>
              <a:rPr lang="en-US" sz="2400" dirty="0" err="1" smtClean="0"/>
              <a:t>Lulin</a:t>
            </a:r>
            <a:r>
              <a:rPr lang="en-US" sz="2400" dirty="0" smtClean="0"/>
              <a:t> and </a:t>
            </a:r>
            <a:r>
              <a:rPr lang="en-US" sz="2400" dirty="0" err="1" smtClean="0"/>
              <a:t>Dongsha</a:t>
            </a:r>
            <a:r>
              <a:rPr lang="en-US" sz="2400" dirty="0" smtClean="0"/>
              <a:t> Island exceeded 400 ppm in 2015 and 2014, respectively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/>
              <a:t>Distinguished seasonal and diurnal cycles for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and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were observed.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Cluster analysis of trajectories has shown that the air masses originated from East China are found with highest levels of greenhouse gases.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/>
              <a:t>4</a:t>
            </a:r>
            <a:r>
              <a:rPr lang="en-US" sz="2400" dirty="0" smtClean="0"/>
              <a:t> new monitoring sites for GHGs proposed.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976015" y="985720"/>
            <a:ext cx="5497383" cy="5039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6014" y="69490"/>
            <a:ext cx="6871725" cy="763525"/>
          </a:xfrm>
        </p:spPr>
        <p:txBody>
          <a:bodyPr/>
          <a:lstStyle/>
          <a:p>
            <a:r>
              <a:rPr lang="en-US" altLang="zh-TW" dirty="0" smtClean="0"/>
              <a:t>Acknowledgements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11" descr="http://www.lmd.polytechnique.fr/%7Ecrevoisi/images/NOAA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360" y="4650640"/>
            <a:ext cx="1239973" cy="122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「環保署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50" y="1073719"/>
            <a:ext cx="3206805" cy="128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6" descr="「中央大學」的圖片搜尋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242" y="3429001"/>
            <a:ext cx="3664923" cy="10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9" descr="「科技部」的圖片搜尋結果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890" y="2514295"/>
            <a:ext cx="5257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4621302" y="5414165"/>
            <a:ext cx="136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NOAA/GMD</a:t>
            </a:r>
            <a:endParaRPr lang="zh-TW" altLang="en-US" b="1" dirty="0"/>
          </a:p>
        </p:txBody>
      </p:sp>
      <p:pic>
        <p:nvPicPr>
          <p:cNvPr id="15" name="Picture 4" descr="thank you for your payme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870" y="4956050"/>
            <a:ext cx="2137870" cy="159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3350360" y="6266473"/>
            <a:ext cx="3386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Contact: cfouyang@cc.ncu.edu.tw</a:t>
            </a:r>
            <a:endParaRPr lang="zh-TW" alt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197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Locations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5" name="群組 1"/>
          <p:cNvGrpSpPr>
            <a:grpSpLocks/>
          </p:cNvGrpSpPr>
          <p:nvPr/>
        </p:nvGrpSpPr>
        <p:grpSpPr bwMode="auto">
          <a:xfrm>
            <a:off x="395288" y="2160033"/>
            <a:ext cx="4765675" cy="4170362"/>
            <a:chOff x="3838575" y="1779588"/>
            <a:chExt cx="4765675" cy="4170362"/>
          </a:xfrm>
        </p:grpSpPr>
        <p:pic>
          <p:nvPicPr>
            <p:cNvPr id="6" name="Picture 10" descr="http://upload.wikimedia.org/wikipedia/commons/e/e0/Template_east_asia_map.png"/>
            <p:cNvPicPr>
              <a:picLocks noChangeAspect="1" noChangeArrowheads="1"/>
            </p:cNvPicPr>
            <p:nvPr/>
          </p:nvPicPr>
          <p:blipFill rotWithShape="1">
            <a:blip r:embed="rId2"/>
            <a:srcRect l="8164" t="20109" r="50000" b="32311"/>
            <a:stretch/>
          </p:blipFill>
          <p:spPr bwMode="auto">
            <a:xfrm>
              <a:off x="3838575" y="1779588"/>
              <a:ext cx="4765675" cy="4170362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字方塊 4"/>
            <p:cNvSpPr txBox="1">
              <a:spLocks noChangeArrowheads="1"/>
            </p:cNvSpPr>
            <p:nvPr/>
          </p:nvSpPr>
          <p:spPr bwMode="auto">
            <a:xfrm>
              <a:off x="6130925" y="3821113"/>
              <a:ext cx="7778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400" b="1">
                  <a:ea typeface="新細明體" charset="-120"/>
                </a:rPr>
                <a:t>Taiwan</a:t>
              </a:r>
              <a:endParaRPr lang="zh-TW" altLang="en-US" sz="1400" b="1">
                <a:ea typeface="新細明體" charset="-120"/>
              </a:endParaRPr>
            </a:p>
          </p:txBody>
        </p:sp>
        <p:sp>
          <p:nvSpPr>
            <p:cNvPr id="8" name="文字方塊 5"/>
            <p:cNvSpPr txBox="1">
              <a:spLocks noChangeArrowheads="1"/>
            </p:cNvSpPr>
            <p:nvPr/>
          </p:nvSpPr>
          <p:spPr bwMode="auto">
            <a:xfrm>
              <a:off x="4716463" y="2833688"/>
              <a:ext cx="6540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400">
                  <a:solidFill>
                    <a:srgbClr val="00B050"/>
                  </a:solidFill>
                  <a:ea typeface="新細明體" charset="-120"/>
                </a:rPr>
                <a:t>China</a:t>
              </a:r>
              <a:endParaRPr lang="zh-TW" altLang="en-US" sz="1400">
                <a:solidFill>
                  <a:srgbClr val="00B050"/>
                </a:solidFill>
                <a:ea typeface="新細明體" charset="-120"/>
              </a:endParaRPr>
            </a:p>
          </p:txBody>
        </p:sp>
        <p:sp>
          <p:nvSpPr>
            <p:cNvPr id="9" name="文字方塊 6"/>
            <p:cNvSpPr txBox="1">
              <a:spLocks noChangeArrowheads="1"/>
            </p:cNvSpPr>
            <p:nvPr/>
          </p:nvSpPr>
          <p:spPr bwMode="auto">
            <a:xfrm>
              <a:off x="7524750" y="2636838"/>
              <a:ext cx="671513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400">
                  <a:solidFill>
                    <a:srgbClr val="00B050"/>
                  </a:solidFill>
                  <a:ea typeface="新細明體" charset="-120"/>
                </a:rPr>
                <a:t>Japan</a:t>
              </a:r>
              <a:endParaRPr lang="zh-TW" altLang="en-US" sz="1400">
                <a:solidFill>
                  <a:srgbClr val="00B050"/>
                </a:solidFill>
                <a:ea typeface="新細明體" charset="-120"/>
              </a:endParaRPr>
            </a:p>
          </p:txBody>
        </p:sp>
        <p:sp>
          <p:nvSpPr>
            <p:cNvPr id="10" name="文字方塊 7"/>
            <p:cNvSpPr txBox="1">
              <a:spLocks noChangeArrowheads="1"/>
            </p:cNvSpPr>
            <p:nvPr/>
          </p:nvSpPr>
          <p:spPr bwMode="auto">
            <a:xfrm>
              <a:off x="6646863" y="2636838"/>
              <a:ext cx="6619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400" dirty="0">
                  <a:solidFill>
                    <a:srgbClr val="00B050"/>
                  </a:solidFill>
                  <a:ea typeface="新細明體" charset="-120"/>
                </a:rPr>
                <a:t>Korea</a:t>
              </a:r>
              <a:endParaRPr lang="zh-TW" altLang="en-US" sz="1400" dirty="0">
                <a:solidFill>
                  <a:srgbClr val="00B050"/>
                </a:solidFill>
                <a:ea typeface="新細明體" charset="-120"/>
              </a:endParaRPr>
            </a:p>
          </p:txBody>
        </p:sp>
        <p:sp>
          <p:nvSpPr>
            <p:cNvPr id="11" name="文字方塊 8"/>
            <p:cNvSpPr txBox="1">
              <a:spLocks noChangeArrowheads="1"/>
            </p:cNvSpPr>
            <p:nvPr/>
          </p:nvSpPr>
          <p:spPr bwMode="auto">
            <a:xfrm>
              <a:off x="4211638" y="4292600"/>
              <a:ext cx="8382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400">
                  <a:solidFill>
                    <a:srgbClr val="00B050"/>
                  </a:solidFill>
                  <a:ea typeface="新細明體" charset="-120"/>
                </a:rPr>
                <a:t>Vietnam</a:t>
              </a:r>
              <a:endParaRPr lang="zh-TW" altLang="en-US" sz="1400">
                <a:solidFill>
                  <a:srgbClr val="00B050"/>
                </a:solidFill>
                <a:ea typeface="新細明體" charset="-120"/>
              </a:endParaRPr>
            </a:p>
          </p:txBody>
        </p:sp>
        <p:sp>
          <p:nvSpPr>
            <p:cNvPr id="12" name="文字方塊 10"/>
            <p:cNvSpPr txBox="1">
              <a:spLocks noChangeArrowheads="1"/>
            </p:cNvSpPr>
            <p:nvPr/>
          </p:nvSpPr>
          <p:spPr bwMode="auto">
            <a:xfrm>
              <a:off x="5651500" y="4778375"/>
              <a:ext cx="1052513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400">
                  <a:solidFill>
                    <a:srgbClr val="00B050"/>
                  </a:solidFill>
                  <a:ea typeface="新細明體" charset="-120"/>
                </a:rPr>
                <a:t>Philippines</a:t>
              </a:r>
              <a:endParaRPr lang="zh-TW" altLang="en-US" sz="1400">
                <a:solidFill>
                  <a:srgbClr val="00B050"/>
                </a:solidFill>
                <a:ea typeface="新細明體" charset="-120"/>
              </a:endParaRPr>
            </a:p>
          </p:txBody>
        </p:sp>
        <p:cxnSp>
          <p:nvCxnSpPr>
            <p:cNvPr id="13" name="直線單箭頭接點 12"/>
            <p:cNvCxnSpPr/>
            <p:nvPr/>
          </p:nvCxnSpPr>
          <p:spPr>
            <a:xfrm flipH="1" flipV="1">
              <a:off x="5867400" y="4375150"/>
              <a:ext cx="503237" cy="238125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字方塊 12"/>
            <p:cNvSpPr txBox="1">
              <a:spLocks noChangeArrowheads="1"/>
            </p:cNvSpPr>
            <p:nvPr/>
          </p:nvSpPr>
          <p:spPr bwMode="auto">
            <a:xfrm>
              <a:off x="6370638" y="4489450"/>
              <a:ext cx="18970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400">
                  <a:solidFill>
                    <a:srgbClr val="0070C0"/>
                  </a:solidFill>
                  <a:ea typeface="新細明體" charset="-120"/>
                </a:rPr>
                <a:t>Dongsha Island (DSI)</a:t>
              </a:r>
              <a:endParaRPr lang="zh-TW" altLang="en-US" sz="1400">
                <a:solidFill>
                  <a:srgbClr val="0070C0"/>
                </a:solidFill>
                <a:ea typeface="新細明體" charset="-120"/>
              </a:endParaRPr>
            </a:p>
          </p:txBody>
        </p:sp>
        <p:cxnSp>
          <p:nvCxnSpPr>
            <p:cNvPr id="15" name="直線單箭頭接點 14"/>
            <p:cNvCxnSpPr/>
            <p:nvPr/>
          </p:nvCxnSpPr>
          <p:spPr>
            <a:xfrm flipH="1" flipV="1">
              <a:off x="6126162" y="4164013"/>
              <a:ext cx="563563" cy="1714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字方塊 14"/>
            <p:cNvSpPr txBox="1">
              <a:spLocks noChangeArrowheads="1"/>
            </p:cNvSpPr>
            <p:nvPr/>
          </p:nvSpPr>
          <p:spPr bwMode="auto">
            <a:xfrm>
              <a:off x="6689725" y="4141788"/>
              <a:ext cx="18462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400">
                  <a:solidFill>
                    <a:srgbClr val="FF0000"/>
                  </a:solidFill>
                  <a:ea typeface="新細明體" charset="-120"/>
                </a:rPr>
                <a:t>Lulin Mountain (LLN)</a:t>
              </a:r>
              <a:endParaRPr lang="zh-TW" altLang="en-US" sz="1400">
                <a:solidFill>
                  <a:srgbClr val="FF0000"/>
                </a:solidFill>
                <a:ea typeface="新細明體" charset="-120"/>
              </a:endParaRPr>
            </a:p>
          </p:txBody>
        </p:sp>
        <p:sp>
          <p:nvSpPr>
            <p:cNvPr id="17" name="文字方塊 15"/>
            <p:cNvSpPr txBox="1">
              <a:spLocks noChangeArrowheads="1"/>
            </p:cNvSpPr>
            <p:nvPr/>
          </p:nvSpPr>
          <p:spPr bwMode="auto">
            <a:xfrm>
              <a:off x="3916363" y="4797425"/>
              <a:ext cx="87153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400">
                  <a:solidFill>
                    <a:srgbClr val="00B050"/>
                  </a:solidFill>
                  <a:ea typeface="新細明體" charset="-120"/>
                </a:rPr>
                <a:t>Thailand</a:t>
              </a:r>
              <a:endParaRPr lang="zh-TW" altLang="en-US" sz="1400">
                <a:solidFill>
                  <a:srgbClr val="00B050"/>
                </a:solidFill>
                <a:ea typeface="新細明體" charset="-120"/>
              </a:endParaRPr>
            </a:p>
          </p:txBody>
        </p:sp>
      </p:grpSp>
      <p:sp>
        <p:nvSpPr>
          <p:cNvPr id="18" name="文字方塊 1"/>
          <p:cNvSpPr txBox="1">
            <a:spLocks noChangeArrowheads="1"/>
          </p:cNvSpPr>
          <p:nvPr/>
        </p:nvSpPr>
        <p:spPr bwMode="auto">
          <a:xfrm>
            <a:off x="5341938" y="3939620"/>
            <a:ext cx="3551237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ea typeface="新細明體" charset="-120"/>
              </a:rPr>
              <a:t>Lulin: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chemeClr val="bg1"/>
                </a:solidFill>
                <a:ea typeface="新細明體" charset="-120"/>
              </a:rPr>
              <a:t>23.47</a:t>
            </a:r>
            <a:r>
              <a:rPr lang="en-US" altLang="zh-TW" sz="1800">
                <a:solidFill>
                  <a:schemeClr val="bg1"/>
                </a:solidFill>
                <a:latin typeface="Palatino Linotype" pitchFamily="18" charset="0"/>
                <a:ea typeface="新細明體" charset="-120"/>
              </a:rPr>
              <a:t>°</a:t>
            </a:r>
            <a:r>
              <a:rPr lang="en-US" altLang="zh-TW" sz="1800">
                <a:solidFill>
                  <a:schemeClr val="bg1"/>
                </a:solidFill>
                <a:ea typeface="新細明體" charset="-120"/>
              </a:rPr>
              <a:t>N, 120.87</a:t>
            </a:r>
            <a:r>
              <a:rPr lang="en-US" altLang="zh-TW" sz="1800">
                <a:solidFill>
                  <a:schemeClr val="bg1"/>
                </a:solidFill>
                <a:latin typeface="Palatino Linotype" pitchFamily="18" charset="0"/>
                <a:ea typeface="新細明體" charset="-120"/>
              </a:rPr>
              <a:t>°</a:t>
            </a:r>
            <a:r>
              <a:rPr lang="en-US" altLang="zh-TW" sz="1800">
                <a:solidFill>
                  <a:schemeClr val="bg1"/>
                </a:solidFill>
                <a:ea typeface="新細明體" charset="-120"/>
              </a:rPr>
              <a:t>E; 2862 m a.s.l.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chemeClr val="bg1"/>
                </a:solidFill>
                <a:ea typeface="新細明體" charset="-120"/>
              </a:rPr>
              <a:t>(Free troposphere)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>
              <a:solidFill>
                <a:srgbClr val="FFFF00"/>
              </a:solidFill>
              <a:ea typeface="新細明體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ea typeface="新細明體" charset="-120"/>
              </a:rPr>
              <a:t>Dongsha: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chemeClr val="bg1"/>
                </a:solidFill>
                <a:ea typeface="新細明體" charset="-120"/>
              </a:rPr>
              <a:t>20.70</a:t>
            </a:r>
            <a:r>
              <a:rPr lang="en-US" altLang="zh-TW" sz="1800">
                <a:solidFill>
                  <a:schemeClr val="bg1"/>
                </a:solidFill>
                <a:latin typeface="Palatino Linotype" pitchFamily="18" charset="0"/>
                <a:ea typeface="新細明體" charset="-120"/>
              </a:rPr>
              <a:t>°</a:t>
            </a:r>
            <a:r>
              <a:rPr lang="en-US" altLang="zh-TW" sz="1800">
                <a:solidFill>
                  <a:schemeClr val="bg1"/>
                </a:solidFill>
                <a:ea typeface="新細明體" charset="-120"/>
              </a:rPr>
              <a:t>N, 116.73</a:t>
            </a:r>
            <a:r>
              <a:rPr lang="en-US" altLang="zh-TW" sz="1800">
                <a:solidFill>
                  <a:schemeClr val="bg1"/>
                </a:solidFill>
                <a:latin typeface="Palatino Linotype" pitchFamily="18" charset="0"/>
                <a:ea typeface="新細明體" charset="-120"/>
              </a:rPr>
              <a:t>°</a:t>
            </a:r>
            <a:r>
              <a:rPr lang="en-US" altLang="zh-TW" sz="1800">
                <a:solidFill>
                  <a:schemeClr val="bg1"/>
                </a:solidFill>
                <a:ea typeface="新細明體" charset="-120"/>
              </a:rPr>
              <a:t>E; 5 m a.s.l.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chemeClr val="bg1"/>
                </a:solidFill>
                <a:ea typeface="新細明體" charset="-120"/>
              </a:rPr>
              <a:t>(Sea-level)</a:t>
            </a:r>
            <a:endParaRPr lang="zh-TW" altLang="en-US" sz="1800" b="1">
              <a:solidFill>
                <a:schemeClr val="bg1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4315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4375" y="833015"/>
            <a:ext cx="7940660" cy="61082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Mt. </a:t>
            </a:r>
            <a:r>
              <a:rPr lang="en-US" altLang="zh-TW" dirty="0" err="1" smtClean="0"/>
              <a:t>Lulin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7" descr="C:\Users\Highwind\Pictures\花叢中~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227" y="1616498"/>
            <a:ext cx="2090269" cy="3056385"/>
          </a:xfrm>
          <a:prstGeom prst="rect">
            <a:avLst/>
          </a:prstGeom>
          <a:noFill/>
          <a:ln w="158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圖片6 拷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96540"/>
            <a:ext cx="1605669" cy="3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0"/>
          <p:cNvSpPr txBox="1">
            <a:spLocks noChangeArrowheads="1"/>
          </p:cNvSpPr>
          <p:nvPr/>
        </p:nvSpPr>
        <p:spPr bwMode="auto">
          <a:xfrm>
            <a:off x="448965" y="2872939"/>
            <a:ext cx="532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zh-TW" sz="1400" b="1" dirty="0" smtClean="0">
                <a:solidFill>
                  <a:srgbClr val="FF0000"/>
                </a:solidFill>
                <a:ea typeface="新細明體" charset="-120"/>
              </a:rPr>
              <a:t>LLN</a:t>
            </a:r>
            <a:endParaRPr lang="zh-TW" altLang="en-US" sz="1400" b="1" dirty="0">
              <a:solidFill>
                <a:srgbClr val="FF0000"/>
              </a:solidFill>
              <a:ea typeface="新細明體" charset="-120"/>
            </a:endParaRPr>
          </a:p>
        </p:txBody>
      </p:sp>
      <p:cxnSp>
        <p:nvCxnSpPr>
          <p:cNvPr id="9" name="直線接點 8"/>
          <p:cNvCxnSpPr/>
          <p:nvPr/>
        </p:nvCxnSpPr>
        <p:spPr bwMode="auto">
          <a:xfrm flipV="1">
            <a:off x="980243" y="1616684"/>
            <a:ext cx="932424" cy="1521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 bwMode="auto">
          <a:xfrm>
            <a:off x="980243" y="3217497"/>
            <a:ext cx="932424" cy="14503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32029" y="1616498"/>
            <a:ext cx="9835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zh-TW" sz="1800" dirty="0">
                <a:solidFill>
                  <a:srgbClr val="FFFF00"/>
                </a:solidFill>
                <a:latin typeface="+mn-lt"/>
                <a:ea typeface="新細明體" charset="-120"/>
              </a:rPr>
              <a:t>Taiwan</a:t>
            </a:r>
          </a:p>
        </p:txBody>
      </p:sp>
      <p:sp>
        <p:nvSpPr>
          <p:cNvPr id="12" name="等腰三角形 11"/>
          <p:cNvSpPr/>
          <p:nvPr/>
        </p:nvSpPr>
        <p:spPr bwMode="auto">
          <a:xfrm>
            <a:off x="899592" y="3114410"/>
            <a:ext cx="117746" cy="10545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  <a:ea typeface="新細明體" charset="-12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379" y="1609791"/>
            <a:ext cx="4794301" cy="3057912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圓角矩形 23"/>
          <p:cNvSpPr>
            <a:spLocks noChangeArrowheads="1"/>
          </p:cNvSpPr>
          <p:nvPr/>
        </p:nvSpPr>
        <p:spPr bwMode="auto">
          <a:xfrm>
            <a:off x="3202124" y="2494587"/>
            <a:ext cx="695618" cy="549158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79488"/>
            <a:endParaRPr lang="zh-TW" altLang="en-US" sz="1900">
              <a:ea typeface="新細明體" charset="-120"/>
            </a:endParaRPr>
          </a:p>
        </p:txBody>
      </p:sp>
      <p:sp>
        <p:nvSpPr>
          <p:cNvPr id="15" name="文字方塊 24"/>
          <p:cNvSpPr txBox="1">
            <a:spLocks noChangeArrowheads="1"/>
          </p:cNvSpPr>
          <p:nvPr/>
        </p:nvSpPr>
        <p:spPr bwMode="auto">
          <a:xfrm>
            <a:off x="3275957" y="2186810"/>
            <a:ext cx="532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zh-TW" sz="1400" b="1" dirty="0" smtClean="0">
                <a:solidFill>
                  <a:srgbClr val="FF0000"/>
                </a:solidFill>
                <a:ea typeface="新細明體" charset="-120"/>
              </a:rPr>
              <a:t>LLN</a:t>
            </a:r>
            <a:endParaRPr lang="zh-TW" altLang="en-US" sz="1400" b="1" dirty="0">
              <a:solidFill>
                <a:srgbClr val="FF0000"/>
              </a:solidFill>
              <a:ea typeface="新細明體" charset="-120"/>
            </a:endParaRPr>
          </a:p>
        </p:txBody>
      </p:sp>
      <p:cxnSp>
        <p:nvCxnSpPr>
          <p:cNvPr id="16" name="直線接點 15"/>
          <p:cNvCxnSpPr/>
          <p:nvPr/>
        </p:nvCxnSpPr>
        <p:spPr bwMode="auto">
          <a:xfrm flipV="1">
            <a:off x="3857097" y="1616684"/>
            <a:ext cx="3089071" cy="9111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 bwMode="auto">
          <a:xfrm>
            <a:off x="3862402" y="3031467"/>
            <a:ext cx="3083766" cy="163636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/>
          <p:cNvSpPr txBox="1"/>
          <p:nvPr/>
        </p:nvSpPr>
        <p:spPr>
          <a:xfrm>
            <a:off x="327224" y="5005772"/>
            <a:ext cx="47028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FF00"/>
                </a:solidFill>
                <a:latin typeface="Cambria" panose="02040503050406030204" pitchFamily="18" charset="0"/>
              </a:rPr>
              <a:t>In-situ measurements of gases: </a:t>
            </a:r>
          </a:p>
          <a:p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O</a:t>
            </a:r>
            <a:r>
              <a:rPr lang="en-US" altLang="zh-TW" baseline="-25000" dirty="0">
                <a:solidFill>
                  <a:schemeClr val="bg1"/>
                </a:solidFill>
                <a:latin typeface="Cambria" panose="02040503050406030204" pitchFamily="18" charset="0"/>
              </a:rPr>
              <a:t>3</a:t>
            </a:r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altLang="zh-TW" dirty="0" smtClean="0">
                <a:solidFill>
                  <a:schemeClr val="bg1"/>
                </a:solidFill>
                <a:latin typeface="Cambria" panose="02040503050406030204" pitchFamily="18" charset="0"/>
              </a:rPr>
              <a:t>CO, SO</a:t>
            </a:r>
            <a:r>
              <a:rPr lang="en-US" altLang="zh-TW" baseline="-25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2</a:t>
            </a:r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, CO</a:t>
            </a:r>
            <a:r>
              <a:rPr lang="en-US" altLang="zh-TW" baseline="-25000" dirty="0">
                <a:solidFill>
                  <a:schemeClr val="bg1"/>
                </a:solidFill>
                <a:latin typeface="Cambria" panose="02040503050406030204" pitchFamily="18" charset="0"/>
              </a:rPr>
              <a:t>2</a:t>
            </a:r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, CH</a:t>
            </a:r>
            <a:r>
              <a:rPr lang="en-US" altLang="zh-TW" baseline="-25000" dirty="0">
                <a:solidFill>
                  <a:schemeClr val="bg1"/>
                </a:solidFill>
                <a:latin typeface="Cambria" panose="02040503050406030204" pitchFamily="18" charset="0"/>
              </a:rPr>
              <a:t>4</a:t>
            </a:r>
            <a:endParaRPr lang="zh-TW" altLang="en-US" dirty="0">
              <a:solidFill>
                <a:schemeClr val="bg1"/>
              </a:solidFill>
            </a:endParaRPr>
          </a:p>
          <a:p>
            <a:r>
              <a:rPr lang="en-US" altLang="zh-TW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Flask </a:t>
            </a:r>
            <a:r>
              <a:rPr lang="en-US" altLang="zh-TW" b="1" dirty="0">
                <a:solidFill>
                  <a:srgbClr val="FFFF00"/>
                </a:solidFill>
                <a:latin typeface="Cambria" panose="02040503050406030204" pitchFamily="18" charset="0"/>
              </a:rPr>
              <a:t>air </a:t>
            </a:r>
            <a:r>
              <a:rPr lang="en-US" altLang="zh-TW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sampling (Weekly):</a:t>
            </a:r>
            <a:endParaRPr lang="en-US" altLang="zh-TW" b="1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CO</a:t>
            </a:r>
            <a:r>
              <a:rPr lang="en-US" altLang="zh-TW" baseline="-25000" dirty="0">
                <a:solidFill>
                  <a:schemeClr val="bg1"/>
                </a:solidFill>
                <a:latin typeface="Cambria" panose="02040503050406030204" pitchFamily="18" charset="0"/>
              </a:rPr>
              <a:t>2</a:t>
            </a:r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l-GR" altLang="zh-TW" dirty="0">
                <a:solidFill>
                  <a:schemeClr val="bg1"/>
                </a:solidFill>
                <a:latin typeface="Palatino Linotype"/>
              </a:rPr>
              <a:t>δ</a:t>
            </a:r>
            <a:r>
              <a:rPr lang="en-US" altLang="zh-TW" baseline="30000" dirty="0">
                <a:solidFill>
                  <a:schemeClr val="bg1"/>
                </a:solidFill>
                <a:latin typeface="Cambria" panose="02040503050406030204" pitchFamily="18" charset="0"/>
              </a:rPr>
              <a:t>13</a:t>
            </a:r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C_CO</a:t>
            </a:r>
            <a:r>
              <a:rPr lang="en-US" altLang="zh-TW" baseline="-25000" dirty="0">
                <a:solidFill>
                  <a:schemeClr val="bg1"/>
                </a:solidFill>
                <a:latin typeface="Cambria" panose="02040503050406030204" pitchFamily="18" charset="0"/>
              </a:rPr>
              <a:t>2</a:t>
            </a:r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l-GR" altLang="zh-TW" dirty="0">
                <a:solidFill>
                  <a:schemeClr val="bg1"/>
                </a:solidFill>
                <a:latin typeface="Palatino Linotype"/>
              </a:rPr>
              <a:t>δ</a:t>
            </a:r>
            <a:r>
              <a:rPr lang="en-US" altLang="zh-TW" baseline="30000" dirty="0">
                <a:solidFill>
                  <a:schemeClr val="bg1"/>
                </a:solidFill>
                <a:latin typeface="Cambria" panose="02040503050406030204" pitchFamily="18" charset="0"/>
              </a:rPr>
              <a:t>18</a:t>
            </a:r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O_CO</a:t>
            </a:r>
            <a:r>
              <a:rPr lang="en-US" altLang="zh-TW" baseline="-25000" dirty="0">
                <a:solidFill>
                  <a:schemeClr val="bg1"/>
                </a:solidFill>
                <a:latin typeface="Cambria" panose="02040503050406030204" pitchFamily="18" charset="0"/>
              </a:rPr>
              <a:t>2</a:t>
            </a:r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, CH</a:t>
            </a:r>
            <a:r>
              <a:rPr lang="en-US" altLang="zh-TW" baseline="-25000" dirty="0">
                <a:solidFill>
                  <a:schemeClr val="bg1"/>
                </a:solidFill>
                <a:latin typeface="Cambria" panose="02040503050406030204" pitchFamily="18" charset="0"/>
              </a:rPr>
              <a:t>4</a:t>
            </a:r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, N</a:t>
            </a:r>
            <a:r>
              <a:rPr lang="en-US" altLang="zh-TW" baseline="-25000" dirty="0">
                <a:solidFill>
                  <a:schemeClr val="bg1"/>
                </a:solidFill>
                <a:latin typeface="Cambria" panose="02040503050406030204" pitchFamily="18" charset="0"/>
              </a:rPr>
              <a:t>2</a:t>
            </a:r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O, SF</a:t>
            </a:r>
            <a:r>
              <a:rPr lang="en-US" altLang="zh-TW" baseline="-25000" dirty="0">
                <a:solidFill>
                  <a:schemeClr val="bg1"/>
                </a:solidFill>
                <a:latin typeface="Cambria" panose="02040503050406030204" pitchFamily="18" charset="0"/>
              </a:rPr>
              <a:t>6</a:t>
            </a:r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, CO, H</a:t>
            </a:r>
            <a:r>
              <a:rPr lang="en-US" altLang="zh-TW" baseline="-25000" dirty="0">
                <a:solidFill>
                  <a:schemeClr val="bg1"/>
                </a:solidFill>
                <a:latin typeface="Cambria" panose="02040503050406030204" pitchFamily="18" charset="0"/>
              </a:rPr>
              <a:t>2</a:t>
            </a:r>
            <a:r>
              <a:rPr lang="en-US" altLang="zh-TW" dirty="0" smtClean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</a:p>
          <a:p>
            <a:r>
              <a:rPr lang="en-US" altLang="zh-TW" dirty="0" smtClean="0">
                <a:solidFill>
                  <a:schemeClr val="bg1"/>
                </a:solidFill>
                <a:latin typeface="Cambria" panose="02040503050406030204" pitchFamily="18" charset="0"/>
              </a:rPr>
              <a:t>CFCs, VOCs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1914737" y="1596540"/>
            <a:ext cx="3273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(23.47°N, 120.87°E, 2862 m </a:t>
            </a:r>
            <a:r>
              <a:rPr lang="en-US" altLang="zh-TW" dirty="0" err="1">
                <a:solidFill>
                  <a:srgbClr val="FF0000"/>
                </a:solidFill>
              </a:rPr>
              <a:t>a.s.l</a:t>
            </a:r>
            <a:r>
              <a:rPr lang="en-US" altLang="zh-TW" dirty="0">
                <a:solidFill>
                  <a:srgbClr val="FF0000"/>
                </a:solidFill>
              </a:rPr>
              <a:t>.)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20" name="Picture 4" descr="I:\GMAC 2013\copied\20100430東沙-允文採樣罐\IMG_02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5525" y="4922470"/>
            <a:ext cx="2284446" cy="17133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11" descr="http://www.lmd.polytechnique.fr/%7Ecrevoisi/images/NOAA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53" y="4926979"/>
            <a:ext cx="959487" cy="94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94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err="1" smtClean="0"/>
              <a:t>Dongsha</a:t>
            </a:r>
            <a:r>
              <a:rPr lang="en-US" altLang="zh-TW" dirty="0" smtClean="0"/>
              <a:t> Island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4" name="Picture 2" descr="http://www.moi.gov.tw/files/park_file/%E6%9D%B1%E6%B2%99%E7%92%B0%E7%A4%8120041106-%E5%8D%B0%E5%88%B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079" y="2239227"/>
            <a:ext cx="2334385" cy="2658133"/>
          </a:xfrm>
          <a:prstGeom prst="rect">
            <a:avLst/>
          </a:prstGeom>
          <a:noFill/>
          <a:ln w="15875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www.eewow.com/photo/2013/2/9608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655" y="2239226"/>
            <a:ext cx="3345513" cy="2646673"/>
          </a:xfrm>
          <a:prstGeom prst="rect">
            <a:avLst/>
          </a:prstGeom>
          <a:noFill/>
          <a:ln w="15875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I:\GMAC 2013\copied\20100430東沙-允文採樣罐\IMG_019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7544" y="2239227"/>
            <a:ext cx="1993294" cy="2658133"/>
          </a:xfrm>
          <a:prstGeom prst="rect">
            <a:avLst/>
          </a:prstGeom>
          <a:ln w="15875">
            <a:solidFill>
              <a:schemeClr val="bg2"/>
            </a:solidFill>
          </a:ln>
          <a:effectLst/>
        </p:spPr>
      </p:pic>
      <p:sp>
        <p:nvSpPr>
          <p:cNvPr id="17" name="圓角矩形 23"/>
          <p:cNvSpPr>
            <a:spLocks noChangeArrowheads="1"/>
          </p:cNvSpPr>
          <p:nvPr/>
        </p:nvSpPr>
        <p:spPr bwMode="auto">
          <a:xfrm>
            <a:off x="6490640" y="3182290"/>
            <a:ext cx="532089" cy="412183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79488"/>
            <a:endParaRPr lang="zh-TW" altLang="en-US" sz="1900">
              <a:ea typeface="新細明體" charset="-120"/>
            </a:endParaRPr>
          </a:p>
        </p:txBody>
      </p:sp>
      <p:cxnSp>
        <p:nvCxnSpPr>
          <p:cNvPr id="18" name="直線接點 17"/>
          <p:cNvCxnSpPr/>
          <p:nvPr/>
        </p:nvCxnSpPr>
        <p:spPr bwMode="auto">
          <a:xfrm>
            <a:off x="6084168" y="2239227"/>
            <a:ext cx="504056" cy="9430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 bwMode="auto">
          <a:xfrm flipV="1">
            <a:off x="6084168" y="3594473"/>
            <a:ext cx="504056" cy="12914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圓角矩形 23"/>
          <p:cNvSpPr>
            <a:spLocks noChangeArrowheads="1"/>
          </p:cNvSpPr>
          <p:nvPr/>
        </p:nvSpPr>
        <p:spPr bwMode="auto">
          <a:xfrm>
            <a:off x="4716016" y="3645522"/>
            <a:ext cx="532089" cy="412183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79488"/>
            <a:endParaRPr lang="zh-TW" altLang="en-US" sz="1900">
              <a:ea typeface="新細明體" charset="-120"/>
            </a:endParaRPr>
          </a:p>
        </p:txBody>
      </p:sp>
      <p:cxnSp>
        <p:nvCxnSpPr>
          <p:cNvPr id="21" name="直線接點 20"/>
          <p:cNvCxnSpPr/>
          <p:nvPr/>
        </p:nvCxnSpPr>
        <p:spPr bwMode="auto">
          <a:xfrm>
            <a:off x="2486627" y="2239227"/>
            <a:ext cx="2373405" cy="14062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 bwMode="auto">
          <a:xfrm flipV="1">
            <a:off x="2460838" y="4078298"/>
            <a:ext cx="2399194" cy="8076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/>
          <p:cNvSpPr txBox="1"/>
          <p:nvPr/>
        </p:nvSpPr>
        <p:spPr>
          <a:xfrm>
            <a:off x="467544" y="5298360"/>
            <a:ext cx="4603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FF00"/>
                </a:solidFill>
                <a:latin typeface="Cambria" panose="02040503050406030204" pitchFamily="18" charset="0"/>
              </a:rPr>
              <a:t>Flask air sampling </a:t>
            </a:r>
            <a:r>
              <a:rPr lang="en-US" altLang="zh-TW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(Weekly</a:t>
            </a:r>
            <a:r>
              <a:rPr lang="en-US" altLang="zh-TW" b="1" dirty="0">
                <a:solidFill>
                  <a:srgbClr val="FFFF00"/>
                </a:solidFill>
                <a:latin typeface="Cambria" panose="02040503050406030204" pitchFamily="18" charset="0"/>
              </a:rPr>
              <a:t>):</a:t>
            </a:r>
          </a:p>
          <a:p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CO</a:t>
            </a:r>
            <a:r>
              <a:rPr lang="en-US" altLang="zh-TW" baseline="-25000" dirty="0">
                <a:solidFill>
                  <a:schemeClr val="bg1"/>
                </a:solidFill>
                <a:latin typeface="Cambria" panose="02040503050406030204" pitchFamily="18" charset="0"/>
              </a:rPr>
              <a:t>2</a:t>
            </a:r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l-GR" altLang="zh-TW" dirty="0">
                <a:solidFill>
                  <a:schemeClr val="bg1"/>
                </a:solidFill>
                <a:latin typeface="Palatino Linotype"/>
              </a:rPr>
              <a:t>δ</a:t>
            </a:r>
            <a:r>
              <a:rPr lang="en-US" altLang="zh-TW" baseline="30000" dirty="0">
                <a:solidFill>
                  <a:schemeClr val="bg1"/>
                </a:solidFill>
                <a:latin typeface="Cambria" panose="02040503050406030204" pitchFamily="18" charset="0"/>
              </a:rPr>
              <a:t>13</a:t>
            </a:r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C_CO</a:t>
            </a:r>
            <a:r>
              <a:rPr lang="en-US" altLang="zh-TW" baseline="-25000" dirty="0">
                <a:solidFill>
                  <a:schemeClr val="bg1"/>
                </a:solidFill>
                <a:latin typeface="Cambria" panose="02040503050406030204" pitchFamily="18" charset="0"/>
              </a:rPr>
              <a:t>2</a:t>
            </a:r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l-GR" altLang="zh-TW" dirty="0">
                <a:solidFill>
                  <a:schemeClr val="bg1"/>
                </a:solidFill>
                <a:latin typeface="Palatino Linotype"/>
              </a:rPr>
              <a:t>δ</a:t>
            </a:r>
            <a:r>
              <a:rPr lang="en-US" altLang="zh-TW" baseline="30000" dirty="0">
                <a:solidFill>
                  <a:schemeClr val="bg1"/>
                </a:solidFill>
                <a:latin typeface="Cambria" panose="02040503050406030204" pitchFamily="18" charset="0"/>
              </a:rPr>
              <a:t>18</a:t>
            </a:r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O_CO</a:t>
            </a:r>
            <a:r>
              <a:rPr lang="en-US" altLang="zh-TW" baseline="-25000" dirty="0">
                <a:solidFill>
                  <a:schemeClr val="bg1"/>
                </a:solidFill>
                <a:latin typeface="Cambria" panose="02040503050406030204" pitchFamily="18" charset="0"/>
              </a:rPr>
              <a:t>2</a:t>
            </a:r>
            <a:r>
              <a:rPr lang="en-US" altLang="zh-TW" dirty="0" smtClean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CH</a:t>
            </a:r>
            <a:r>
              <a:rPr lang="en-US" altLang="zh-TW" baseline="-25000" dirty="0">
                <a:solidFill>
                  <a:schemeClr val="bg1"/>
                </a:solidFill>
                <a:latin typeface="Cambria" panose="02040503050406030204" pitchFamily="18" charset="0"/>
              </a:rPr>
              <a:t>4</a:t>
            </a:r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, N</a:t>
            </a:r>
            <a:r>
              <a:rPr lang="en-US" altLang="zh-TW" baseline="-25000" dirty="0">
                <a:solidFill>
                  <a:schemeClr val="bg1"/>
                </a:solidFill>
                <a:latin typeface="Cambria" panose="02040503050406030204" pitchFamily="18" charset="0"/>
              </a:rPr>
              <a:t>2</a:t>
            </a:r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O, SF</a:t>
            </a:r>
            <a:r>
              <a:rPr lang="en-US" altLang="zh-TW" baseline="-25000" dirty="0">
                <a:solidFill>
                  <a:schemeClr val="bg1"/>
                </a:solidFill>
                <a:latin typeface="Cambria" panose="02040503050406030204" pitchFamily="18" charset="0"/>
              </a:rPr>
              <a:t>6</a:t>
            </a:r>
            <a:r>
              <a:rPr lang="en-US" altLang="zh-TW" dirty="0">
                <a:solidFill>
                  <a:schemeClr val="bg1"/>
                </a:solidFill>
                <a:latin typeface="Cambria" panose="02040503050406030204" pitchFamily="18" charset="0"/>
              </a:rPr>
              <a:t>, CO, </a:t>
            </a:r>
            <a:r>
              <a:rPr lang="en-US" altLang="zh-TW" dirty="0" smtClean="0">
                <a:solidFill>
                  <a:schemeClr val="bg1"/>
                </a:solidFill>
                <a:latin typeface="Cambria" panose="02040503050406030204" pitchFamily="18" charset="0"/>
              </a:rPr>
              <a:t>H</a:t>
            </a:r>
            <a:r>
              <a:rPr lang="en-US" altLang="zh-TW" baseline="-25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2</a:t>
            </a:r>
            <a:endParaRPr lang="zh-TW" altLang="en-US" baseline="-25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文字方塊 24"/>
          <p:cNvSpPr txBox="1">
            <a:spLocks noChangeArrowheads="1"/>
          </p:cNvSpPr>
          <p:nvPr/>
        </p:nvSpPr>
        <p:spPr bwMode="auto">
          <a:xfrm>
            <a:off x="4742602" y="3337745"/>
            <a:ext cx="4844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zh-TW" sz="1400" b="1" dirty="0" smtClean="0">
                <a:solidFill>
                  <a:srgbClr val="FF0000"/>
                </a:solidFill>
                <a:ea typeface="新細明體" charset="-120"/>
              </a:rPr>
              <a:t>DSI</a:t>
            </a:r>
            <a:endParaRPr lang="zh-TW" altLang="en-US" sz="1400" b="1" dirty="0">
              <a:solidFill>
                <a:srgbClr val="FF0000"/>
              </a:solidFill>
              <a:ea typeface="新細明體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161573" y="2207360"/>
            <a:ext cx="2922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en-US" altLang="zh-TW" dirty="0" smtClean="0">
                <a:solidFill>
                  <a:srgbClr val="FF0000"/>
                </a:solidFill>
              </a:rPr>
              <a:t>20.70°N</a:t>
            </a:r>
            <a:r>
              <a:rPr lang="en-US" altLang="zh-TW" dirty="0">
                <a:solidFill>
                  <a:srgbClr val="FF0000"/>
                </a:solidFill>
              </a:rPr>
              <a:t>, </a:t>
            </a:r>
            <a:r>
              <a:rPr lang="en-US" altLang="zh-TW" dirty="0" smtClean="0">
                <a:solidFill>
                  <a:srgbClr val="FF0000"/>
                </a:solidFill>
              </a:rPr>
              <a:t>116.73°E</a:t>
            </a:r>
            <a:r>
              <a:rPr lang="en-US" altLang="zh-TW" dirty="0">
                <a:solidFill>
                  <a:srgbClr val="FF0000"/>
                </a:solidFill>
              </a:rPr>
              <a:t>, 5</a:t>
            </a:r>
            <a:r>
              <a:rPr lang="en-US" altLang="zh-TW" dirty="0" smtClean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</a:rPr>
              <a:t>m </a:t>
            </a:r>
            <a:r>
              <a:rPr lang="en-US" altLang="zh-TW" dirty="0" err="1">
                <a:solidFill>
                  <a:srgbClr val="FF0000"/>
                </a:solidFill>
              </a:rPr>
              <a:t>a.s.l</a:t>
            </a:r>
            <a:r>
              <a:rPr lang="en-US" altLang="zh-TW" dirty="0">
                <a:solidFill>
                  <a:srgbClr val="FF0000"/>
                </a:solidFill>
              </a:rPr>
              <a:t>.)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26" name="Picture 11" descr="http://www.lmd.polytechnique.fr/%7Ecrevoisi/images/NOAA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53" y="5079684"/>
            <a:ext cx="959487" cy="94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36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Lulin-ncu\Documents\MATLAB\output_files\ccgg_time_series_co2_lln_dsi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1749245"/>
            <a:ext cx="6413412" cy="481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CO</a:t>
            </a:r>
            <a:r>
              <a:rPr lang="en-US" altLang="zh-TW" baseline="-25000" dirty="0" smtClean="0"/>
              <a:t>2</a:t>
            </a:r>
            <a:endParaRPr lang="zh-TW" altLang="en-US" baseline="-25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6862575" y="2207360"/>
            <a:ext cx="2032929" cy="2246769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chemeClr val="accent2"/>
                </a:solidFill>
              </a:rPr>
              <a:t>DSI:</a:t>
            </a:r>
          </a:p>
          <a:p>
            <a:r>
              <a:rPr lang="en-US" altLang="zh-TW" sz="2000" b="1" dirty="0" smtClean="0">
                <a:solidFill>
                  <a:schemeClr val="accent2"/>
                </a:solidFill>
              </a:rPr>
              <a:t>404.60±5.28 ppm</a:t>
            </a:r>
          </a:p>
          <a:p>
            <a:r>
              <a:rPr lang="en-US" altLang="zh-TW" sz="2000" b="1" dirty="0">
                <a:solidFill>
                  <a:schemeClr val="accent2"/>
                </a:solidFill>
              </a:rPr>
              <a:t>(+</a:t>
            </a:r>
            <a:r>
              <a:rPr lang="en-US" altLang="zh-TW" sz="2000" b="1" dirty="0" smtClean="0">
                <a:solidFill>
                  <a:schemeClr val="accent2"/>
                </a:solidFill>
              </a:rPr>
              <a:t>2.10 </a:t>
            </a:r>
            <a:r>
              <a:rPr lang="en-US" altLang="zh-TW" sz="2000" b="1" dirty="0">
                <a:solidFill>
                  <a:schemeClr val="accent2"/>
                </a:solidFill>
              </a:rPr>
              <a:t>ppm yr</a:t>
            </a:r>
            <a:r>
              <a:rPr lang="en-US" altLang="zh-TW" sz="2000" b="1" baseline="30000" dirty="0">
                <a:solidFill>
                  <a:schemeClr val="accent2"/>
                </a:solidFill>
              </a:rPr>
              <a:t>-1</a:t>
            </a:r>
            <a:r>
              <a:rPr lang="en-US" altLang="zh-TW" sz="2000" b="1" dirty="0" smtClean="0">
                <a:solidFill>
                  <a:schemeClr val="accent2"/>
                </a:solidFill>
              </a:rPr>
              <a:t>)</a:t>
            </a:r>
          </a:p>
          <a:p>
            <a:endParaRPr lang="en-US" altLang="zh-TW" sz="2000" b="1" dirty="0" smtClean="0">
              <a:solidFill>
                <a:schemeClr val="accent1"/>
              </a:solidFill>
            </a:endParaRPr>
          </a:p>
          <a:p>
            <a:r>
              <a:rPr lang="en-US" altLang="zh-TW" sz="2000" b="1" dirty="0" smtClean="0">
                <a:solidFill>
                  <a:schemeClr val="accent1"/>
                </a:solidFill>
              </a:rPr>
              <a:t>LLN:</a:t>
            </a:r>
          </a:p>
          <a:p>
            <a:r>
              <a:rPr lang="en-US" altLang="zh-TW" sz="2000" b="1" dirty="0" smtClean="0">
                <a:solidFill>
                  <a:schemeClr val="accent1"/>
                </a:solidFill>
              </a:rPr>
              <a:t>402.61±3.11 </a:t>
            </a:r>
            <a:r>
              <a:rPr lang="en-US" altLang="zh-TW" sz="2000" b="1" dirty="0">
                <a:solidFill>
                  <a:schemeClr val="accent1"/>
                </a:solidFill>
              </a:rPr>
              <a:t>ppm</a:t>
            </a:r>
          </a:p>
          <a:p>
            <a:r>
              <a:rPr lang="en-US" altLang="zh-TW" sz="2000" b="1" dirty="0">
                <a:solidFill>
                  <a:schemeClr val="accent1"/>
                </a:solidFill>
              </a:rPr>
              <a:t>(+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2.69 </a:t>
            </a:r>
            <a:r>
              <a:rPr lang="en-US" altLang="zh-TW" sz="2000" b="1" dirty="0">
                <a:solidFill>
                  <a:schemeClr val="accent1"/>
                </a:solidFill>
              </a:rPr>
              <a:t>ppm yr</a:t>
            </a:r>
            <a:r>
              <a:rPr lang="en-US" altLang="zh-TW" sz="2000" b="1" baseline="30000" dirty="0">
                <a:solidFill>
                  <a:schemeClr val="accent1"/>
                </a:solidFill>
              </a:rPr>
              <a:t>-1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)</a:t>
            </a:r>
            <a:endParaRPr lang="zh-TW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11" name="向下箭號 10"/>
          <p:cNvSpPr/>
          <p:nvPr/>
        </p:nvSpPr>
        <p:spPr>
          <a:xfrm>
            <a:off x="5335525" y="2207360"/>
            <a:ext cx="152705" cy="45811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下箭號 17"/>
          <p:cNvSpPr/>
          <p:nvPr/>
        </p:nvSpPr>
        <p:spPr>
          <a:xfrm flipV="1">
            <a:off x="5335525" y="4225071"/>
            <a:ext cx="152705" cy="4581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5085505" y="174924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2015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00702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Lulin-ncu\Documents\MATLAB\output_files\ccgg_time_series_ch4_lln_dsi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1749245"/>
            <a:ext cx="6413412" cy="481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CH</a:t>
            </a:r>
            <a:r>
              <a:rPr lang="en-US" altLang="zh-TW" baseline="-25000" dirty="0" smtClean="0"/>
              <a:t>4</a:t>
            </a:r>
            <a:endParaRPr lang="zh-TW" altLang="en-US" baseline="-25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6862575" y="2709281"/>
            <a:ext cx="1962397" cy="2246769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chemeClr val="accent2"/>
                </a:solidFill>
              </a:rPr>
              <a:t>DSI:</a:t>
            </a:r>
          </a:p>
          <a:p>
            <a:r>
              <a:rPr lang="en-US" altLang="zh-TW" sz="2000" b="1" dirty="0" smtClean="0">
                <a:solidFill>
                  <a:schemeClr val="accent2"/>
                </a:solidFill>
              </a:rPr>
              <a:t>1894.4±55.0 ppb</a:t>
            </a:r>
          </a:p>
          <a:p>
            <a:r>
              <a:rPr lang="en-US" altLang="zh-TW" sz="2000" b="1" dirty="0" smtClean="0">
                <a:solidFill>
                  <a:schemeClr val="accent2"/>
                </a:solidFill>
              </a:rPr>
              <a:t>(+6.4 ppb </a:t>
            </a:r>
            <a:r>
              <a:rPr lang="en-US" altLang="zh-TW" sz="2000" b="1" dirty="0">
                <a:solidFill>
                  <a:schemeClr val="accent2"/>
                </a:solidFill>
              </a:rPr>
              <a:t>yr</a:t>
            </a:r>
            <a:r>
              <a:rPr lang="en-US" altLang="zh-TW" sz="2000" b="1" baseline="30000" dirty="0">
                <a:solidFill>
                  <a:schemeClr val="accent2"/>
                </a:solidFill>
              </a:rPr>
              <a:t>-1</a:t>
            </a:r>
            <a:r>
              <a:rPr lang="en-US" altLang="zh-TW" sz="2000" b="1" dirty="0" smtClean="0">
                <a:solidFill>
                  <a:schemeClr val="accent2"/>
                </a:solidFill>
              </a:rPr>
              <a:t>)</a:t>
            </a:r>
          </a:p>
          <a:p>
            <a:endParaRPr lang="en-US" altLang="zh-TW" sz="2000" b="1" dirty="0" smtClean="0">
              <a:solidFill>
                <a:schemeClr val="accent1"/>
              </a:solidFill>
            </a:endParaRPr>
          </a:p>
          <a:p>
            <a:r>
              <a:rPr lang="en-US" altLang="zh-TW" sz="2000" b="1" dirty="0" smtClean="0">
                <a:solidFill>
                  <a:schemeClr val="accent1"/>
                </a:solidFill>
              </a:rPr>
              <a:t>LLN:</a:t>
            </a:r>
          </a:p>
          <a:p>
            <a:r>
              <a:rPr lang="en-US" altLang="zh-TW" sz="2000" b="1" dirty="0" smtClean="0">
                <a:solidFill>
                  <a:schemeClr val="accent1"/>
                </a:solidFill>
              </a:rPr>
              <a:t>1877.2±36.7 ppb</a:t>
            </a:r>
            <a:endParaRPr lang="en-US" altLang="zh-TW" sz="2000" b="1" dirty="0">
              <a:solidFill>
                <a:schemeClr val="accent1"/>
              </a:solidFill>
            </a:endParaRPr>
          </a:p>
          <a:p>
            <a:r>
              <a:rPr lang="en-US" altLang="zh-TW" sz="2000" b="1" dirty="0" smtClean="0">
                <a:solidFill>
                  <a:schemeClr val="accent1"/>
                </a:solidFill>
              </a:rPr>
              <a:t>(+6.9 ppb </a:t>
            </a:r>
            <a:r>
              <a:rPr lang="en-US" altLang="zh-TW" sz="2000" b="1" dirty="0">
                <a:solidFill>
                  <a:schemeClr val="accent1"/>
                </a:solidFill>
              </a:rPr>
              <a:t>yr</a:t>
            </a:r>
            <a:r>
              <a:rPr lang="en-US" altLang="zh-TW" sz="2000" b="1" baseline="30000" dirty="0">
                <a:solidFill>
                  <a:schemeClr val="accent1"/>
                </a:solidFill>
              </a:rPr>
              <a:t>-1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)</a:t>
            </a:r>
            <a:endParaRPr lang="zh-TW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16" name="向下箭號 15"/>
          <p:cNvSpPr/>
          <p:nvPr/>
        </p:nvSpPr>
        <p:spPr>
          <a:xfrm>
            <a:off x="5335525" y="2512770"/>
            <a:ext cx="152705" cy="45811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下箭號 16"/>
          <p:cNvSpPr/>
          <p:nvPr/>
        </p:nvSpPr>
        <p:spPr>
          <a:xfrm flipV="1">
            <a:off x="5335525" y="5108755"/>
            <a:ext cx="152705" cy="4581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5085505" y="174924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2015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67003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Lulin-ncu\Documents\MATLAB\output_files\ccgg_time_series_n2o_lln_dsi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1749245"/>
            <a:ext cx="6413412" cy="481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N</a:t>
            </a:r>
            <a:r>
              <a:rPr lang="en-US" altLang="zh-TW" baseline="-25000" dirty="0" smtClean="0"/>
              <a:t>2</a:t>
            </a:r>
            <a:r>
              <a:rPr lang="en-US" altLang="zh-TW" dirty="0" smtClean="0"/>
              <a:t>O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015280" y="2054655"/>
            <a:ext cx="1702710" cy="2246769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chemeClr val="accent2"/>
                </a:solidFill>
              </a:rPr>
              <a:t>DSI:</a:t>
            </a:r>
          </a:p>
          <a:p>
            <a:r>
              <a:rPr lang="en-US" altLang="zh-TW" sz="2000" b="1" dirty="0" smtClean="0">
                <a:solidFill>
                  <a:schemeClr val="accent2"/>
                </a:solidFill>
              </a:rPr>
              <a:t>329.3±0.6 ppb</a:t>
            </a:r>
          </a:p>
          <a:p>
            <a:r>
              <a:rPr lang="en-US" altLang="zh-TW" sz="2000" b="1" dirty="0" smtClean="0">
                <a:solidFill>
                  <a:schemeClr val="accent2"/>
                </a:solidFill>
              </a:rPr>
              <a:t>(+1.1 ppb </a:t>
            </a:r>
            <a:r>
              <a:rPr lang="en-US" altLang="zh-TW" sz="2000" b="1" dirty="0">
                <a:solidFill>
                  <a:schemeClr val="accent2"/>
                </a:solidFill>
              </a:rPr>
              <a:t>yr</a:t>
            </a:r>
            <a:r>
              <a:rPr lang="en-US" altLang="zh-TW" sz="2000" b="1" baseline="30000" dirty="0">
                <a:solidFill>
                  <a:schemeClr val="accent2"/>
                </a:solidFill>
              </a:rPr>
              <a:t>-1</a:t>
            </a:r>
            <a:r>
              <a:rPr lang="en-US" altLang="zh-TW" sz="2000" b="1" dirty="0" smtClean="0">
                <a:solidFill>
                  <a:schemeClr val="accent2"/>
                </a:solidFill>
              </a:rPr>
              <a:t>)</a:t>
            </a:r>
          </a:p>
          <a:p>
            <a:endParaRPr lang="en-US" altLang="zh-TW" sz="2000" b="1" dirty="0" smtClean="0">
              <a:solidFill>
                <a:schemeClr val="accent1"/>
              </a:solidFill>
            </a:endParaRPr>
          </a:p>
          <a:p>
            <a:r>
              <a:rPr lang="en-US" altLang="zh-TW" sz="2000" b="1" dirty="0" smtClean="0">
                <a:solidFill>
                  <a:schemeClr val="accent1"/>
                </a:solidFill>
              </a:rPr>
              <a:t>LLN:</a:t>
            </a:r>
          </a:p>
          <a:p>
            <a:r>
              <a:rPr lang="en-US" altLang="zh-TW" sz="2000" b="1" dirty="0" smtClean="0">
                <a:solidFill>
                  <a:schemeClr val="accent1"/>
                </a:solidFill>
              </a:rPr>
              <a:t>329.2±0.6 ppb</a:t>
            </a:r>
            <a:endParaRPr lang="en-US" altLang="zh-TW" sz="2000" b="1" dirty="0">
              <a:solidFill>
                <a:schemeClr val="accent1"/>
              </a:solidFill>
            </a:endParaRPr>
          </a:p>
          <a:p>
            <a:r>
              <a:rPr lang="en-US" altLang="zh-TW" sz="2000" b="1" dirty="0" smtClean="0">
                <a:solidFill>
                  <a:schemeClr val="accent1"/>
                </a:solidFill>
              </a:rPr>
              <a:t>(+0.9 ppb </a:t>
            </a:r>
            <a:r>
              <a:rPr lang="en-US" altLang="zh-TW" sz="2000" b="1" dirty="0">
                <a:solidFill>
                  <a:schemeClr val="accent1"/>
                </a:solidFill>
              </a:rPr>
              <a:t>yr</a:t>
            </a:r>
            <a:r>
              <a:rPr lang="en-US" altLang="zh-TW" sz="2000" b="1" baseline="30000" dirty="0">
                <a:solidFill>
                  <a:schemeClr val="accent1"/>
                </a:solidFill>
              </a:rPr>
              <a:t>-1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)</a:t>
            </a:r>
            <a:endParaRPr lang="zh-TW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19" name="向下箭號 18"/>
          <p:cNvSpPr/>
          <p:nvPr/>
        </p:nvSpPr>
        <p:spPr>
          <a:xfrm>
            <a:off x="5335525" y="2054655"/>
            <a:ext cx="152705" cy="45811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下箭號 19"/>
          <p:cNvSpPr/>
          <p:nvPr/>
        </p:nvSpPr>
        <p:spPr>
          <a:xfrm flipV="1">
            <a:off x="5335525" y="3581705"/>
            <a:ext cx="152705" cy="4581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5085505" y="174924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2015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66537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907080" y="2054655"/>
            <a:ext cx="7329840" cy="4428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Cluster analysis of </a:t>
            </a:r>
            <a:br>
              <a:rPr lang="en-US" altLang="zh-TW" dirty="0"/>
            </a:br>
            <a:r>
              <a:rPr lang="en-US" altLang="zh-TW" dirty="0"/>
              <a:t>backward trajectories at </a:t>
            </a:r>
            <a:r>
              <a:rPr lang="en-US" altLang="zh-TW" dirty="0" err="1" smtClean="0"/>
              <a:t>Dongsha</a:t>
            </a:r>
            <a:r>
              <a:rPr lang="en-US" altLang="zh-TW" dirty="0" smtClean="0"/>
              <a:t> Island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90" y="2085775"/>
            <a:ext cx="6871725" cy="439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4" b="15981"/>
          <a:stretch/>
        </p:blipFill>
        <p:spPr bwMode="auto">
          <a:xfrm>
            <a:off x="942971" y="2147000"/>
            <a:ext cx="7000248" cy="311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5915806" y="2906963"/>
            <a:ext cx="179555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Winter monsoon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053915" y="4803345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27%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946345" y="351778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31%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244265" y="4192525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19%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4443095" y="229614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16%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3197655" y="3823193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7%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86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818</Words>
  <Application>Microsoft Office PowerPoint</Application>
  <PresentationFormat>如螢幕大小 (4:3)</PresentationFormat>
  <Paragraphs>289</Paragraphs>
  <Slides>29</Slides>
  <Notes>2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1" baseType="lpstr">
      <vt:lpstr>Office Theme</vt:lpstr>
      <vt:lpstr>SPW 12.0 Graph</vt:lpstr>
      <vt:lpstr>Recent progress on  greenhouse gas measurements  at Mt. Lulin and Dongsha Island, Taiwan</vt:lpstr>
      <vt:lpstr>History of  baseline GHG measurements in Taiwan</vt:lpstr>
      <vt:lpstr>Locations</vt:lpstr>
      <vt:lpstr>Mt. Lulin</vt:lpstr>
      <vt:lpstr>Dongsha Island</vt:lpstr>
      <vt:lpstr>CO2</vt:lpstr>
      <vt:lpstr>CH4</vt:lpstr>
      <vt:lpstr>N2O</vt:lpstr>
      <vt:lpstr>Cluster analysis of  backward trajectories at Dongsha Island</vt:lpstr>
      <vt:lpstr>Cluster analysis of  backward trajectories at Mt. Lulin</vt:lpstr>
      <vt:lpstr>Frequency</vt:lpstr>
      <vt:lpstr>Contributions</vt:lpstr>
      <vt:lpstr>Cluster analysis of  backward trajectories  in periods</vt:lpstr>
      <vt:lpstr>PowerPoint 簡報</vt:lpstr>
      <vt:lpstr>PowerPoint 簡報</vt:lpstr>
      <vt:lpstr>Air masses from East China</vt:lpstr>
      <vt:lpstr>In-situ measurements of CO2 and CH4 at Mt. Lulin </vt:lpstr>
      <vt:lpstr>Inter-comparisons of CO2</vt:lpstr>
      <vt:lpstr>Inter-comparisons of CH4 </vt:lpstr>
      <vt:lpstr>Diurnal variations of CO2 and CH4</vt:lpstr>
      <vt:lpstr>Mountain-valley breezes</vt:lpstr>
      <vt:lpstr>Diurnal spectrum</vt:lpstr>
      <vt:lpstr>Future Plan: GHG Network</vt:lpstr>
      <vt:lpstr>Taiping Island</vt:lpstr>
      <vt:lpstr>Mt. Yushan</vt:lpstr>
      <vt:lpstr>Lanyu Island</vt:lpstr>
      <vt:lpstr>Mt. Bamboo</vt:lpstr>
      <vt:lpstr>Summary</vt:lpstr>
      <vt:lpstr>Acknowledgements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2014-03-09T18:40:45Z</dcterms:created>
  <dcterms:modified xsi:type="dcterms:W3CDTF">2016-10-16T23:38:26Z</dcterms:modified>
</cp:coreProperties>
</file>