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1" r:id="rId4"/>
    <p:sldId id="260" r:id="rId5"/>
    <p:sldId id="261" r:id="rId6"/>
    <p:sldId id="262" r:id="rId7"/>
    <p:sldId id="264" r:id="rId8"/>
    <p:sldId id="275" r:id="rId9"/>
    <p:sldId id="296" r:id="rId10"/>
    <p:sldId id="266" r:id="rId11"/>
    <p:sldId id="276" r:id="rId12"/>
    <p:sldId id="268" r:id="rId13"/>
    <p:sldId id="269" r:id="rId14"/>
    <p:sldId id="273" r:id="rId15"/>
    <p:sldId id="283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9B1515"/>
    <a:srgbClr val="585858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3" autoAdjust="0"/>
  </p:normalViewPr>
  <p:slideViewPr>
    <p:cSldViewPr>
      <p:cViewPr>
        <p:scale>
          <a:sx n="69" d="100"/>
          <a:sy n="69" d="100"/>
        </p:scale>
        <p:origin x="-1212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2E74-AE4A-4A71-A122-4BE7AD70CA94}" type="datetimeFigureOut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027BA-FF1B-4537-880D-4FEF058AF5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2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773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88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68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027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37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6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23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95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4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15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9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3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27BA-FF1B-4537-880D-4FEF058AF57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3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7590-C6BD-4FD9-BDA2-692BE3C671F0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3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D277-7D9F-451E-A945-FA93B075B590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80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AC0E-1F84-43C5-99C0-61E39208B90D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82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38A2-FF6A-4458-A64A-CEE7AED4885F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3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22F9-2327-4E8F-838B-F18BD0F85BAC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8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E4A8-090F-43AE-A718-0C74DE965907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03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44F7-F81D-4F8B-8E24-56E22AF03EA0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7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190F4-4A4A-4419-BC7A-1D8924E3FC64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94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0CCF-9842-4FB5-8419-CC2F7EE1FAF7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5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C8-51E1-487F-83AD-84EEA50435F9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48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F6FB-908D-4A1D-873F-3671FD49F5F6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8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0DB2-7065-4A83-831D-F91EC3B2F5D5}" type="datetime1">
              <a:rPr kumimoji="1" lang="ja-JP" altLang="en-US" smtClean="0"/>
              <a:t>2016/11/10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8th Asia-Pacific GAW workshop on</a:t>
            </a:r>
            <a:r>
              <a:rPr kumimoji="1" lang="ja-JP" altLang="en-US" smtClean="0"/>
              <a:t>　</a:t>
            </a:r>
            <a:r>
              <a:rPr kumimoji="1" lang="en-US" altLang="ja-JP" smtClean="0"/>
              <a:t>Greenhouse Gases, 17-18 October, Seoul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DEFD-EA84-41B0-A9E2-DDDCF5B474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9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3109" y="1616507"/>
            <a:ext cx="7556376" cy="1452453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The evaluation of JMA’s standard gas scale for measurements of atmospheric </a:t>
            </a:r>
            <a:r>
              <a:rPr lang="en-US" altLang="ja-JP" b="1" dirty="0" smtClean="0"/>
              <a:t>methane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12801" y="3284984"/>
            <a:ext cx="7416824" cy="1854767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en-US" altLang="ja-JP" sz="6200" dirty="0">
                <a:solidFill>
                  <a:schemeClr val="tx1"/>
                </a:solidFill>
              </a:rPr>
              <a:t>*Shuichi Hosokawa</a:t>
            </a:r>
            <a:r>
              <a:rPr lang="en-US" altLang="ja-JP" sz="6200" baseline="30000" dirty="0">
                <a:solidFill>
                  <a:schemeClr val="tx1"/>
                </a:solidFill>
              </a:rPr>
              <a:t>1</a:t>
            </a:r>
            <a:r>
              <a:rPr lang="en-US" altLang="ja-JP" sz="6200" dirty="0">
                <a:solidFill>
                  <a:schemeClr val="tx1"/>
                </a:solidFill>
              </a:rPr>
              <a:t>, </a:t>
            </a:r>
            <a:r>
              <a:rPr lang="en-US" altLang="ja-JP" sz="6200" dirty="0" err="1">
                <a:solidFill>
                  <a:schemeClr val="tx1"/>
                </a:solidFill>
              </a:rPr>
              <a:t>Teruo</a:t>
            </a:r>
            <a:r>
              <a:rPr lang="en-US" altLang="ja-JP" sz="6200" dirty="0">
                <a:solidFill>
                  <a:schemeClr val="tx1"/>
                </a:solidFill>
              </a:rPr>
              <a:t> Kawasaki</a:t>
            </a:r>
            <a:r>
              <a:rPr lang="en-US" altLang="ja-JP" sz="6200" baseline="30000" dirty="0">
                <a:solidFill>
                  <a:schemeClr val="tx1"/>
                </a:solidFill>
              </a:rPr>
              <a:t>1</a:t>
            </a:r>
            <a:r>
              <a:rPr lang="en-US" altLang="ja-JP" sz="6200" dirty="0">
                <a:solidFill>
                  <a:schemeClr val="tx1"/>
                </a:solidFill>
              </a:rPr>
              <a:t>, Yuji Esaki</a:t>
            </a:r>
            <a:r>
              <a:rPr lang="en-US" altLang="ja-JP" sz="6200" baseline="30000" dirty="0">
                <a:solidFill>
                  <a:schemeClr val="tx1"/>
                </a:solidFill>
              </a:rPr>
              <a:t>1</a:t>
            </a:r>
            <a:r>
              <a:rPr lang="en-US" altLang="ja-JP" sz="6200" dirty="0">
                <a:solidFill>
                  <a:schemeClr val="tx1"/>
                </a:solidFill>
              </a:rPr>
              <a:t>, </a:t>
            </a:r>
            <a:r>
              <a:rPr lang="en-US" altLang="ja-JP" sz="6200" dirty="0" smtClean="0">
                <a:solidFill>
                  <a:schemeClr val="tx1"/>
                </a:solidFill>
              </a:rPr>
              <a:t>Atsushi </a:t>
            </a:r>
            <a:r>
              <a:rPr lang="en-US" altLang="ja-JP" sz="6200" dirty="0">
                <a:solidFill>
                  <a:schemeClr val="tx1"/>
                </a:solidFill>
              </a:rPr>
              <a:t>Takizawa</a:t>
            </a:r>
            <a:r>
              <a:rPr lang="en-US" altLang="ja-JP" sz="6200" baseline="30000" dirty="0">
                <a:solidFill>
                  <a:schemeClr val="tx1"/>
                </a:solidFill>
              </a:rPr>
              <a:t>1</a:t>
            </a:r>
            <a:r>
              <a:rPr lang="en-US" altLang="ja-JP" sz="6200" dirty="0">
                <a:solidFill>
                  <a:schemeClr val="tx1"/>
                </a:solidFill>
              </a:rPr>
              <a:t>, </a:t>
            </a:r>
            <a:r>
              <a:rPr lang="en-US" altLang="ja-JP" sz="6200" dirty="0" smtClean="0">
                <a:solidFill>
                  <a:schemeClr val="tx1"/>
                </a:solidFill>
              </a:rPr>
              <a:t>Shinya </a:t>
            </a:r>
            <a:r>
              <a:rPr lang="en-US" altLang="ja-JP" sz="6200" dirty="0">
                <a:solidFill>
                  <a:schemeClr val="tx1"/>
                </a:solidFill>
              </a:rPr>
              <a:t>Takatsuji</a:t>
            </a:r>
            <a:r>
              <a:rPr lang="en-US" altLang="ja-JP" sz="6200" baseline="30000" dirty="0">
                <a:solidFill>
                  <a:schemeClr val="tx1"/>
                </a:solidFill>
              </a:rPr>
              <a:t>1</a:t>
            </a:r>
            <a:r>
              <a:rPr lang="en-US" altLang="ja-JP" sz="6200" dirty="0">
                <a:solidFill>
                  <a:schemeClr val="tx1"/>
                </a:solidFill>
              </a:rPr>
              <a:t>, Susumu </a:t>
            </a:r>
            <a:r>
              <a:rPr lang="en-US" altLang="ja-JP" sz="6200" dirty="0" smtClean="0">
                <a:solidFill>
                  <a:schemeClr val="tx1"/>
                </a:solidFill>
              </a:rPr>
              <a:t>Hashimoto</a:t>
            </a:r>
            <a:r>
              <a:rPr lang="en-US" altLang="ja-JP" sz="6200" baseline="30000" dirty="0" smtClean="0">
                <a:solidFill>
                  <a:schemeClr val="tx1"/>
                </a:solidFill>
              </a:rPr>
              <a:t>1</a:t>
            </a:r>
            <a:r>
              <a:rPr lang="en-US" altLang="ja-JP" sz="6200" dirty="0" smtClean="0">
                <a:solidFill>
                  <a:schemeClr val="tx1"/>
                </a:solidFill>
              </a:rPr>
              <a:t>, </a:t>
            </a:r>
            <a:r>
              <a:rPr lang="en-US" altLang="ja-JP" sz="6200" dirty="0" err="1" smtClean="0">
                <a:solidFill>
                  <a:schemeClr val="tx1"/>
                </a:solidFill>
              </a:rPr>
              <a:t>Kohshiro</a:t>
            </a:r>
            <a:r>
              <a:rPr lang="en-US" altLang="ja-JP" sz="6200" dirty="0" smtClean="0">
                <a:solidFill>
                  <a:schemeClr val="tx1"/>
                </a:solidFill>
              </a:rPr>
              <a:t> </a:t>
            </a:r>
            <a:r>
              <a:rPr lang="en-US" altLang="ja-JP" sz="6200" dirty="0">
                <a:solidFill>
                  <a:schemeClr val="tx1"/>
                </a:solidFill>
              </a:rPr>
              <a:t>Dehara</a:t>
            </a:r>
            <a:r>
              <a:rPr lang="en-US" altLang="ja-JP" sz="6200" baseline="30000" dirty="0">
                <a:solidFill>
                  <a:schemeClr val="tx1"/>
                </a:solidFill>
              </a:rPr>
              <a:t>1</a:t>
            </a:r>
            <a:r>
              <a:rPr lang="en-US" altLang="ja-JP" sz="6200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altLang="ja-JP" sz="6200" dirty="0" smtClean="0">
                <a:solidFill>
                  <a:schemeClr val="tx1"/>
                </a:solidFill>
              </a:rPr>
              <a:t> </a:t>
            </a:r>
            <a:r>
              <a:rPr lang="en-US" altLang="ja-JP" sz="6200" dirty="0" err="1" smtClean="0">
                <a:solidFill>
                  <a:schemeClr val="tx1"/>
                </a:solidFill>
              </a:rPr>
              <a:t>Kentaro</a:t>
            </a:r>
            <a:r>
              <a:rPr lang="en-US" altLang="ja-JP" sz="6200" dirty="0" smtClean="0">
                <a:solidFill>
                  <a:schemeClr val="tx1"/>
                </a:solidFill>
              </a:rPr>
              <a:t> Kozumi</a:t>
            </a:r>
            <a:r>
              <a:rPr lang="en-US" altLang="ja-JP" sz="6200" baseline="30000" dirty="0" smtClean="0">
                <a:solidFill>
                  <a:schemeClr val="tx1"/>
                </a:solidFill>
              </a:rPr>
              <a:t>1</a:t>
            </a:r>
            <a:r>
              <a:rPr lang="en-US" altLang="ja-JP" sz="6200" dirty="0" smtClean="0">
                <a:solidFill>
                  <a:schemeClr val="tx1"/>
                </a:solidFill>
              </a:rPr>
              <a:t>,Hidekazu Matsueda</a:t>
            </a:r>
            <a:r>
              <a:rPr lang="en-US" altLang="ja-JP" sz="6200" baseline="30000" dirty="0" smtClean="0">
                <a:solidFill>
                  <a:schemeClr val="tx1"/>
                </a:solidFill>
              </a:rPr>
              <a:t>2</a:t>
            </a:r>
            <a:r>
              <a:rPr lang="en-US" altLang="ja-JP" sz="6200" dirty="0" smtClean="0">
                <a:solidFill>
                  <a:schemeClr val="tx1"/>
                </a:solidFill>
              </a:rPr>
              <a:t>, </a:t>
            </a:r>
            <a:r>
              <a:rPr lang="en-US" altLang="ja-JP" sz="6200" dirty="0" err="1" smtClean="0">
                <a:solidFill>
                  <a:schemeClr val="tx1"/>
                </a:solidFill>
              </a:rPr>
              <a:t>Yousuke</a:t>
            </a:r>
            <a:r>
              <a:rPr lang="en-US" altLang="ja-JP" sz="6200" dirty="0" smtClean="0">
                <a:solidFill>
                  <a:schemeClr val="tx1"/>
                </a:solidFill>
              </a:rPr>
              <a:t> Sawa</a:t>
            </a:r>
            <a:r>
              <a:rPr lang="en-US" altLang="ja-JP" sz="6200" baseline="30000" dirty="0" smtClean="0">
                <a:solidFill>
                  <a:schemeClr val="tx1"/>
                </a:solidFill>
              </a:rPr>
              <a:t>2</a:t>
            </a:r>
            <a:r>
              <a:rPr lang="en-US" altLang="ja-JP" sz="6200" dirty="0" smtClean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en-US" altLang="ja-JP" sz="6200" dirty="0" smtClean="0">
                <a:solidFill>
                  <a:schemeClr val="tx1"/>
                </a:solidFill>
              </a:rPr>
              <a:t>Kazuhiro Tsuboi</a:t>
            </a:r>
            <a:r>
              <a:rPr lang="en-US" altLang="ja-JP" sz="6200" baseline="30000" dirty="0" smtClean="0">
                <a:solidFill>
                  <a:schemeClr val="tx1"/>
                </a:solidFill>
              </a:rPr>
              <a:t>2</a:t>
            </a:r>
            <a:r>
              <a:rPr lang="en-US" altLang="ja-JP" sz="6200" dirty="0" smtClean="0">
                <a:solidFill>
                  <a:schemeClr val="tx1"/>
                </a:solidFill>
              </a:rPr>
              <a:t> and Yosuke Niwa</a:t>
            </a:r>
            <a:r>
              <a:rPr lang="en-US" altLang="ja-JP" sz="6200" baseline="30000" dirty="0" smtClean="0">
                <a:solidFill>
                  <a:schemeClr val="tx1"/>
                </a:solidFill>
              </a:rPr>
              <a:t>2</a:t>
            </a:r>
            <a:endParaRPr lang="ja-JP" altLang="ja-JP" sz="3800" dirty="0">
              <a:solidFill>
                <a:schemeClr val="tx1"/>
              </a:solidFill>
            </a:endParaRPr>
          </a:p>
          <a:p>
            <a:pPr algn="r"/>
            <a:endParaRPr lang="en-US" altLang="ja-JP" sz="900" dirty="0">
              <a:solidFill>
                <a:schemeClr val="tx1"/>
              </a:solidFill>
            </a:endParaRPr>
          </a:p>
          <a:p>
            <a:pPr algn="r"/>
            <a:r>
              <a:rPr lang="en-US" altLang="ja-JP" sz="3800" dirty="0" smtClean="0">
                <a:solidFill>
                  <a:schemeClr val="tx1"/>
                </a:solidFill>
              </a:rPr>
              <a:t>1</a:t>
            </a:r>
            <a:r>
              <a:rPr lang="en-US" altLang="ja-JP" sz="3800" dirty="0">
                <a:solidFill>
                  <a:schemeClr val="tx1"/>
                </a:solidFill>
              </a:rPr>
              <a:t>. Japan Meteorological Agency, Tokyo, Japan,</a:t>
            </a:r>
            <a:endParaRPr lang="ja-JP" altLang="ja-JP" sz="3800" dirty="0">
              <a:solidFill>
                <a:schemeClr val="tx1"/>
              </a:solidFill>
            </a:endParaRPr>
          </a:p>
          <a:p>
            <a:pPr algn="r"/>
            <a:r>
              <a:rPr lang="en-US" altLang="ja-JP" sz="3800" dirty="0">
                <a:solidFill>
                  <a:schemeClr val="tx1"/>
                </a:solidFill>
              </a:rPr>
              <a:t>2. Meteorological Research Institute, Ibaraki, </a:t>
            </a:r>
            <a:r>
              <a:rPr lang="en-US" altLang="ja-JP" sz="3800" dirty="0" smtClean="0">
                <a:solidFill>
                  <a:schemeClr val="tx1"/>
                </a:solidFill>
              </a:rPr>
              <a:t>Japan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8597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186946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6" y="5023754"/>
            <a:ext cx="2057181" cy="17896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35880"/>
            <a:ext cx="1944216" cy="1777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7337"/>
          <a:stretch/>
        </p:blipFill>
        <p:spPr>
          <a:xfrm>
            <a:off x="2411761" y="5173701"/>
            <a:ext cx="2195660" cy="1639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76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Converted  each scale to NOAA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3" name="正方形/長方形 2"/>
          <p:cNvSpPr/>
          <p:nvPr/>
        </p:nvSpPr>
        <p:spPr>
          <a:xfrm>
            <a:off x="3834932" y="2110353"/>
            <a:ext cx="530490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300" dirty="0" smtClean="0"/>
              <a:t>● </a:t>
            </a:r>
            <a:r>
              <a:rPr lang="en-US" altLang="ja-JP" sz="2300" dirty="0" smtClean="0"/>
              <a:t>CSIRO94 and NIST94 scale converted to </a:t>
            </a:r>
            <a:r>
              <a:rPr lang="en-US" altLang="ja-JP" sz="2300" dirty="0"/>
              <a:t> </a:t>
            </a:r>
            <a:r>
              <a:rPr lang="en-US" altLang="ja-JP" sz="2300" dirty="0" smtClean="0"/>
              <a:t> </a:t>
            </a:r>
          </a:p>
          <a:p>
            <a:r>
              <a:rPr lang="en-US" altLang="ja-JP" sz="2300" dirty="0"/>
              <a:t> </a:t>
            </a:r>
            <a:r>
              <a:rPr lang="en-US" altLang="ja-JP" sz="2300" dirty="0" smtClean="0"/>
              <a:t>   NOAA04 </a:t>
            </a:r>
            <a:r>
              <a:rPr lang="en-US" altLang="ja-JP" sz="2300" dirty="0"/>
              <a:t>scale</a:t>
            </a:r>
            <a:r>
              <a:rPr lang="ja-JP" altLang="en-US" sz="2300" dirty="0"/>
              <a:t> </a:t>
            </a:r>
            <a:r>
              <a:rPr lang="en-US" altLang="ja-JP" sz="2300" dirty="0" smtClean="0"/>
              <a:t>u</a:t>
            </a:r>
            <a:r>
              <a:rPr lang="da-DK" altLang="ja-JP" sz="2300" dirty="0" smtClean="0"/>
              <a:t>sing by Dlugokencky E.J. </a:t>
            </a:r>
          </a:p>
          <a:p>
            <a:r>
              <a:rPr lang="da-DK" altLang="ja-JP" sz="2300" dirty="0"/>
              <a:t> </a:t>
            </a:r>
            <a:r>
              <a:rPr lang="da-DK" altLang="ja-JP" sz="2300" dirty="0" smtClean="0"/>
              <a:t>   et </a:t>
            </a:r>
            <a:r>
              <a:rPr lang="da-DK" altLang="ja-JP" sz="2300" dirty="0"/>
              <a:t>al. </a:t>
            </a:r>
            <a:r>
              <a:rPr lang="da-DK" altLang="ja-JP" sz="2300" dirty="0" smtClean="0"/>
              <a:t>, 2005, and </a:t>
            </a:r>
            <a:r>
              <a:rPr lang="en-US" altLang="ja-JP" sz="2300" dirty="0" smtClean="0"/>
              <a:t>WMO DATA SUMMARY.</a:t>
            </a:r>
          </a:p>
          <a:p>
            <a:endParaRPr lang="en-US" altLang="ja-JP" sz="2300" dirty="0" smtClean="0"/>
          </a:p>
          <a:p>
            <a:r>
              <a:rPr lang="ja-JP" altLang="en-US" sz="2300" dirty="0" smtClean="0"/>
              <a:t>●</a:t>
            </a:r>
            <a:r>
              <a:rPr lang="ja-JP" altLang="en-US" sz="2300" dirty="0"/>
              <a:t> </a:t>
            </a:r>
            <a:r>
              <a:rPr lang="en-US" altLang="ja-JP" sz="2300" dirty="0" smtClean="0"/>
              <a:t>TU/MRI/AIST/NIES/NIPR each scale and  </a:t>
            </a:r>
          </a:p>
          <a:p>
            <a:r>
              <a:rPr lang="en-US" altLang="ja-JP" sz="2300" dirty="0"/>
              <a:t> </a:t>
            </a:r>
            <a:r>
              <a:rPr lang="en-US" altLang="ja-JP" sz="2300" dirty="0" smtClean="0"/>
              <a:t>   NOAA2004 scale have linear relationship.</a:t>
            </a:r>
          </a:p>
          <a:p>
            <a:r>
              <a:rPr lang="ja-JP" altLang="en-US" sz="2300" dirty="0" smtClean="0"/>
              <a:t>      →</a:t>
            </a:r>
            <a:r>
              <a:rPr lang="en-US" altLang="ja-JP" sz="2300" dirty="0" smtClean="0"/>
              <a:t>Convert  every data to </a:t>
            </a:r>
            <a:r>
              <a:rPr lang="en-US" altLang="ja-JP" sz="2300" dirty="0"/>
              <a:t>NOAA04 </a:t>
            </a:r>
            <a:r>
              <a:rPr lang="en-US" altLang="ja-JP" sz="2300" dirty="0" smtClean="0"/>
              <a:t>scale.</a:t>
            </a:r>
            <a:endParaRPr lang="ja-JP" altLang="en-US" sz="23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0" y="2086500"/>
            <a:ext cx="4070266" cy="396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43608" y="5957474"/>
            <a:ext cx="25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Tsuboi et al., PMG [2016]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4120" y="1717168"/>
            <a:ext cx="333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dirty="0" err="1" smtClean="0"/>
              <a:t>iceGGO</a:t>
            </a:r>
            <a:r>
              <a:rPr lang="en-US" dirty="0" smtClean="0"/>
              <a:t> experiments </a:t>
            </a:r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28350" y="5711505"/>
            <a:ext cx="395378" cy="224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8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29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584761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JMA/WCC Round Robin </a:t>
            </a:r>
            <a:r>
              <a:rPr lang="en-US" altLang="ja-JP" b="1" dirty="0" smtClean="0"/>
              <a:t>and </a:t>
            </a:r>
            <a:r>
              <a:rPr lang="en-US" altLang="ja-JP" b="1" dirty="0" err="1" smtClean="0"/>
              <a:t>iceGGO</a:t>
            </a:r>
            <a:endParaRPr kumimoji="1" lang="ja-JP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2" y="1432102"/>
            <a:ext cx="8837278" cy="41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215761" y="6028695"/>
            <a:ext cx="356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※GAW Compatibility Goal : </a:t>
            </a:r>
            <a:r>
              <a:rPr lang="en-US" altLang="ja-JP" dirty="0" smtClean="0">
                <a:latin typeface="Century" panose="02040604050505020304" pitchFamily="18" charset="0"/>
                <a:ea typeface="HGP明朝B" panose="02020800000000000000" pitchFamily="18" charset="-128"/>
              </a:rPr>
              <a:t>±</a:t>
            </a:r>
            <a:r>
              <a:rPr lang="en-US" altLang="ja-JP" dirty="0" smtClean="0"/>
              <a:t>2ppb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97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（３）</a:t>
            </a:r>
            <a:r>
              <a:rPr kumimoji="1" lang="en-US" altLang="ja-JP" b="1" dirty="0" smtClean="0"/>
              <a:t>Planning to replace of 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calibration system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173314"/>
            <a:ext cx="8028384" cy="936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JMA plans to replace the calibration system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from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GC/FID</a:t>
            </a:r>
            <a:r>
              <a:rPr lang="ja-JP" altLang="en-US" dirty="0"/>
              <a:t> </a:t>
            </a:r>
            <a:r>
              <a:rPr lang="en-US" altLang="ja-JP" dirty="0" smtClean="0"/>
              <a:t>to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CRDS</a:t>
            </a:r>
            <a:r>
              <a:rPr kumimoji="1" lang="en-US" altLang="ja-JP" dirty="0" smtClean="0"/>
              <a:t>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12</a:t>
            </a:fld>
            <a:endParaRPr lang="en-US" altLang="ja-JP"/>
          </a:p>
        </p:txBody>
      </p:sp>
      <p:grpSp>
        <p:nvGrpSpPr>
          <p:cNvPr id="8" name="グループ化 7"/>
          <p:cNvGrpSpPr/>
          <p:nvPr/>
        </p:nvGrpSpPr>
        <p:grpSpPr>
          <a:xfrm>
            <a:off x="971600" y="2060848"/>
            <a:ext cx="6984776" cy="4671144"/>
            <a:chOff x="323528" y="2564904"/>
            <a:chExt cx="5760640" cy="4293096"/>
          </a:xfrm>
        </p:grpSpPr>
        <p:sp>
          <p:nvSpPr>
            <p:cNvPr id="7" name="正方形/長方形 6"/>
            <p:cNvSpPr/>
            <p:nvPr/>
          </p:nvSpPr>
          <p:spPr>
            <a:xfrm>
              <a:off x="323528" y="2564904"/>
              <a:ext cx="5760640" cy="4293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451901" y="2609542"/>
              <a:ext cx="45062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Schematic diagram of </a:t>
              </a:r>
              <a:endPara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the 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methane calibration system (plan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</a:t>
              </a:r>
              <a:endParaRPr kumimoji="1" lang="ja-JP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8" y="2574341"/>
            <a:ext cx="6594904" cy="41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2078557" cy="12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" y="1700808"/>
            <a:ext cx="5678489" cy="37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40792"/>
            <a:ext cx="791296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GC/FID</a:t>
            </a:r>
            <a:r>
              <a:rPr lang="ja-JP" altLang="en-US" b="1" dirty="0" smtClean="0"/>
              <a:t> </a:t>
            </a:r>
            <a:r>
              <a:rPr kumimoji="1" lang="en-US" altLang="ja-JP" b="1" dirty="0" smtClean="0"/>
              <a:t>vs CRDS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en-US" altLang="ja-JP" sz="3100" b="1" dirty="0" smtClean="0"/>
              <a:t>〜 </a:t>
            </a:r>
            <a:r>
              <a:rPr lang="en-US" altLang="ja-JP" sz="3100" b="1" dirty="0"/>
              <a:t>Laboratory </a:t>
            </a:r>
            <a:r>
              <a:rPr lang="en-US" altLang="ja-JP" sz="3100" b="1" dirty="0" smtClean="0"/>
              <a:t>Experiment</a:t>
            </a:r>
            <a:r>
              <a:rPr lang="en-US" altLang="ja-JP" sz="3100" b="1" dirty="0"/>
              <a:t> 〜</a:t>
            </a:r>
            <a:r>
              <a:rPr kumimoji="1" lang="en-US" altLang="ja-JP" sz="3100" b="1" dirty="0" smtClean="0"/>
              <a:t> </a:t>
            </a:r>
            <a:endParaRPr kumimoji="1" lang="ja-JP" altLang="en-US" sz="31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F18-9ADB-4794-BC5B-36F884DFE773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2936"/>
            <a:ext cx="3073421" cy="2234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43608" y="5382335"/>
            <a:ext cx="636124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　</a:t>
            </a:r>
            <a:r>
              <a:rPr lang="en-US" altLang="ja-JP" sz="2400" b="1" u="sng" dirty="0" smtClean="0"/>
              <a:t>Measure some cylinders by GC/FID and CRDS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</a:t>
            </a:r>
            <a:r>
              <a:rPr lang="en-US" altLang="ja-JP" sz="2400" dirty="0"/>
              <a:t>R</a:t>
            </a:r>
            <a:r>
              <a:rPr lang="en-US" altLang="ja-JP" sz="2400" dirty="0" smtClean="0"/>
              <a:t>elationship of these methods  is linear.</a:t>
            </a:r>
            <a:endParaRPr lang="ja-JP" altLang="en-US" sz="2400" dirty="0"/>
          </a:p>
          <a:p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88% of these d</a:t>
            </a:r>
            <a:r>
              <a:rPr lang="en-US" altLang="ja-JP" sz="2400" dirty="0" smtClean="0"/>
              <a:t>ifference is within </a:t>
            </a:r>
            <a:r>
              <a:rPr kumimoji="1" lang="en-US" altLang="ja-JP" sz="2400" dirty="0" smtClean="0"/>
              <a:t>±2ppb.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92" y="116632"/>
            <a:ext cx="2421243" cy="194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91"/>
            <a:ext cx="3103512" cy="17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788024" y="5048820"/>
            <a:ext cx="356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※GAW Compatibility Goal : </a:t>
            </a:r>
            <a:r>
              <a:rPr lang="en-US" altLang="ja-JP" dirty="0" smtClean="0">
                <a:latin typeface="Century" panose="02040604050505020304" pitchFamily="18" charset="0"/>
                <a:ea typeface="HGP明朝B" panose="02020800000000000000" pitchFamily="18" charset="-128"/>
              </a:rPr>
              <a:t>±</a:t>
            </a:r>
            <a:r>
              <a:rPr lang="en-US" altLang="ja-JP" dirty="0" smtClean="0"/>
              <a:t>2ppb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Conclusion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stability</a:t>
            </a:r>
            <a:r>
              <a:rPr lang="en-US" altLang="ja-JP" dirty="0"/>
              <a:t>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traceability</a:t>
            </a:r>
            <a:r>
              <a:rPr lang="en-US" altLang="ja-JP" dirty="0" smtClean="0"/>
              <a:t> of JMA’s </a:t>
            </a:r>
            <a:r>
              <a:rPr lang="en-US" altLang="ja-JP" dirty="0"/>
              <a:t>CH</a:t>
            </a:r>
            <a:r>
              <a:rPr lang="en-US" altLang="ja-JP" baseline="-25000" dirty="0"/>
              <a:t>4</a:t>
            </a:r>
            <a:r>
              <a:rPr lang="en-US" altLang="ja-JP" baseline="-25000" dirty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standard gases have been ensured.</a:t>
            </a:r>
          </a:p>
          <a:p>
            <a:r>
              <a:rPr kumimoji="1" lang="en-US" altLang="ja-JP" dirty="0" smtClean="0"/>
              <a:t>Converting </a:t>
            </a:r>
            <a:r>
              <a:rPr lang="en-US" altLang="ja-JP" dirty="0" smtClean="0"/>
              <a:t>scales, </a:t>
            </a:r>
            <a:r>
              <a:rPr kumimoji="1" lang="en-US" altLang="ja-JP" dirty="0" smtClean="0"/>
              <a:t>JMA/WCC activity </a:t>
            </a:r>
            <a:r>
              <a:rPr lang="en-US" altLang="ja-JP" dirty="0" smtClean="0"/>
              <a:t>and </a:t>
            </a:r>
            <a:r>
              <a:rPr lang="en-US" altLang="ja-JP" dirty="0" err="1" smtClean="0"/>
              <a:t>iceGGO</a:t>
            </a:r>
            <a:r>
              <a:rPr lang="en-US" altLang="ja-JP" dirty="0" smtClean="0"/>
              <a:t> is </a:t>
            </a:r>
            <a:r>
              <a:rPr lang="en-US" altLang="ja-JP" dirty="0" smtClean="0">
                <a:solidFill>
                  <a:srgbClr val="FF0000"/>
                </a:solidFill>
              </a:rPr>
              <a:t>consistent</a:t>
            </a:r>
            <a:r>
              <a:rPr lang="en-US" altLang="ja-JP" dirty="0" smtClean="0"/>
              <a:t> with each other.</a:t>
            </a:r>
          </a:p>
          <a:p>
            <a:r>
              <a:rPr lang="en-US" altLang="ja-JP" dirty="0" smtClean="0"/>
              <a:t>We tested the difference of GC/FID </a:t>
            </a:r>
            <a:r>
              <a:rPr lang="en-US" altLang="ja-JP" smtClean="0"/>
              <a:t>and CRDS.    We </a:t>
            </a:r>
            <a:r>
              <a:rPr lang="en-US" altLang="ja-JP" dirty="0" smtClean="0"/>
              <a:t>will operate much comparing tests </a:t>
            </a:r>
            <a:r>
              <a:rPr lang="en-US" altLang="ja-JP" dirty="0"/>
              <a:t>with actual analyzer and </a:t>
            </a:r>
            <a:r>
              <a:rPr lang="en-US" altLang="ja-JP" dirty="0" smtClean="0"/>
              <a:t>replace </a:t>
            </a:r>
            <a:r>
              <a:rPr lang="en-US" altLang="ja-JP" dirty="0"/>
              <a:t>the calibration system from GC/FID to CRDS </a:t>
            </a:r>
            <a:r>
              <a:rPr lang="en-US" altLang="ja-JP" dirty="0" smtClean="0"/>
              <a:t>carefully.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87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Reference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r>
              <a:rPr kumimoji="1" lang="en-US" altLang="ja-JP" sz="2200" dirty="0" err="1" smtClean="0"/>
              <a:t>Tsuboi</a:t>
            </a:r>
            <a:r>
              <a:rPr kumimoji="1" lang="en-US" altLang="ja-JP" sz="2200" dirty="0" smtClean="0"/>
              <a:t>  et al.(2016), Scale and stability of methane standard gas in JMA and comparison with MRI standard gas; </a:t>
            </a:r>
            <a:r>
              <a:rPr kumimoji="1" lang="en-US" altLang="ja-JP" sz="2200" i="1" dirty="0" smtClean="0"/>
              <a:t>Papers in Meteorology and Geophysics Vol.66 15-24, </a:t>
            </a:r>
            <a:r>
              <a:rPr kumimoji="1" lang="en-US" altLang="ja-JP" sz="2200" i="1" dirty="0" err="1" smtClean="0"/>
              <a:t>doi</a:t>
            </a:r>
            <a:r>
              <a:rPr kumimoji="1" lang="en-US" altLang="ja-JP" sz="2200" i="1" dirty="0" smtClean="0"/>
              <a:t>: 10.2467/mripapers.66.15</a:t>
            </a:r>
          </a:p>
          <a:p>
            <a:r>
              <a:rPr kumimoji="1" lang="en-US" altLang="ja-JP" sz="2200" dirty="0" smtClean="0"/>
              <a:t>Kawasaki et al.(2016), Inter-comparison experiments of standard gases for JMA/WCC activity; </a:t>
            </a:r>
            <a:r>
              <a:rPr lang="en-US" altLang="ja-JP" sz="2200" i="1" dirty="0"/>
              <a:t>GAW Report </a:t>
            </a:r>
            <a:r>
              <a:rPr kumimoji="1" lang="en-US" altLang="ja-JP" sz="2200" i="1" dirty="0" smtClean="0"/>
              <a:t>104-109</a:t>
            </a:r>
          </a:p>
          <a:p>
            <a:r>
              <a:rPr lang="en-US" altLang="ja-JP" sz="2200" dirty="0" err="1" smtClean="0"/>
              <a:t>Matsueda</a:t>
            </a:r>
            <a:r>
              <a:rPr lang="en-US" altLang="ja-JP" sz="2200" dirty="0" smtClean="0"/>
              <a:t> et al.(2004), Methane standard gases for atmospheric measurements at the MRI and JMA</a:t>
            </a:r>
            <a:r>
              <a:rPr lang="en-US" altLang="ja-JP" sz="2200" dirty="0"/>
              <a:t>; </a:t>
            </a:r>
            <a:r>
              <a:rPr lang="en-US" altLang="ja-JP" sz="2200" i="1" dirty="0"/>
              <a:t>Papers in Meteorology and Geophysics </a:t>
            </a:r>
            <a:r>
              <a:rPr lang="en-US" altLang="ja-JP" sz="2200" i="1" dirty="0" smtClean="0"/>
              <a:t>Vol.54 91-113</a:t>
            </a:r>
          </a:p>
          <a:p>
            <a:r>
              <a:rPr lang="en-US" altLang="ja-JP" sz="2200" dirty="0" err="1"/>
              <a:t>Dlugokencky</a:t>
            </a:r>
            <a:r>
              <a:rPr lang="en-US" altLang="ja-JP" sz="2200" dirty="0"/>
              <a:t> et al. (2005): Conversion of NOAA atmospheric dry air CH</a:t>
            </a:r>
            <a:r>
              <a:rPr lang="en-US" altLang="ja-JP" sz="1400" dirty="0"/>
              <a:t>4</a:t>
            </a:r>
            <a:r>
              <a:rPr lang="en-US" altLang="ja-JP" sz="2200" dirty="0"/>
              <a:t> mole fractions to a gravimetrically prepared standard scale</a:t>
            </a:r>
            <a:r>
              <a:rPr lang="en-US" altLang="ja-JP" sz="2200" i="1" dirty="0"/>
              <a:t>, J. </a:t>
            </a:r>
            <a:r>
              <a:rPr lang="en-US" altLang="ja-JP" sz="2200" i="1" dirty="0" err="1"/>
              <a:t>Geophys</a:t>
            </a:r>
            <a:r>
              <a:rPr lang="en-US" altLang="ja-JP" sz="2200" i="1" dirty="0"/>
              <a:t>. Res., 110, D18306, doi:10.1029/2005JD006035.</a:t>
            </a:r>
          </a:p>
          <a:p>
            <a:endParaRPr lang="en-US" altLang="ja-JP" sz="2000" i="1" dirty="0"/>
          </a:p>
          <a:p>
            <a:endParaRPr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kumimoji="1" lang="en-US" altLang="ja-JP" b="1" dirty="0" smtClean="0"/>
              <a:t>Today’s Topic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b="1" u="sng" dirty="0"/>
              <a:t>（１）</a:t>
            </a:r>
            <a:r>
              <a:rPr lang="en-US" altLang="ja-JP" b="1" u="sng" dirty="0"/>
              <a:t> </a:t>
            </a:r>
            <a:r>
              <a:rPr lang="en-US" altLang="ja-JP" b="1" u="sng" dirty="0" smtClean="0"/>
              <a:t>CH</a:t>
            </a:r>
            <a:r>
              <a:rPr lang="en-US" altLang="ja-JP" sz="2200" b="1" u="sng" dirty="0" smtClean="0"/>
              <a:t>4</a:t>
            </a:r>
            <a:r>
              <a:rPr lang="en-US" altLang="ja-JP" b="1" u="sng" dirty="0" smtClean="0"/>
              <a:t> </a:t>
            </a:r>
            <a:r>
              <a:rPr lang="en-US" altLang="ja-JP" b="1" u="sng" dirty="0"/>
              <a:t>calibration method and </a:t>
            </a:r>
            <a:r>
              <a:rPr lang="en-US" altLang="ja-JP" b="1" u="sng" dirty="0" smtClean="0"/>
              <a:t>standards in JMA</a:t>
            </a:r>
            <a:endParaRPr lang="en-US" altLang="ja-JP" b="1" u="sng" dirty="0"/>
          </a:p>
          <a:p>
            <a:pPr>
              <a:buNone/>
            </a:pPr>
            <a:r>
              <a:rPr lang="ja-JP" altLang="en-US" sz="2600" dirty="0" smtClean="0">
                <a:solidFill>
                  <a:srgbClr val="585858"/>
                </a:solidFill>
              </a:rPr>
              <a:t>　</a:t>
            </a:r>
            <a:r>
              <a:rPr lang="ja-JP" altLang="en-US" sz="2700" dirty="0" smtClean="0">
                <a:solidFill>
                  <a:srgbClr val="585858"/>
                </a:solidFill>
              </a:rPr>
              <a:t>　　・</a:t>
            </a:r>
            <a:r>
              <a:rPr lang="en-US" altLang="ja-JP" sz="2700" dirty="0" smtClean="0">
                <a:solidFill>
                  <a:srgbClr val="585858"/>
                </a:solidFill>
              </a:rPr>
              <a:t>JMA calibrates CH</a:t>
            </a:r>
            <a:r>
              <a:rPr lang="en-US" altLang="ja-JP" sz="1900" dirty="0" smtClean="0">
                <a:solidFill>
                  <a:srgbClr val="585858"/>
                </a:solidFill>
              </a:rPr>
              <a:t>4</a:t>
            </a:r>
            <a:r>
              <a:rPr lang="en-US" altLang="ja-JP" sz="2700" dirty="0" smtClean="0">
                <a:solidFill>
                  <a:srgbClr val="585858"/>
                </a:solidFill>
              </a:rPr>
              <a:t> with </a:t>
            </a:r>
            <a:r>
              <a:rPr lang="en-US" altLang="ja-JP" sz="2700" dirty="0" smtClean="0">
                <a:solidFill>
                  <a:srgbClr val="DE0000"/>
                </a:solidFill>
              </a:rPr>
              <a:t>GC/FID</a:t>
            </a:r>
            <a:r>
              <a:rPr lang="en-US" altLang="ja-JP" sz="2700" dirty="0" smtClean="0">
                <a:solidFill>
                  <a:srgbClr val="585858"/>
                </a:solidFill>
              </a:rPr>
              <a:t> (</a:t>
            </a:r>
            <a:r>
              <a:rPr lang="en-US" altLang="ja-JP" sz="2700" b="1" u="sng" dirty="0" smtClean="0">
                <a:solidFill>
                  <a:srgbClr val="585858"/>
                </a:solidFill>
              </a:rPr>
              <a:t>G</a:t>
            </a:r>
            <a:r>
              <a:rPr lang="en-US" altLang="ja-JP" sz="2700" dirty="0" smtClean="0">
                <a:solidFill>
                  <a:srgbClr val="585858"/>
                </a:solidFill>
              </a:rPr>
              <a:t>as </a:t>
            </a:r>
            <a:r>
              <a:rPr lang="en-US" altLang="ja-JP" sz="2700" b="1" u="sng" dirty="0" smtClean="0">
                <a:solidFill>
                  <a:srgbClr val="585858"/>
                </a:solidFill>
              </a:rPr>
              <a:t>C</a:t>
            </a:r>
            <a:r>
              <a:rPr lang="en-US" altLang="ja-JP" sz="2700" dirty="0" smtClean="0">
                <a:solidFill>
                  <a:srgbClr val="585858"/>
                </a:solidFill>
              </a:rPr>
              <a:t>hromatography with 	</a:t>
            </a:r>
            <a:r>
              <a:rPr lang="en-US" altLang="ja-JP" sz="2700" b="1" u="sng" dirty="0" smtClean="0">
                <a:solidFill>
                  <a:srgbClr val="585858"/>
                </a:solidFill>
              </a:rPr>
              <a:t>F</a:t>
            </a:r>
            <a:r>
              <a:rPr lang="en-US" altLang="ja-JP" sz="2700" dirty="0" smtClean="0">
                <a:solidFill>
                  <a:srgbClr val="585858"/>
                </a:solidFill>
              </a:rPr>
              <a:t>lame 	</a:t>
            </a:r>
            <a:r>
              <a:rPr lang="en-US" altLang="ja-JP" sz="2700" b="1" u="sng" dirty="0" smtClean="0">
                <a:solidFill>
                  <a:srgbClr val="585858"/>
                </a:solidFill>
              </a:rPr>
              <a:t>I</a:t>
            </a:r>
            <a:r>
              <a:rPr lang="en-US" altLang="ja-JP" sz="2700" dirty="0" smtClean="0">
                <a:solidFill>
                  <a:srgbClr val="585858"/>
                </a:solidFill>
              </a:rPr>
              <a:t>onization </a:t>
            </a:r>
            <a:r>
              <a:rPr lang="en-US" altLang="ja-JP" sz="2700" b="1" u="sng" dirty="0" smtClean="0">
                <a:solidFill>
                  <a:srgbClr val="585858"/>
                </a:solidFill>
              </a:rPr>
              <a:t>D</a:t>
            </a:r>
            <a:r>
              <a:rPr lang="en-US" altLang="ja-JP" sz="2700" dirty="0" smtClean="0">
                <a:solidFill>
                  <a:srgbClr val="585858"/>
                </a:solidFill>
              </a:rPr>
              <a:t>etector) using by 5 standard gases.</a:t>
            </a:r>
          </a:p>
          <a:p>
            <a:pPr>
              <a:buNone/>
            </a:pPr>
            <a:r>
              <a:rPr lang="ja-JP" altLang="en-US" sz="2700" dirty="0" smtClean="0">
                <a:solidFill>
                  <a:srgbClr val="585858"/>
                </a:solidFill>
              </a:rPr>
              <a:t>　　　・</a:t>
            </a:r>
            <a:r>
              <a:rPr lang="en-US" altLang="ja-JP" sz="2700" dirty="0" smtClean="0">
                <a:solidFill>
                  <a:srgbClr val="585858"/>
                </a:solidFill>
              </a:rPr>
              <a:t>JMA has used 2 Generation series (1G and 2G) of standard 	gases since 2006.</a:t>
            </a:r>
          </a:p>
          <a:p>
            <a:pPr marL="0" indent="0">
              <a:buNone/>
            </a:pPr>
            <a:r>
              <a:rPr lang="ja-JP" altLang="en-US" b="1" u="sng" dirty="0" smtClean="0"/>
              <a:t>（</a:t>
            </a:r>
            <a:r>
              <a:rPr lang="ja-JP" altLang="en-US" b="1" u="sng" dirty="0"/>
              <a:t>２）</a:t>
            </a:r>
            <a:r>
              <a:rPr lang="en-US" altLang="ja-JP" b="1" u="sng" dirty="0"/>
              <a:t>Long-term Activity of JMA/WCC</a:t>
            </a:r>
            <a:r>
              <a:rPr lang="ja-JP" altLang="en-US" b="1" u="sng" dirty="0"/>
              <a:t> </a:t>
            </a:r>
            <a:endParaRPr lang="en-US" altLang="ja-JP" b="1" u="sng" dirty="0"/>
          </a:p>
          <a:p>
            <a:pPr marL="0" indent="0">
              <a:buNone/>
            </a:pPr>
            <a:r>
              <a:rPr lang="ja-JP" altLang="en-US" sz="2700" dirty="0">
                <a:solidFill>
                  <a:srgbClr val="585858"/>
                </a:solidFill>
              </a:rPr>
              <a:t>　</a:t>
            </a:r>
            <a:r>
              <a:rPr lang="ja-JP" altLang="en-US" sz="2700" dirty="0" smtClean="0">
                <a:solidFill>
                  <a:srgbClr val="585858"/>
                </a:solidFill>
              </a:rPr>
              <a:t>　・ </a:t>
            </a:r>
            <a:r>
              <a:rPr lang="en-US" altLang="ja-JP" sz="2700" dirty="0" smtClean="0">
                <a:solidFill>
                  <a:srgbClr val="585858"/>
                </a:solidFill>
              </a:rPr>
              <a:t>JMA </a:t>
            </a:r>
            <a:r>
              <a:rPr lang="en-US" altLang="ja-JP" sz="2700" dirty="0">
                <a:solidFill>
                  <a:srgbClr val="585858"/>
                </a:solidFill>
              </a:rPr>
              <a:t>manage World </a:t>
            </a:r>
            <a:r>
              <a:rPr lang="en-US" altLang="ja-JP" sz="2700" dirty="0" smtClean="0">
                <a:solidFill>
                  <a:srgbClr val="585858"/>
                </a:solidFill>
              </a:rPr>
              <a:t>Calibration </a:t>
            </a:r>
            <a:r>
              <a:rPr lang="en-US" altLang="ja-JP" sz="2700" dirty="0">
                <a:solidFill>
                  <a:srgbClr val="585858"/>
                </a:solidFill>
              </a:rPr>
              <a:t>Center </a:t>
            </a:r>
            <a:r>
              <a:rPr lang="en-US" altLang="ja-JP" sz="2700" dirty="0" smtClean="0">
                <a:solidFill>
                  <a:srgbClr val="585858"/>
                </a:solidFill>
              </a:rPr>
              <a:t>for </a:t>
            </a:r>
            <a:r>
              <a:rPr lang="en-US" altLang="ja-JP" sz="2700" dirty="0">
                <a:solidFill>
                  <a:srgbClr val="585858"/>
                </a:solidFill>
              </a:rPr>
              <a:t>CH</a:t>
            </a:r>
            <a:r>
              <a:rPr lang="en-US" altLang="ja-JP" sz="1900" dirty="0">
                <a:solidFill>
                  <a:srgbClr val="585858"/>
                </a:solidFill>
              </a:rPr>
              <a:t>4</a:t>
            </a:r>
            <a:r>
              <a:rPr lang="en-US" altLang="ja-JP" sz="2700" dirty="0">
                <a:solidFill>
                  <a:srgbClr val="585858"/>
                </a:solidFill>
              </a:rPr>
              <a:t> in Asia and the </a:t>
            </a:r>
            <a:r>
              <a:rPr lang="en-US" altLang="ja-JP" sz="2700" dirty="0" smtClean="0">
                <a:solidFill>
                  <a:srgbClr val="585858"/>
                </a:solidFill>
              </a:rPr>
              <a:t>	South-West Pacific </a:t>
            </a:r>
            <a:r>
              <a:rPr lang="en-US" altLang="ja-JP" sz="2700" dirty="0">
                <a:solidFill>
                  <a:srgbClr val="585858"/>
                </a:solidFill>
              </a:rPr>
              <a:t>(</a:t>
            </a:r>
            <a:r>
              <a:rPr lang="en-US" altLang="ja-JP" sz="2700" dirty="0">
                <a:solidFill>
                  <a:srgbClr val="FF0000"/>
                </a:solidFill>
              </a:rPr>
              <a:t>WCC</a:t>
            </a:r>
            <a:r>
              <a:rPr lang="en-US" altLang="ja-JP" sz="2700" dirty="0" smtClean="0">
                <a:solidFill>
                  <a:srgbClr val="585858"/>
                </a:solidFill>
              </a:rPr>
              <a:t>), and </a:t>
            </a:r>
            <a:r>
              <a:rPr lang="en-US" altLang="ja-JP" sz="2700" dirty="0">
                <a:solidFill>
                  <a:srgbClr val="585858"/>
                </a:solidFill>
              </a:rPr>
              <a:t>has carried out reference gases </a:t>
            </a:r>
            <a:r>
              <a:rPr lang="en-US" altLang="ja-JP" sz="2700" dirty="0" smtClean="0">
                <a:solidFill>
                  <a:srgbClr val="585858"/>
                </a:solidFill>
              </a:rPr>
              <a:t>	inter-comparisons (</a:t>
            </a:r>
            <a:r>
              <a:rPr lang="en-US" altLang="ja-JP" sz="2700" dirty="0" smtClean="0">
                <a:solidFill>
                  <a:srgbClr val="DE0000"/>
                </a:solidFill>
              </a:rPr>
              <a:t>Round Robin</a:t>
            </a:r>
            <a:r>
              <a:rPr lang="en-US" altLang="ja-JP" sz="2700" dirty="0" smtClean="0">
                <a:solidFill>
                  <a:srgbClr val="585858"/>
                </a:solidFill>
              </a:rPr>
              <a:t>) object </a:t>
            </a:r>
            <a:r>
              <a:rPr lang="en-US" altLang="ja-JP" sz="2700" dirty="0">
                <a:solidFill>
                  <a:srgbClr val="585858"/>
                </a:solidFill>
              </a:rPr>
              <a:t>to </a:t>
            </a:r>
            <a:r>
              <a:rPr lang="en-US" altLang="ja-JP" sz="2700" dirty="0" smtClean="0">
                <a:solidFill>
                  <a:srgbClr val="585858"/>
                </a:solidFill>
              </a:rPr>
              <a:t>identify </a:t>
            </a:r>
            <a:r>
              <a:rPr lang="en-US" altLang="ja-JP" sz="2700" dirty="0">
                <a:solidFill>
                  <a:srgbClr val="585858"/>
                </a:solidFill>
              </a:rPr>
              <a:t>the </a:t>
            </a:r>
            <a:r>
              <a:rPr lang="en-US" altLang="ja-JP" sz="2700" dirty="0" smtClean="0">
                <a:solidFill>
                  <a:srgbClr val="585858"/>
                </a:solidFill>
              </a:rPr>
              <a:t>	differences </a:t>
            </a:r>
            <a:r>
              <a:rPr lang="en-US" altLang="ja-JP" sz="2700" dirty="0">
                <a:solidFill>
                  <a:srgbClr val="585858"/>
                </a:solidFill>
              </a:rPr>
              <a:t>of </a:t>
            </a:r>
            <a:r>
              <a:rPr lang="en-US" altLang="ja-JP" sz="2700" dirty="0" smtClean="0">
                <a:solidFill>
                  <a:srgbClr val="585858"/>
                </a:solidFill>
              </a:rPr>
              <a:t>their standard scales as well </a:t>
            </a:r>
            <a:r>
              <a:rPr lang="en-US" altLang="ja-JP" sz="2700" dirty="0">
                <a:solidFill>
                  <a:srgbClr val="585858"/>
                </a:solidFill>
              </a:rPr>
              <a:t>as </a:t>
            </a:r>
            <a:r>
              <a:rPr lang="en-US" altLang="ja-JP" sz="2700" dirty="0" smtClean="0">
                <a:solidFill>
                  <a:srgbClr val="585858"/>
                </a:solidFill>
              </a:rPr>
              <a:t>to </a:t>
            </a:r>
            <a:r>
              <a:rPr lang="en-US" altLang="ja-JP" sz="2700" dirty="0">
                <a:solidFill>
                  <a:srgbClr val="585858"/>
                </a:solidFill>
              </a:rPr>
              <a:t>monitor the </a:t>
            </a:r>
            <a:r>
              <a:rPr lang="en-US" altLang="ja-JP" sz="2700" dirty="0" smtClean="0">
                <a:solidFill>
                  <a:srgbClr val="585858"/>
                </a:solidFill>
              </a:rPr>
              <a:t>	long-term stability of </a:t>
            </a:r>
            <a:r>
              <a:rPr lang="en-US" altLang="ja-JP" sz="2700" dirty="0">
                <a:solidFill>
                  <a:srgbClr val="585858"/>
                </a:solidFill>
              </a:rPr>
              <a:t>standard </a:t>
            </a:r>
            <a:r>
              <a:rPr lang="en-US" altLang="ja-JP" sz="2700" dirty="0" smtClean="0">
                <a:solidFill>
                  <a:srgbClr val="585858"/>
                </a:solidFill>
              </a:rPr>
              <a:t>gases.</a:t>
            </a:r>
            <a:endParaRPr lang="en-US" altLang="ja-JP" sz="2700" dirty="0">
              <a:solidFill>
                <a:srgbClr val="585858"/>
              </a:solidFill>
            </a:endParaRPr>
          </a:p>
          <a:p>
            <a:pPr>
              <a:buNone/>
            </a:pPr>
            <a:r>
              <a:rPr lang="ja-JP" altLang="en-US" sz="3000" b="1" u="sng" dirty="0"/>
              <a:t>（３</a:t>
            </a:r>
            <a:r>
              <a:rPr lang="ja-JP" altLang="en-US" sz="3000" b="1" u="sng" dirty="0" smtClean="0"/>
              <a:t>）</a:t>
            </a:r>
            <a:r>
              <a:rPr lang="en-US" altLang="ja-JP" sz="3000" b="1" u="sng" dirty="0" smtClean="0"/>
              <a:t>Pre-study for replacing JMA calibration</a:t>
            </a:r>
            <a:r>
              <a:rPr lang="ja-JP" altLang="en-US" sz="3000" b="1" u="sng" dirty="0" smtClean="0"/>
              <a:t> </a:t>
            </a:r>
            <a:r>
              <a:rPr lang="en-US" altLang="ja-JP" sz="3000" b="1" u="sng" dirty="0" smtClean="0"/>
              <a:t>system with </a:t>
            </a:r>
            <a:r>
              <a:rPr lang="en-US" altLang="ja-JP" sz="3000" dirty="0" smtClean="0"/>
              <a:t>	</a:t>
            </a:r>
            <a:r>
              <a:rPr lang="en-US" altLang="ja-JP" sz="3000" b="1" u="sng" dirty="0" smtClean="0"/>
              <a:t>CRDS</a:t>
            </a:r>
            <a:endParaRPr lang="en-US" altLang="ja-JP" sz="3000" b="1" u="sng" dirty="0"/>
          </a:p>
          <a:p>
            <a:pPr marL="0" indent="0">
              <a:buNone/>
            </a:pPr>
            <a:r>
              <a:rPr lang="ja-JP" altLang="en-US" sz="2600" dirty="0">
                <a:solidFill>
                  <a:srgbClr val="585858"/>
                </a:solidFill>
              </a:rPr>
              <a:t>　</a:t>
            </a:r>
            <a:r>
              <a:rPr lang="ja-JP" altLang="en-US" sz="2700" dirty="0" smtClean="0">
                <a:solidFill>
                  <a:srgbClr val="585858"/>
                </a:solidFill>
              </a:rPr>
              <a:t>　・</a:t>
            </a:r>
            <a:r>
              <a:rPr lang="en-US" altLang="ja-JP" sz="2700" dirty="0" smtClean="0">
                <a:solidFill>
                  <a:srgbClr val="585858"/>
                </a:solidFill>
              </a:rPr>
              <a:t>JMA plans to replace the CH</a:t>
            </a:r>
            <a:r>
              <a:rPr lang="en-US" altLang="ja-JP" sz="1900" dirty="0" smtClean="0">
                <a:solidFill>
                  <a:srgbClr val="585858"/>
                </a:solidFill>
              </a:rPr>
              <a:t>4</a:t>
            </a:r>
            <a:r>
              <a:rPr lang="en-US" altLang="ja-JP" sz="2700" dirty="0" smtClean="0">
                <a:solidFill>
                  <a:srgbClr val="585858"/>
                </a:solidFill>
              </a:rPr>
              <a:t> calibration system to </a:t>
            </a:r>
            <a:r>
              <a:rPr lang="en-US" altLang="ja-JP" sz="2700" dirty="0" smtClean="0">
                <a:solidFill>
                  <a:srgbClr val="DE0000"/>
                </a:solidFill>
              </a:rPr>
              <a:t>CRDS</a:t>
            </a:r>
          </a:p>
          <a:p>
            <a:pPr marL="0" indent="0">
              <a:buNone/>
            </a:pPr>
            <a:r>
              <a:rPr lang="en-US" altLang="ja-JP" sz="2700" dirty="0">
                <a:solidFill>
                  <a:srgbClr val="585858"/>
                </a:solidFill>
              </a:rPr>
              <a:t>	</a:t>
            </a:r>
            <a:r>
              <a:rPr lang="en-US" altLang="ja-JP" sz="2700" dirty="0" smtClean="0">
                <a:solidFill>
                  <a:srgbClr val="585858"/>
                </a:solidFill>
              </a:rPr>
              <a:t> (</a:t>
            </a:r>
            <a:r>
              <a:rPr lang="en-US" altLang="ja-JP" sz="2700" b="1" i="1" u="sng" dirty="0" smtClean="0">
                <a:solidFill>
                  <a:srgbClr val="585858"/>
                </a:solidFill>
              </a:rPr>
              <a:t>C</a:t>
            </a:r>
            <a:r>
              <a:rPr lang="en-US" altLang="ja-JP" sz="2700" i="1" dirty="0" smtClean="0">
                <a:solidFill>
                  <a:srgbClr val="585858"/>
                </a:solidFill>
              </a:rPr>
              <a:t>avity </a:t>
            </a:r>
            <a:r>
              <a:rPr lang="en-US" altLang="ja-JP" sz="2700" b="1" i="1" u="sng" dirty="0" smtClean="0">
                <a:solidFill>
                  <a:srgbClr val="585858"/>
                </a:solidFill>
              </a:rPr>
              <a:t>R</a:t>
            </a:r>
            <a:r>
              <a:rPr lang="en-US" altLang="ja-JP" sz="2700" i="1" dirty="0" smtClean="0">
                <a:solidFill>
                  <a:srgbClr val="585858"/>
                </a:solidFill>
              </a:rPr>
              <a:t>ing </a:t>
            </a:r>
            <a:r>
              <a:rPr lang="en-US" altLang="ja-JP" sz="2700" b="1" i="1" u="sng" dirty="0" smtClean="0">
                <a:solidFill>
                  <a:srgbClr val="585858"/>
                </a:solidFill>
              </a:rPr>
              <a:t>D</a:t>
            </a:r>
            <a:r>
              <a:rPr lang="en-US" altLang="ja-JP" sz="2700" i="1" dirty="0" smtClean="0">
                <a:solidFill>
                  <a:srgbClr val="585858"/>
                </a:solidFill>
              </a:rPr>
              <a:t>own </a:t>
            </a:r>
            <a:r>
              <a:rPr lang="en-US" altLang="ja-JP" sz="2700" b="1" i="1" u="sng" dirty="0" smtClean="0">
                <a:solidFill>
                  <a:srgbClr val="585858"/>
                </a:solidFill>
              </a:rPr>
              <a:t>S</a:t>
            </a:r>
            <a:r>
              <a:rPr lang="en-US" altLang="ja-JP" sz="2700" i="1" dirty="0" smtClean="0">
                <a:solidFill>
                  <a:srgbClr val="585858"/>
                </a:solidFill>
              </a:rPr>
              <a:t>pectroscopy</a:t>
            </a:r>
            <a:r>
              <a:rPr lang="en-US" altLang="ja-JP" sz="2700" dirty="0" smtClean="0">
                <a:solidFill>
                  <a:srgbClr val="585858"/>
                </a:solidFill>
              </a:rPr>
              <a:t>) . </a:t>
            </a:r>
          </a:p>
          <a:p>
            <a:pPr marL="0" indent="0">
              <a:buNone/>
            </a:pPr>
            <a:r>
              <a:rPr lang="ja-JP" altLang="en-US" sz="2700" dirty="0" smtClean="0">
                <a:solidFill>
                  <a:srgbClr val="585858"/>
                </a:solidFill>
              </a:rPr>
              <a:t>　　・</a:t>
            </a:r>
            <a:r>
              <a:rPr lang="en-US" altLang="ja-JP" sz="2700" dirty="0" smtClean="0">
                <a:solidFill>
                  <a:srgbClr val="585858"/>
                </a:solidFill>
              </a:rPr>
              <a:t>In advance, we tested of GC/FID and</a:t>
            </a:r>
            <a:r>
              <a:rPr lang="ja-JP" altLang="en-US" sz="2700" dirty="0" smtClean="0">
                <a:solidFill>
                  <a:srgbClr val="585858"/>
                </a:solidFill>
              </a:rPr>
              <a:t> </a:t>
            </a:r>
            <a:r>
              <a:rPr lang="en-US" altLang="ja-JP" sz="2700" dirty="0" smtClean="0">
                <a:solidFill>
                  <a:srgbClr val="585858"/>
                </a:solidFill>
              </a:rPr>
              <a:t>CRDS.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6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DEFD-EA84-41B0-A9E2-DDDCF5B4740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" y="2060848"/>
            <a:ext cx="5280936" cy="47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835696" y="0"/>
            <a:ext cx="6264696" cy="1143000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/>
              <a:t>(1) JMA CH</a:t>
            </a:r>
            <a:r>
              <a:rPr kumimoji="1" lang="en-US" altLang="ja-JP" sz="3600" b="1" baseline="-25000" dirty="0" smtClean="0"/>
              <a:t>4</a:t>
            </a:r>
            <a:r>
              <a:rPr kumimoji="1" lang="en-US" altLang="ja-JP" sz="3600" b="1" dirty="0" smtClean="0"/>
              <a:t> Calibration System</a:t>
            </a:r>
            <a:r>
              <a:rPr lang="ja-JP" altLang="en-US" sz="3600" b="1" dirty="0"/>
              <a:t> 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600" b="1" dirty="0" smtClean="0"/>
              <a:t>with GC/FID</a:t>
            </a:r>
            <a:endParaRPr kumimoji="1" lang="ja-JP" altLang="en-US" sz="3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61698" y="1730088"/>
            <a:ext cx="2574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Matsueda</a:t>
            </a:r>
            <a:r>
              <a:rPr lang="en-US" sz="1600" dirty="0" smtClean="0"/>
              <a:t> et al., PMG [2004]</a:t>
            </a:r>
            <a:endParaRPr lang="en-US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48232"/>
            <a:ext cx="3489227" cy="26442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065638"/>
            <a:ext cx="3489227" cy="26040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" y="491319"/>
            <a:ext cx="1867002" cy="14002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508103" y="3696306"/>
            <a:ext cx="356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※GAW Compatibility Goal : </a:t>
            </a:r>
            <a:r>
              <a:rPr lang="en-US" altLang="ja-JP" dirty="0" smtClean="0">
                <a:latin typeface="Century" panose="02040604050505020304" pitchFamily="18" charset="0"/>
                <a:ea typeface="HGP明朝B" panose="02020800000000000000" pitchFamily="18" charset="-128"/>
              </a:rPr>
              <a:t>±</a:t>
            </a:r>
            <a:r>
              <a:rPr lang="en-US" altLang="ja-JP" dirty="0" smtClean="0"/>
              <a:t>2ppb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0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1471" y="0"/>
            <a:ext cx="8229600" cy="1143000"/>
          </a:xfrm>
        </p:spPr>
        <p:txBody>
          <a:bodyPr/>
          <a:lstStyle/>
          <a:p>
            <a:r>
              <a:rPr kumimoji="1" lang="en-US" altLang="ja-JP" b="1" dirty="0" smtClean="0"/>
              <a:t>JMA’s CH</a:t>
            </a:r>
            <a:r>
              <a:rPr kumimoji="1" lang="en-US" altLang="ja-JP" sz="2800" b="1" dirty="0" smtClean="0"/>
              <a:t>4</a:t>
            </a:r>
            <a:r>
              <a:rPr kumimoji="1" lang="en-US" altLang="ja-JP" b="1" dirty="0" smtClean="0"/>
              <a:t> Standard gases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4</a:t>
            </a:fld>
            <a:endParaRPr lang="en-US" altLang="ja-JP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8" y="3362958"/>
            <a:ext cx="6078646" cy="33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36948" y="4797152"/>
            <a:ext cx="630796" cy="25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08956" y="6021288"/>
            <a:ext cx="630796" cy="25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09495"/>
            <a:ext cx="8964488" cy="190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75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Traceability of JMA Standard 1G</a:t>
            </a:r>
            <a:r>
              <a:rPr lang="ja-JP" altLang="en-US" b="1" dirty="0" smtClean="0"/>
              <a:t>→</a:t>
            </a:r>
            <a:r>
              <a:rPr lang="en-US" altLang="ja-JP" b="1" dirty="0" smtClean="0"/>
              <a:t>2G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F18-9ADB-4794-BC5B-36F884DFE773}" type="slidenum">
              <a:rPr lang="en-US" altLang="ja-JP" smtClean="0"/>
              <a:pPr/>
              <a:t>5</a:t>
            </a:fld>
            <a:endParaRPr lang="en-US" altLang="ja-JP"/>
          </a:p>
        </p:txBody>
      </p:sp>
      <p:grpSp>
        <p:nvGrpSpPr>
          <p:cNvPr id="6" name="グループ化 5"/>
          <p:cNvGrpSpPr/>
          <p:nvPr/>
        </p:nvGrpSpPr>
        <p:grpSpPr>
          <a:xfrm>
            <a:off x="260425" y="848128"/>
            <a:ext cx="8657896" cy="5760640"/>
            <a:chOff x="367111" y="1151997"/>
            <a:chExt cx="8524260" cy="5671723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11" y="1151997"/>
              <a:ext cx="4097778" cy="567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796" y="1151997"/>
              <a:ext cx="4097778" cy="3736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627796" y="4994139"/>
              <a:ext cx="4263575" cy="3636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 = Difference ( Measured</a:t>
              </a:r>
              <a:r>
                <a:rPr lang="ja-JP" altLang="en-US" dirty="0" smtClean="0"/>
                <a:t> </a:t>
              </a:r>
              <a:r>
                <a:rPr lang="en-US" dirty="0" smtClean="0"/>
                <a:t>–</a:t>
              </a:r>
              <a:r>
                <a:rPr lang="en-US" altLang="ja-JP" dirty="0" smtClean="0"/>
                <a:t> Assigned </a:t>
              </a:r>
              <a:r>
                <a:rPr lang="en-US" dirty="0" smtClean="0"/>
                <a:t>)[ppb]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414784" y="1268760"/>
              <a:ext cx="9044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 =0.96</a:t>
              </a:r>
              <a:endParaRPr kumimoji="1"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734633" y="3182009"/>
              <a:ext cx="9108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 =0.41</a:t>
              </a:r>
              <a:endParaRPr kumimoji="1"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741045" y="1268760"/>
              <a:ext cx="9044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 =0.27</a:t>
              </a:r>
              <a:endParaRPr kumimoji="1" lang="ja-JP" altLang="en-US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408372" y="5100282"/>
              <a:ext cx="9108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 =0.73</a:t>
              </a:r>
              <a:endParaRPr kumimoji="1" lang="ja-JP" altLang="en-US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414784" y="3182009"/>
              <a:ext cx="9108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D =0.47</a:t>
              </a:r>
              <a:endParaRPr kumimoji="1" lang="ja-JP" altLang="en-US" b="1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163995" y="5445224"/>
            <a:ext cx="3024336" cy="923330"/>
            <a:chOff x="5163995" y="5445224"/>
            <a:chExt cx="3024336" cy="92333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163995" y="5445224"/>
              <a:ext cx="3024336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      : NOAA calibration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  : Average of concentration  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    measured by 1G</a:t>
              </a:r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5292080" y="5633567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292080" y="5877272"/>
              <a:ext cx="28803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8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4112"/>
            <a:ext cx="3465566" cy="61192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032" y="0"/>
            <a:ext cx="8704448" cy="850106"/>
          </a:xfrm>
        </p:spPr>
        <p:txBody>
          <a:bodyPr>
            <a:normAutofit/>
          </a:bodyPr>
          <a:lstStyle/>
          <a:p>
            <a:r>
              <a:rPr lang="en-US" altLang="ja-JP" sz="3600" b="1" dirty="0"/>
              <a:t>Long-term stability of JMA/1G standards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1F18-9ADB-4794-BC5B-36F884DFE773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77538"/>
            <a:ext cx="3405451" cy="6102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47864" y="908720"/>
            <a:ext cx="2018566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err="1"/>
              <a:t>Tsuboi</a:t>
            </a:r>
            <a:r>
              <a:rPr lang="en-US" altLang="ja-JP" sz="1400" dirty="0"/>
              <a:t> et al., PMG [2016]</a:t>
            </a:r>
          </a:p>
        </p:txBody>
      </p:sp>
    </p:spTree>
    <p:extLst>
      <p:ext uri="{BB962C8B-B14F-4D97-AF65-F5344CB8AC3E}">
        <p14:creationId xmlns:p14="http://schemas.microsoft.com/office/powerpoint/2010/main" val="17772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6AD-DF5B-45C6-A9DF-5058C13EB014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43945" y="192309"/>
            <a:ext cx="8448533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/>
              <a:t>(2) JMA/WCC </a:t>
            </a:r>
            <a:r>
              <a:rPr lang="en-US" altLang="ja-JP" sz="4000" b="1" dirty="0"/>
              <a:t>Round Robin and </a:t>
            </a:r>
            <a:r>
              <a:rPr lang="en-US" altLang="ja-JP" sz="4000" b="1" dirty="0" err="1"/>
              <a:t>iceGGO</a:t>
            </a:r>
            <a:endParaRPr lang="en-US" altLang="ja-JP" sz="40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09896" y="5745450"/>
            <a:ext cx="578379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b="1" i="1" dirty="0" smtClean="0">
                <a:solidFill>
                  <a:srgbClr val="FF0000"/>
                </a:solidFill>
              </a:rPr>
              <a:t>You can see the result of JMA/WCC Round Robin. </a:t>
            </a:r>
          </a:p>
          <a:p>
            <a:r>
              <a:rPr lang="en-US" altLang="ja-JP" b="1" u="sng" dirty="0" smtClean="0">
                <a:solidFill>
                  <a:srgbClr val="0070C0"/>
                </a:solidFill>
              </a:rPr>
              <a:t>http://ds.data.jma.go.jp/gmd/wcc/ch4/com_annex2.html</a:t>
            </a:r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JMA3408\Desktop\無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17" y="4241728"/>
            <a:ext cx="3347291" cy="26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" y="906695"/>
            <a:ext cx="3259774" cy="30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971600" y="906695"/>
            <a:ext cx="2232249" cy="584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JMA/WCC </a:t>
            </a:r>
          </a:p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Round Robin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122" y="3717032"/>
            <a:ext cx="3209652" cy="7242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err="1" smtClean="0">
                <a:solidFill>
                  <a:schemeClr val="tx1"/>
                </a:solidFill>
              </a:rPr>
              <a:t>IceGGO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400" b="1" u="sng" dirty="0">
                <a:solidFill>
                  <a:schemeClr val="tx1"/>
                </a:solidFill>
              </a:rPr>
              <a:t>I</a:t>
            </a:r>
            <a:r>
              <a:rPr lang="en-US" altLang="ja-JP" sz="1400" dirty="0">
                <a:solidFill>
                  <a:schemeClr val="tx1"/>
                </a:solidFill>
              </a:rPr>
              <a:t>nter-</a:t>
            </a:r>
            <a:r>
              <a:rPr lang="en-US" altLang="ja-JP" sz="1400" b="1" u="sng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omparison </a:t>
            </a:r>
            <a:r>
              <a:rPr lang="en-US" altLang="ja-JP" sz="1400" b="1" u="sng" dirty="0">
                <a:solidFill>
                  <a:schemeClr val="tx1"/>
                </a:solidFill>
              </a:rPr>
              <a:t>E</a:t>
            </a:r>
            <a:r>
              <a:rPr lang="en-US" altLang="ja-JP" sz="1400" dirty="0">
                <a:solidFill>
                  <a:schemeClr val="tx1"/>
                </a:solidFill>
              </a:rPr>
              <a:t>xperiments for </a:t>
            </a:r>
            <a:r>
              <a:rPr lang="en-US" altLang="ja-JP" sz="1400" b="1" u="sng" dirty="0">
                <a:solidFill>
                  <a:schemeClr val="tx1"/>
                </a:solidFill>
              </a:rPr>
              <a:t>G</a:t>
            </a:r>
            <a:r>
              <a:rPr lang="en-US" altLang="ja-JP" sz="1400" dirty="0">
                <a:solidFill>
                  <a:schemeClr val="tx1"/>
                </a:solidFill>
              </a:rPr>
              <a:t>reenhouse </a:t>
            </a:r>
            <a:r>
              <a:rPr lang="en-US" altLang="ja-JP" sz="1400" b="1" u="sng" dirty="0">
                <a:solidFill>
                  <a:schemeClr val="tx1"/>
                </a:solidFill>
              </a:rPr>
              <a:t>G</a:t>
            </a:r>
            <a:r>
              <a:rPr lang="en-US" altLang="ja-JP" sz="1400" dirty="0">
                <a:solidFill>
                  <a:schemeClr val="tx1"/>
                </a:solidFill>
              </a:rPr>
              <a:t>ases </a:t>
            </a:r>
            <a:r>
              <a:rPr lang="en-US" altLang="ja-JP" sz="1400" b="1" u="sng" dirty="0" smtClean="0">
                <a:solidFill>
                  <a:schemeClr val="tx1"/>
                </a:solidFill>
              </a:rPr>
              <a:t>O</a:t>
            </a:r>
            <a:r>
              <a:rPr lang="en-US" altLang="ja-JP" sz="1400" dirty="0" smtClean="0">
                <a:solidFill>
                  <a:schemeClr val="tx1"/>
                </a:solidFill>
              </a:rPr>
              <a:t>bservation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36" y="911662"/>
            <a:ext cx="5290313" cy="465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3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0" y="1484784"/>
            <a:ext cx="8840888" cy="41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JMA/WCC Round Robin </a:t>
            </a:r>
            <a:r>
              <a:rPr lang="en-US" altLang="ja-JP" b="1" dirty="0" smtClean="0"/>
              <a:t>and </a:t>
            </a:r>
            <a:r>
              <a:rPr lang="en-US" altLang="ja-JP" b="1" dirty="0" err="1" smtClean="0"/>
              <a:t>iceGGO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8</a:t>
            </a:fld>
            <a:endParaRPr lang="en-US" altLang="ja-JP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291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368161" y="6021288"/>
            <a:ext cx="356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※GAW Compatibility Goal : </a:t>
            </a:r>
            <a:r>
              <a:rPr lang="en-US" altLang="ja-JP" dirty="0" smtClean="0">
                <a:latin typeface="Century" panose="02040604050505020304" pitchFamily="18" charset="0"/>
                <a:ea typeface="HGP明朝B" panose="02020800000000000000" pitchFamily="18" charset="-128"/>
              </a:rPr>
              <a:t>±</a:t>
            </a:r>
            <a:r>
              <a:rPr lang="en-US" altLang="ja-JP" dirty="0" smtClean="0"/>
              <a:t>2ppb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JMA/WCC Round Robin </a:t>
            </a:r>
            <a:r>
              <a:rPr lang="en-US" altLang="ja-JP" b="1" dirty="0" smtClean="0"/>
              <a:t>and </a:t>
            </a:r>
            <a:r>
              <a:rPr lang="en-US" altLang="ja-JP" b="1" dirty="0" err="1" smtClean="0"/>
              <a:t>iceGGO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B626-1DAA-4547-9F96-45143942690E}" type="slidenum">
              <a:rPr lang="en-US" altLang="ja-JP" smtClean="0"/>
              <a:pPr/>
              <a:t>9</a:t>
            </a:fld>
            <a:endParaRPr lang="en-US" altLang="ja-JP"/>
          </a:p>
        </p:txBody>
      </p:sp>
      <p:grpSp>
        <p:nvGrpSpPr>
          <p:cNvPr id="6" name="グループ化 5"/>
          <p:cNvGrpSpPr/>
          <p:nvPr/>
        </p:nvGrpSpPr>
        <p:grpSpPr>
          <a:xfrm>
            <a:off x="303556" y="1045986"/>
            <a:ext cx="8625260" cy="5130446"/>
            <a:chOff x="1403648" y="1129487"/>
            <a:chExt cx="6894557" cy="419192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129487"/>
              <a:ext cx="6894557" cy="4191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403648" y="5005817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Kawasaki et al., GGMT[2015]</a:t>
              </a:r>
              <a:endParaRPr kumimoji="1" lang="ja-JP" altLang="en-US" sz="1400" b="1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368161" y="6021288"/>
            <a:ext cx="356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※GAW Compatibility Goal : </a:t>
            </a:r>
            <a:r>
              <a:rPr lang="en-US" altLang="ja-JP" dirty="0" smtClean="0">
                <a:latin typeface="Century" panose="02040604050505020304" pitchFamily="18" charset="0"/>
                <a:ea typeface="HGP明朝B" panose="02020800000000000000" pitchFamily="18" charset="-128"/>
              </a:rPr>
              <a:t>±</a:t>
            </a:r>
            <a:r>
              <a:rPr lang="en-US" altLang="ja-JP" dirty="0" smtClean="0"/>
              <a:t>2ppb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6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537</Words>
  <Application>Microsoft Office PowerPoint</Application>
  <PresentationFormat>画面に合わせる (4:3)</PresentationFormat>
  <Paragraphs>106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The evaluation of JMA’s standard gas scale for measurements of atmospheric methane</vt:lpstr>
      <vt:lpstr>Today’s Topic</vt:lpstr>
      <vt:lpstr>(1) JMA CH4 Calibration System  with GC/FID</vt:lpstr>
      <vt:lpstr>JMA’s CH4 Standard gases</vt:lpstr>
      <vt:lpstr>Traceability of JMA Standard 1G→2G</vt:lpstr>
      <vt:lpstr>Long-term stability of JMA/1G standards</vt:lpstr>
      <vt:lpstr>PowerPoint プレゼンテーション</vt:lpstr>
      <vt:lpstr>JMA/WCC Round Robin and iceGGO</vt:lpstr>
      <vt:lpstr>JMA/WCC Round Robin and iceGGO</vt:lpstr>
      <vt:lpstr>Converted  each scale to NOAA</vt:lpstr>
      <vt:lpstr>JMA/WCC Round Robin and iceGGO</vt:lpstr>
      <vt:lpstr>（３）Planning to replace of  calibration system</vt:lpstr>
      <vt:lpstr>GC/FID vs CRDS 〜 Laboratory Experiment 〜 </vt:lpstr>
      <vt:lpstr>Conclusion</vt:lpstr>
      <vt:lpstr>Reference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evaluation of JMA’s standard gas scale for measurements of atmospheric methane</dc:title>
  <dc:creator>気象庁</dc:creator>
  <cp:lastModifiedBy>気象庁あ</cp:lastModifiedBy>
  <cp:revision>191</cp:revision>
  <dcterms:created xsi:type="dcterms:W3CDTF">2016-09-30T10:11:47Z</dcterms:created>
  <dcterms:modified xsi:type="dcterms:W3CDTF">2016-11-10T08:05:19Z</dcterms:modified>
</cp:coreProperties>
</file>