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0" r:id="rId7"/>
    <p:sldId id="258" r:id="rId8"/>
    <p:sldId id="259" r:id="rId9"/>
    <p:sldId id="267" r:id="rId10"/>
    <p:sldId id="265" r:id="rId11"/>
    <p:sldId id="264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8029" autoAdjust="0"/>
  </p:normalViewPr>
  <p:slideViewPr>
    <p:cSldViewPr>
      <p:cViewPr>
        <p:scale>
          <a:sx n="100" d="100"/>
          <a:sy n="100" d="100"/>
        </p:scale>
        <p:origin x="-28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6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atistic%20GAWTEC%20201309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atistic%20GAWTEC%2020130916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07628502809768"/>
          <c:y val="0.11551466179087166"/>
          <c:w val="0.73491440055984336"/>
          <c:h val="0.8642810659903464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3E4F9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26DA2F"/>
              </a:solidFill>
            </c:spPr>
          </c:dPt>
          <c:dPt>
            <c:idx val="3"/>
            <c:spPr>
              <a:solidFill>
                <a:srgbClr val="D51001"/>
              </a:solidFill>
            </c:spPr>
          </c:dPt>
          <c:dLbls>
            <c:dLbl>
              <c:idx val="0"/>
              <c:layout>
                <c:manualLayout>
                  <c:x val="-0.19132456823460922"/>
                  <c:y val="0.1983479202646137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4488296619116414"/>
                  <c:y val="-0.17472118959107877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21666660616892691"/>
                  <c:y val="-5.6235888729522086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.11323473690882464"/>
                  <c:y val="0.19238708544331612"/>
                </c:manualLayout>
              </c:layout>
              <c:dLblPos val="bestFit"/>
              <c:showCatName val="1"/>
              <c:showPercent val="1"/>
              <c:separator>
</c:separator>
            </c:dLbl>
            <c:dLblPos val="bestFit"/>
            <c:showCatName val="1"/>
            <c:showPercent val="1"/>
            <c:separator>
</c:separator>
          </c:dLbls>
          <c:cat>
            <c:strRef>
              <c:f>affiliation!$A$2:$A$5</c:f>
              <c:strCache>
                <c:ptCount val="4"/>
                <c:pt idx="0">
                  <c:v>Global Stations</c:v>
                </c:pt>
                <c:pt idx="1">
                  <c:v>Regional Stations</c:v>
                </c:pt>
                <c:pt idx="2">
                  <c:v>Central Facilities</c:v>
                </c:pt>
                <c:pt idx="3">
                  <c:v>other</c:v>
                </c:pt>
              </c:strCache>
            </c:strRef>
          </c:cat>
          <c:val>
            <c:numRef>
              <c:f>affiliation!$B$2:$B$5</c:f>
              <c:numCache>
                <c:formatCode>0</c:formatCode>
                <c:ptCount val="4"/>
                <c:pt idx="0">
                  <c:v>27.859237536656888</c:v>
                </c:pt>
                <c:pt idx="1">
                  <c:v>30.498533724340124</c:v>
                </c:pt>
                <c:pt idx="2">
                  <c:v>27.859237536656888</c:v>
                </c:pt>
                <c:pt idx="3">
                  <c:v>13.782991202346039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68942117529451E-2"/>
          <c:y val="9.9402117478853913E-2"/>
          <c:w val="0.92388054434372169"/>
          <c:h val="0.62950444315732912"/>
        </c:manualLayout>
      </c:layout>
      <c:barChart>
        <c:barDir val="col"/>
        <c:grouping val="clustered"/>
        <c:ser>
          <c:idx val="0"/>
          <c:order val="0"/>
          <c:tx>
            <c:strRef>
              <c:f>'Topics (figure)'!$C$104</c:f>
              <c:strCache>
                <c:ptCount val="1"/>
                <c:pt idx="0">
                  <c:v>GAWTEC 1-28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'Topics (figure)'!$B$105:$B$113</c:f>
              <c:strCache>
                <c:ptCount val="9"/>
                <c:pt idx="0">
                  <c:v>Surface Ozone</c:v>
                </c:pt>
                <c:pt idx="1">
                  <c:v>Aerosols</c:v>
                </c:pt>
                <c:pt idx="2">
                  <c:v>Precipitation chemistry</c:v>
                </c:pt>
                <c:pt idx="3">
                  <c:v>UV radiation</c:v>
                </c:pt>
                <c:pt idx="4">
                  <c:v>Carbon monoxide</c:v>
                </c:pt>
                <c:pt idx="5">
                  <c:v>VOC</c:v>
                </c:pt>
                <c:pt idx="6">
                  <c:v>NOx, NOy, SO2 </c:v>
                </c:pt>
                <c:pt idx="7">
                  <c:v>Greenhouse Gases</c:v>
                </c:pt>
                <c:pt idx="8">
                  <c:v>Data handling</c:v>
                </c:pt>
              </c:strCache>
            </c:strRef>
          </c:cat>
          <c:val>
            <c:numRef>
              <c:f>'Topics (figure)'!$C$105:$C$113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54774016"/>
        <c:axId val="54779904"/>
      </c:barChart>
      <c:catAx>
        <c:axId val="5477401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779904"/>
        <c:crosses val="autoZero"/>
        <c:lblAlgn val="ctr"/>
        <c:lblOffset val="1"/>
      </c:catAx>
      <c:valAx>
        <c:axId val="54779904"/>
        <c:scaling>
          <c:orientation val="minMax"/>
          <c:max val="18"/>
          <c:min val="0"/>
        </c:scaling>
        <c:delete val="1"/>
        <c:axPos val="l"/>
        <c:numFmt formatCode="General" sourceLinked="1"/>
        <c:tickLblPos val="none"/>
        <c:crossAx val="5477401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22EBE-B991-E240-B086-9A5BDFF80C60}" type="datetimeFigureOut">
              <a:rPr lang="de-DE"/>
              <a:pPr>
                <a:defRPr/>
              </a:pPr>
              <a:t>16.10.2016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B4D602-0748-4C4E-8CE1-981B8BC397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8564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 The GAW community has set high data quality objectives that should be met by all participating stations</a:t>
            </a:r>
          </a:p>
          <a:p>
            <a:pPr>
              <a:buFontTx/>
              <a:buChar char="-"/>
            </a:pPr>
            <a:r>
              <a:rPr lang="en-US" dirty="0" smtClean="0"/>
              <a:t>Training and Education for GAW station personnel are therefore an integral part of the GAW program and critical to the long-term success of the GAW  </a:t>
            </a:r>
            <a:r>
              <a:rPr lang="en-US" dirty="0" smtClean="0"/>
              <a:t>program *strategic</a:t>
            </a:r>
            <a:r>
              <a:rPr lang="en-US" baseline="0" dirty="0" smtClean="0"/>
              <a:t> plan* 2008/2015</a:t>
            </a:r>
            <a:endParaRPr lang="en-US" dirty="0" smtClean="0"/>
          </a:p>
          <a:p>
            <a:r>
              <a:rPr lang="en-US" baseline="0" dirty="0" smtClean="0"/>
              <a:t> as a part of the WMOs capacity building strategy, the 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 Quality Assurance/ Science Activity Centre, funded by the German Environment Agency, and the Bavarian State Ministry of the Environment and Consumer Protection has established in 2001 the GAW Training and Education Centre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It [GAWTEC] has played an important role in the training of station personnel for more than 15 years and building the technical expertise within the countries and in establishing international networking.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GAW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Implementation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Plan 2016-2023 p. 33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GAWTEC is located at the Environmental Research Station </a:t>
            </a:r>
            <a:r>
              <a:rPr lang="en-US" baseline="0" dirty="0" err="1" smtClean="0"/>
              <a:t>Schneefernerhaus</a:t>
            </a:r>
            <a:r>
              <a:rPr lang="en-US" baseline="0" dirty="0" smtClean="0"/>
              <a:t>, Mount Zugspitze, Bavaria, Germany</a:t>
            </a:r>
            <a:endParaRPr lang="en-US" dirty="0" smtClean="0"/>
          </a:p>
          <a:p>
            <a:endParaRPr lang="en-US" dirty="0" smtClean="0"/>
          </a:p>
          <a:p>
            <a:endParaRPr lang="de-DE" dirty="0">
              <a:latin typeface="Calibri" charset="0"/>
            </a:endParaRPr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8DA17-DD0F-2241-96FF-54B294138B0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Since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first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training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course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in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summer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2001:</a:t>
            </a: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30 GAWTEC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courses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341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participants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(42 %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women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, 58%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men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)</a:t>
            </a: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63 different countries</a:t>
            </a:r>
          </a:p>
          <a:p>
            <a:pPr>
              <a:buFontTx/>
              <a:buChar char="-"/>
            </a:pP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None/>
            </a:pP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where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participants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came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?</a:t>
            </a: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41%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of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came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institutes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 in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predominantly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eastern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Europe</a:t>
            </a: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18%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Asia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and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Africa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13%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Southwest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Pacific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region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8%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South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America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and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only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a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few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North-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and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Central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America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and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Caribbean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None/>
            </a:pP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what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kind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of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station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/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institutes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participants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came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,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depending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on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the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GAW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network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?</a:t>
            </a: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Approximately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30%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worked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at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Global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Stations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, Regional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Stations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or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central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facilities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14%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were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from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other</a:t>
            </a:r>
            <a:r>
              <a:rPr lang="de-DE" sz="105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de-DE" sz="105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</a:rPr>
              <a:t>institutes</a:t>
            </a:r>
            <a:endParaRPr lang="de-DE" sz="1050" kern="1200" baseline="0" dirty="0" smtClean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3030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GAW Global station "Zugspitze/</a:t>
            </a:r>
            <a:r>
              <a:rPr lang="en-US" dirty="0" err="1" smtClean="0"/>
              <a:t>Hohenpeißenberg</a:t>
            </a:r>
            <a:r>
              <a:rPr lang="en-US" dirty="0" smtClean="0"/>
              <a:t>" is used for some practical work and theoretical knowledge </a:t>
            </a:r>
          </a:p>
          <a:p>
            <a:r>
              <a:rPr lang="en-US" dirty="0" smtClean="0"/>
              <a:t>- There are two GAWTEC training sessions every year with the duration of 2 weeks and about 10-12 trainees for each </a:t>
            </a:r>
          </a:p>
          <a:p>
            <a:r>
              <a:rPr lang="en-US" dirty="0" smtClean="0"/>
              <a:t>   session.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 major topics include measurement techniques (sampling, direct instrument measurements), analytical techniques (chemistry and physical measurement techniques), quality assurance and data analysis for GAW</a:t>
            </a:r>
            <a:r>
              <a:rPr lang="en-US" baseline="0" dirty="0" smtClean="0"/>
              <a:t>     </a:t>
            </a:r>
            <a:r>
              <a:rPr lang="en-US" dirty="0" smtClean="0"/>
              <a:t>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Properties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Aerosols &amp; Aerosol Optical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endParaRPr lang="de-DE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de-DE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 (CO,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de-DE" sz="12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VOCs,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200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200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de-DE" sz="12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Quality </a:t>
            </a:r>
            <a:r>
              <a:rPr lang="de-DE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de-DE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/>
              <a:t> figure: number</a:t>
            </a:r>
            <a:r>
              <a:rPr lang="en-US" baseline="0" dirty="0" smtClean="0"/>
              <a:t> of topics that took place in GAWTEC 1-30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training is provided by experts from the GAW community.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Lessons are given by experts 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 German Weather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the German Environment Agency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 GAW World Calibration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Centres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(for NO2, VOC, Physical Aerosols)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 Swiss EMPA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For special topics, lecturers from national and international Universities and other institutes are invited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70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fontAlgn="auto"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objectives of GAWTEC are:</a:t>
            </a:r>
          </a:p>
          <a:p>
            <a:pPr marL="1085850" lvl="2" indent="-171450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The improvement of personal skills in chemical, physical and meteorological measurement technique and data handling</a:t>
            </a:r>
          </a:p>
          <a:p>
            <a:pPr marL="1085850" lvl="2" indent="-171450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 providing a platform for GAW station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personnal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 for the exchange of measurement related experiences and the discussion of problems</a:t>
            </a:r>
          </a:p>
          <a:p>
            <a:pPr marL="1085850" lvl="2" indent="-171450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Broadening the understanding of atmospheric processes to increase the ability for data interpretation</a:t>
            </a:r>
          </a:p>
          <a:p>
            <a:pPr marL="1085850" lvl="2" indent="-171450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anose="05000000000000000000" pitchFamily="2" charset="2"/>
              </a:rPr>
              <a:t> enhancing the ability to identify measurement errors to increase data quality within the GAW station network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700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How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GAWTEC </a:t>
            </a:r>
            <a:r>
              <a:rPr lang="de-DE" baseline="0" dirty="0" err="1" smtClean="0"/>
              <a:t>webpage</a:t>
            </a:r>
            <a:r>
              <a:rPr lang="de-DE" baseline="0" dirty="0" smtClean="0"/>
              <a:t> at www.gawtec.de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Upcoming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courses</a:t>
            </a:r>
            <a:r>
              <a:rPr lang="de-DE" baseline="0" dirty="0" smtClean="0"/>
              <a:t> will also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announced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webpage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applicants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homepage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pictures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GAWTEC“)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 GAWTEC </a:t>
            </a:r>
            <a:r>
              <a:rPr lang="de-DE" baseline="0" dirty="0" err="1" smtClean="0"/>
              <a:t>courses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exclusively</a:t>
            </a:r>
            <a:r>
              <a:rPr lang="de-DE" baseline="0" dirty="0" smtClean="0"/>
              <a:t> in English</a:t>
            </a:r>
          </a:p>
          <a:p>
            <a:pPr marL="0" indent="0">
              <a:buFontTx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     Trainees must </a:t>
            </a:r>
            <a:r>
              <a:rPr lang="de-DE" baseline="0" dirty="0" err="1" smtClean="0">
                <a:sym typeface="Wingdings" panose="05000000000000000000" pitchFamily="2" charset="2"/>
              </a:rPr>
              <a:t>therefore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have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good</a:t>
            </a:r>
            <a:r>
              <a:rPr lang="de-DE" baseline="0" dirty="0" smtClean="0">
                <a:sym typeface="Wingdings" panose="05000000000000000000" pitchFamily="2" charset="2"/>
              </a:rPr>
              <a:t> English </a:t>
            </a:r>
            <a:r>
              <a:rPr lang="de-DE" baseline="0" dirty="0" err="1" smtClean="0">
                <a:sym typeface="Wingdings" panose="05000000000000000000" pitchFamily="2" charset="2"/>
              </a:rPr>
              <a:t>language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skills</a:t>
            </a:r>
            <a:r>
              <a:rPr lang="de-DE" baseline="0" dirty="0" smtClean="0">
                <a:sym typeface="Wingdings" panose="05000000000000000000" pitchFamily="2" charset="2"/>
              </a:rPr>
              <a:t> to follow </a:t>
            </a:r>
            <a:r>
              <a:rPr lang="de-DE" baseline="0" dirty="0" err="1" smtClean="0">
                <a:sym typeface="Wingdings" panose="05000000000000000000" pitchFamily="2" charset="2"/>
              </a:rPr>
              <a:t>lectures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instrument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instructions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discussions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Gawtec </a:t>
            </a:r>
            <a:r>
              <a:rPr lang="de-DE" baseline="0" dirty="0" err="1" smtClean="0">
                <a:sym typeface="Wingdings" panose="05000000000000000000" pitchFamily="2" charset="2"/>
              </a:rPr>
              <a:t>offers</a:t>
            </a:r>
            <a:r>
              <a:rPr lang="de-DE" baseline="0" dirty="0" smtClean="0">
                <a:sym typeface="Wingdings" panose="05000000000000000000" pitchFamily="2" charset="2"/>
              </a:rPr>
              <a:t> ist </a:t>
            </a:r>
            <a:r>
              <a:rPr lang="de-DE" baseline="0" dirty="0" err="1" smtClean="0">
                <a:sym typeface="Wingdings" panose="05000000000000000000" pitchFamily="2" charset="2"/>
              </a:rPr>
              <a:t>courses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only</a:t>
            </a:r>
            <a:r>
              <a:rPr lang="de-DE" baseline="0" dirty="0" smtClean="0">
                <a:sym typeface="Wingdings" panose="05000000000000000000" pitchFamily="2" charset="2"/>
              </a:rPr>
              <a:t> to </a:t>
            </a:r>
            <a:r>
              <a:rPr lang="de-DE" baseline="0" dirty="0" err="1" smtClean="0">
                <a:sym typeface="Wingdings" panose="05000000000000000000" pitchFamily="2" charset="2"/>
              </a:rPr>
              <a:t>technicians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junior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scientists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who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work</a:t>
            </a:r>
            <a:r>
              <a:rPr lang="de-DE" baseline="0" dirty="0" smtClean="0">
                <a:sym typeface="Wingdings" panose="05000000000000000000" pitchFamily="2" charset="2"/>
              </a:rPr>
              <a:t> at </a:t>
            </a:r>
            <a:r>
              <a:rPr lang="de-DE" baseline="0" dirty="0" err="1" smtClean="0">
                <a:sym typeface="Wingdings" panose="05000000000000000000" pitchFamily="2" charset="2"/>
              </a:rPr>
              <a:t>stations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with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instruments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data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not </a:t>
            </a:r>
            <a:r>
              <a:rPr lang="de-DE" baseline="0" dirty="0" err="1" smtClean="0">
                <a:sym typeface="Wingdings" panose="05000000000000000000" pitchFamily="2" charset="2"/>
              </a:rPr>
              <a:t>meant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senior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scientists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baseline="0" dirty="0" err="1" smtClean="0">
                <a:sym typeface="Wingdings" panose="05000000000000000000" pitchFamily="2" charset="2"/>
              </a:rPr>
              <a:t>There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no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costs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trainees</a:t>
            </a:r>
            <a:r>
              <a:rPr lang="de-DE" baseline="0" dirty="0" smtClean="0">
                <a:sym typeface="Wingdings" panose="05000000000000000000" pitchFamily="2" charset="2"/>
              </a:rPr>
              <a:t>, Air </a:t>
            </a:r>
            <a:r>
              <a:rPr lang="de-DE" baseline="0" dirty="0" err="1" smtClean="0">
                <a:sym typeface="Wingdings" panose="05000000000000000000" pitchFamily="2" charset="2"/>
              </a:rPr>
              <a:t>fares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paid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WMO, all </a:t>
            </a:r>
            <a:r>
              <a:rPr lang="de-DE" baseline="0" dirty="0" err="1" smtClean="0">
                <a:sym typeface="Wingdings" panose="05000000000000000000" pitchFamily="2" charset="2"/>
              </a:rPr>
              <a:t>other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expenses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covered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German Environment Agency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Bavarian</a:t>
            </a:r>
            <a:r>
              <a:rPr lang="de-DE" baseline="0" dirty="0" smtClean="0">
                <a:sym typeface="Wingdings" panose="05000000000000000000" pitchFamily="2" charset="2"/>
              </a:rPr>
              <a:t> State </a:t>
            </a:r>
            <a:r>
              <a:rPr lang="de-DE" baseline="0" dirty="0" err="1" smtClean="0">
                <a:sym typeface="Wingdings" panose="05000000000000000000" pitchFamily="2" charset="2"/>
              </a:rPr>
              <a:t>Ministry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Environment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Consumer </a:t>
            </a:r>
            <a:r>
              <a:rPr lang="de-DE" baseline="0" dirty="0" err="1" smtClean="0">
                <a:sym typeface="Wingdings" panose="05000000000000000000" pitchFamily="2" charset="2"/>
              </a:rPr>
              <a:t>Protestion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 Lectures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funded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their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scientific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organizations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applicants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measuring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Hnweise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von GAW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country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contacts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stationsleitern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hinweise von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Twinningpartnern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pPr lvl="1" algn="l" eaLnBrk="1" hangingPunct="1"/>
            <a:r>
              <a:rPr lang="de-DE" altLang="de-DE" u="sng" dirty="0" smtClean="0">
                <a:solidFill>
                  <a:schemeClr val="tx1"/>
                </a:solidFill>
              </a:rPr>
              <a:t>Nach welchen Kriterien sollen die Teilnehmer ausgewählt werden?</a:t>
            </a:r>
          </a:p>
          <a:p>
            <a:pPr lvl="1" algn="l" eaLnBrk="1" hangingPunct="1"/>
            <a:endParaRPr lang="de-DE" altLang="de-DE" u="sng" dirty="0" smtClean="0">
              <a:solidFill>
                <a:schemeClr val="tx1"/>
              </a:solidFill>
            </a:endParaRPr>
          </a:p>
          <a:p>
            <a:pPr lvl="2" algn="l" eaLnBrk="1" hangingPunct="1">
              <a:buFontTx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</a:rPr>
              <a:t> </a:t>
            </a:r>
            <a:r>
              <a:rPr lang="de-DE" altLang="de-DE" dirty="0" smtClean="0">
                <a:solidFill>
                  <a:schemeClr val="tx1"/>
                </a:solidFill>
              </a:rPr>
              <a:t>fachliche Qualifikation</a:t>
            </a:r>
          </a:p>
          <a:p>
            <a:pPr lvl="2" algn="l" eaLnBrk="1" hangingPunct="1">
              <a:buFontTx/>
              <a:buChar char="•"/>
            </a:pPr>
            <a:r>
              <a:rPr lang="de-DE" altLang="de-DE" dirty="0" smtClean="0">
                <a:solidFill>
                  <a:schemeClr val="tx1"/>
                </a:solidFill>
              </a:rPr>
              <a:t>Aufgabengebiet</a:t>
            </a:r>
          </a:p>
          <a:p>
            <a:pPr lvl="2" algn="l" eaLnBrk="1" hangingPunct="1">
              <a:buFontTx/>
              <a:buChar char="•"/>
            </a:pPr>
            <a:r>
              <a:rPr lang="de-DE" altLang="de-DE" dirty="0" smtClean="0">
                <a:solidFill>
                  <a:schemeClr val="tx1"/>
                </a:solidFill>
              </a:rPr>
              <a:t> Englischkenntnisse</a:t>
            </a:r>
          </a:p>
          <a:p>
            <a:pPr lvl="2" algn="l" eaLnBrk="1" hangingPunct="1">
              <a:buFontTx/>
              <a:buChar char="•"/>
            </a:pPr>
            <a:r>
              <a:rPr lang="de-DE" altLang="de-DE" dirty="0" smtClean="0">
                <a:solidFill>
                  <a:schemeClr val="tx1"/>
                </a:solidFill>
              </a:rPr>
              <a:t>Anmeldezeitpunkt</a:t>
            </a:r>
          </a:p>
          <a:p>
            <a:pPr lvl="2" algn="l" eaLnBrk="1" hangingPunct="1">
              <a:buFontTx/>
              <a:buChar char="•"/>
            </a:pPr>
            <a:r>
              <a:rPr lang="de-DE" altLang="de-DE" dirty="0" smtClean="0">
                <a:solidFill>
                  <a:schemeClr val="tx1"/>
                </a:solidFill>
              </a:rPr>
              <a:t>Budget</a:t>
            </a:r>
          </a:p>
          <a:p>
            <a:pPr lvl="2" algn="l" eaLnBrk="1" hangingPunct="1">
              <a:buFontTx/>
              <a:buChar char="•"/>
            </a:pPr>
            <a:r>
              <a:rPr lang="de-DE" altLang="de-DE" dirty="0" smtClean="0">
                <a:solidFill>
                  <a:schemeClr val="tx1"/>
                </a:solidFill>
              </a:rPr>
              <a:t> Herkunftsland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de-DE" altLang="de-DE" sz="1200" dirty="0" smtClean="0"/>
              <a:t>Fragebögen während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de-DE" altLang="de-DE" sz="1200" dirty="0" smtClean="0"/>
              <a:t>des Kurses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de-DE" altLang="de-DE" sz="1200" dirty="0" smtClean="0"/>
              <a:t>Prüfungen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de-DE" altLang="de-DE" sz="1200" dirty="0" smtClean="0"/>
              <a:t>spätere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dirty="0" smtClean="0"/>
              <a:t>    Rückmeldungen,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dirty="0" smtClean="0"/>
              <a:t>    Nachfragen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dirty="0" smtClean="0"/>
              <a:t>5. Datenqualität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545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</a:t>
            </a:r>
            <a:r>
              <a:rPr lang="en-US" dirty="0" smtClean="0"/>
              <a:t>Presentation and explanation of GAWSIS during each GAWTEC course</a:t>
            </a:r>
            <a:r>
              <a:rPr lang="de-DE" baseline="0" dirty="0" smtClean="0"/>
              <a:t> </a:t>
            </a:r>
          </a:p>
          <a:p>
            <a:r>
              <a:rPr lang="en-US" dirty="0" smtClean="0"/>
              <a:t>GAWSIS </a:t>
            </a:r>
            <a:r>
              <a:rPr lang="en-US" dirty="0" smtClean="0"/>
              <a:t>is being developed and maintained by the Federal Office of Meteorology and Climatology </a:t>
            </a:r>
            <a:r>
              <a:rPr lang="en-US" dirty="0" err="1" smtClean="0"/>
              <a:t>MeteoSwiss</a:t>
            </a:r>
            <a:r>
              <a:rPr lang="en-US" dirty="0" smtClean="0"/>
              <a:t> in collaboration with the WMO GAW Secretariat, the GAW World Data </a:t>
            </a:r>
            <a:r>
              <a:rPr lang="en-US" dirty="0" err="1" smtClean="0"/>
              <a:t>Centres</a:t>
            </a:r>
            <a:r>
              <a:rPr lang="en-US" dirty="0" smtClean="0"/>
              <a:t> and other GAW representatives  to improve the management of information about the GAW network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GAWSIS is the official catalogue of GAW stations and Contributing networks.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It provides the GAW community and other interested people with an up-to-date, searchable data base of</a:t>
            </a:r>
          </a:p>
          <a:p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station characteristics</a:t>
            </a:r>
          </a:p>
          <a:p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measurements programs and data available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instrument</a:t>
            </a:r>
          </a:p>
          <a:p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contact people</a:t>
            </a:r>
          </a:p>
          <a:p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bibliographic references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GAWSIS also serves as a repository for supporting documents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 </a:t>
            </a:r>
            <a:endParaRPr lang="en-US" dirty="0" smtClean="0"/>
          </a:p>
          <a:p>
            <a:endParaRPr lang="de-DE" dirty="0" smtClean="0"/>
          </a:p>
          <a:p>
            <a:r>
              <a:rPr lang="de-DE" dirty="0" err="1" smtClean="0"/>
              <a:t>f.e</a:t>
            </a:r>
            <a:r>
              <a:rPr lang="de-DE" dirty="0" smtClean="0"/>
              <a:t>.: World Data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Greenhouse</a:t>
            </a:r>
            <a:r>
              <a:rPr lang="de-DE" dirty="0" smtClean="0"/>
              <a:t> Gases in Tokyo, Japan</a:t>
            </a:r>
          </a:p>
          <a:p>
            <a:endParaRPr lang="de-DE" dirty="0" smtClean="0"/>
          </a:p>
          <a:p>
            <a:r>
              <a:rPr lang="de-DE" dirty="0" smtClean="0"/>
              <a:t>GAWSIS </a:t>
            </a:r>
            <a:r>
              <a:rPr lang="de-DE" dirty="0" err="1" smtClean="0"/>
              <a:t>is</a:t>
            </a:r>
            <a:r>
              <a:rPr lang="de-DE" dirty="0" smtClean="0"/>
              <a:t> a web-</a:t>
            </a:r>
            <a:r>
              <a:rPr lang="de-DE" dirty="0" err="1" smtClean="0"/>
              <a:t>based</a:t>
            </a:r>
            <a:r>
              <a:rPr lang="de-DE" dirty="0" smtClean="0"/>
              <a:t> network-tracking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hosts</a:t>
            </a:r>
            <a:r>
              <a:rPr lang="de-DE" dirty="0" smtClean="0"/>
              <a:t> all GAW </a:t>
            </a:r>
            <a:r>
              <a:rPr lang="de-DE" dirty="0" err="1" smtClean="0"/>
              <a:t>metadata</a:t>
            </a:r>
            <a:r>
              <a:rPr lang="de-DE" dirty="0" smtClean="0"/>
              <a:t> on </a:t>
            </a:r>
            <a:r>
              <a:rPr lang="de-DE" dirty="0" err="1" smtClean="0"/>
              <a:t>observatory</a:t>
            </a:r>
            <a:r>
              <a:rPr lang="de-DE" dirty="0" smtClean="0"/>
              <a:t> </a:t>
            </a:r>
            <a:r>
              <a:rPr lang="de-DE" dirty="0" err="1" smtClean="0"/>
              <a:t>managers</a:t>
            </a:r>
            <a:r>
              <a:rPr lang="de-DE" dirty="0" smtClean="0"/>
              <a:t>, </a:t>
            </a:r>
            <a:r>
              <a:rPr lang="de-DE" dirty="0" err="1" smtClean="0"/>
              <a:t>location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activities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7954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Germany </a:t>
            </a:r>
            <a:r>
              <a:rPr lang="de-DE" dirty="0" err="1" smtClean="0"/>
              <a:t>operates</a:t>
            </a:r>
            <a:r>
              <a:rPr lang="de-DE" dirty="0" smtClean="0"/>
              <a:t> 2</a:t>
            </a:r>
            <a:r>
              <a:rPr lang="de-DE" baseline="0" dirty="0" smtClean="0"/>
              <a:t> Global </a:t>
            </a:r>
            <a:r>
              <a:rPr lang="de-DE" baseline="0" dirty="0" err="1" smtClean="0"/>
              <a:t>Stations</a:t>
            </a:r>
            <a:r>
              <a:rPr lang="de-DE" baseline="0" dirty="0" smtClean="0"/>
              <a:t>, 1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Germany, 1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Atarctic</a:t>
            </a:r>
            <a:endParaRPr lang="de-DE" baseline="0" dirty="0" smtClean="0"/>
          </a:p>
          <a:p>
            <a:r>
              <a:rPr lang="de-DE" dirty="0" smtClean="0"/>
              <a:t>3 Regional </a:t>
            </a:r>
            <a:r>
              <a:rPr lang="de-DE" dirty="0" err="1" smtClean="0"/>
              <a:t>Stations</a:t>
            </a:r>
            <a:r>
              <a:rPr lang="de-DE" dirty="0" smtClean="0"/>
              <a:t>, </a:t>
            </a:r>
            <a:r>
              <a:rPr lang="de-DE" dirty="0" err="1" smtClean="0"/>
              <a:t>Neuglobsow</a:t>
            </a:r>
            <a:r>
              <a:rPr lang="de-DE" dirty="0" smtClean="0"/>
              <a:t>, </a:t>
            </a:r>
            <a:r>
              <a:rPr lang="de-DE" dirty="0" err="1" smtClean="0"/>
              <a:t>Gartow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Schauinsland</a:t>
            </a:r>
            <a:endParaRPr lang="de-DE" dirty="0" smtClean="0"/>
          </a:p>
          <a:p>
            <a:r>
              <a:rPr lang="de-DE" dirty="0" smtClean="0"/>
              <a:t>4 </a:t>
            </a:r>
            <a:r>
              <a:rPr lang="de-DE" dirty="0" err="1" smtClean="0"/>
              <a:t>Contributing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, </a:t>
            </a:r>
            <a:r>
              <a:rPr lang="de-DE" dirty="0" err="1" smtClean="0"/>
              <a:t>Schmuecke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Yingst</a:t>
            </a:r>
            <a:r>
              <a:rPr lang="de-DE" baseline="0" dirty="0" smtClean="0"/>
              <a:t>, Waldhof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Westerland</a:t>
            </a:r>
            <a:endParaRPr lang="de-DE" baseline="0" dirty="0" smtClean="0"/>
          </a:p>
          <a:p>
            <a:r>
              <a:rPr lang="de-DE" baseline="0" dirty="0" smtClean="0"/>
              <a:t>4 WCC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VOC, N20, </a:t>
            </a:r>
            <a:r>
              <a:rPr lang="de-DE" baseline="0" dirty="0" err="1" smtClean="0"/>
              <a:t>Oyone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Phzsical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aerosols</a:t>
            </a:r>
            <a:endParaRPr lang="de-DE" baseline="0" dirty="0" smtClean="0"/>
          </a:p>
          <a:p>
            <a:r>
              <a:rPr lang="de-DE" baseline="0" dirty="0" smtClean="0"/>
              <a:t>GAWTEC, </a:t>
            </a:r>
            <a:r>
              <a:rPr lang="de-DE" baseline="0" dirty="0" err="1" smtClean="0"/>
              <a:t>QASac</a:t>
            </a:r>
            <a:r>
              <a:rPr lang="de-DE" baseline="0" dirty="0" smtClean="0"/>
              <a:t>, … </a:t>
            </a:r>
            <a:r>
              <a:rPr lang="de-DE" baseline="0" dirty="0" err="1" smtClean="0"/>
              <a:t>contributes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GAW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545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Zugspitze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Starting</a:t>
            </a:r>
            <a:r>
              <a:rPr lang="de-DE" baseline="0" dirty="0" smtClean="0"/>
              <a:t> in 1999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UBA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Zugspitze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Schneefernerhaus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situated</a:t>
            </a:r>
            <a:r>
              <a:rPr lang="de-DE" baseline="0" dirty="0" smtClean="0"/>
              <a:t> at 2650 m </a:t>
            </a:r>
            <a:r>
              <a:rPr lang="de-DE" baseline="0" dirty="0" err="1" smtClean="0"/>
              <a:t>asl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northerm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alps</a:t>
            </a:r>
            <a:r>
              <a:rPr lang="de-DE" baseline="0" dirty="0" smtClean="0"/>
              <a:t>,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southern </a:t>
            </a:r>
            <a:r>
              <a:rPr lang="de-DE" baseline="0" dirty="0" err="1" smtClean="0"/>
              <a:t>slope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Zugspitze </a:t>
            </a:r>
            <a:r>
              <a:rPr lang="de-DE" baseline="0" dirty="0" err="1" smtClean="0"/>
              <a:t>summit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Measurement </a:t>
            </a:r>
            <a:r>
              <a:rPr lang="de-DE" baseline="0" dirty="0" err="1" smtClean="0"/>
              <a:t>programme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GAW Global Station 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Zugspitze </a:t>
            </a:r>
            <a:r>
              <a:rPr lang="de-DE" baseline="0" dirty="0" err="1" smtClean="0"/>
              <a:t>consits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endParaRPr lang="de-DE" baseline="0" dirty="0" smtClean="0"/>
          </a:p>
          <a:p>
            <a:pPr marL="171450" indent="-171450">
              <a:buFont typeface="Wingdings"/>
              <a:buChar char="à"/>
            </a:pPr>
            <a:r>
              <a:rPr lang="de-DE" baseline="0" dirty="0" err="1" smtClean="0">
                <a:sym typeface="Wingdings" panose="05000000000000000000" pitchFamily="2" charset="2"/>
              </a:rPr>
              <a:t>Climate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forcing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atmospheric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gases</a:t>
            </a:r>
            <a:r>
              <a:rPr lang="de-DE" baseline="0" dirty="0" smtClean="0">
                <a:sym typeface="Wingdings" panose="05000000000000000000" pitchFamily="2" charset="2"/>
              </a:rPr>
              <a:t>: CO2, CH4, N2O, SF6, </a:t>
            </a:r>
            <a:r>
              <a:rPr lang="de-DE" baseline="0" dirty="0" err="1" smtClean="0">
                <a:sym typeface="Wingdings" panose="05000000000000000000" pitchFamily="2" charset="2"/>
              </a:rPr>
              <a:t>halogenated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carbons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de-DE" baseline="0" dirty="0" err="1" smtClean="0"/>
              <a:t>Reactive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gases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ozone</a:t>
            </a:r>
            <a:r>
              <a:rPr lang="de-DE" baseline="0" dirty="0" smtClean="0"/>
              <a:t>, CO, NO, NO2, </a:t>
            </a:r>
            <a:r>
              <a:rPr lang="de-DE" baseline="0" dirty="0" err="1" smtClean="0"/>
              <a:t>Nox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Noy</a:t>
            </a:r>
            <a:r>
              <a:rPr lang="de-DE" baseline="0" dirty="0" smtClean="0"/>
              <a:t>, PAN, VOCs, </a:t>
            </a:r>
            <a:r>
              <a:rPr lang="de-DE" baseline="0" dirty="0" err="1" smtClean="0"/>
              <a:t>carbonyl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endParaRPr lang="de-DE" baseline="0" dirty="0" smtClean="0"/>
          </a:p>
          <a:p>
            <a:pPr marL="171450" indent="-171450">
              <a:buFont typeface="Wingdings"/>
              <a:buChar char="à"/>
            </a:pPr>
            <a:r>
              <a:rPr lang="de-DE" baseline="0" dirty="0" smtClean="0"/>
              <a:t>Aerosols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ultrafine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10-800 </a:t>
            </a:r>
            <a:r>
              <a:rPr lang="de-DE" baseline="0" dirty="0" err="1" smtClean="0"/>
              <a:t>nm</a:t>
            </a:r>
            <a:endParaRPr lang="de-DE" baseline="0" dirty="0" smtClean="0"/>
          </a:p>
          <a:p>
            <a:pPr marL="171450" indent="-171450">
              <a:buFont typeface="Wingdings"/>
              <a:buChar char="à"/>
            </a:pPr>
            <a:endParaRPr lang="de-DE" baseline="0" dirty="0" smtClean="0"/>
          </a:p>
          <a:p>
            <a:pPr marL="0" indent="0">
              <a:buFont typeface="Wingdings"/>
              <a:buNone/>
            </a:pPr>
            <a:r>
              <a:rPr lang="de-DE" baseline="0" dirty="0" err="1" smtClean="0"/>
              <a:t>Hohenpeißenberg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The HP </a:t>
            </a:r>
            <a:r>
              <a:rPr lang="de-DE" baseline="0" dirty="0" err="1" smtClean="0"/>
              <a:t>station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situated</a:t>
            </a:r>
            <a:r>
              <a:rPr lang="de-DE" baseline="0" dirty="0" smtClean="0"/>
              <a:t> in an </a:t>
            </a:r>
            <a:r>
              <a:rPr lang="de-DE" baseline="0" dirty="0" err="1" smtClean="0"/>
              <a:t>observatory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</a:t>
            </a:r>
            <a:r>
              <a:rPr lang="de-DE" baseline="0" dirty="0" smtClean="0"/>
              <a:t>-alpine </a:t>
            </a:r>
            <a:r>
              <a:rPr lang="de-DE" baseline="0" dirty="0" err="1" smtClean="0"/>
              <a:t>area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40km </a:t>
            </a:r>
            <a:r>
              <a:rPr lang="de-DE" baseline="0" dirty="0" err="1" smtClean="0"/>
              <a:t>north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Zugspitze, on a </a:t>
            </a:r>
            <a:r>
              <a:rPr lang="de-DE" baseline="0" dirty="0" err="1" smtClean="0"/>
              <a:t>mountain</a:t>
            </a:r>
            <a:r>
              <a:rPr lang="de-DE" baseline="0" dirty="0" smtClean="0"/>
              <a:t> top at 985 m </a:t>
            </a:r>
            <a:r>
              <a:rPr lang="de-DE" baseline="0" dirty="0" err="1" smtClean="0"/>
              <a:t>asl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The </a:t>
            </a:r>
            <a:r>
              <a:rPr lang="de-DE" baseline="0" dirty="0" err="1" smtClean="0"/>
              <a:t>observatory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founded</a:t>
            </a:r>
            <a:r>
              <a:rPr lang="de-DE" baseline="0" dirty="0" smtClean="0"/>
              <a:t> in 1781,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oldest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Operated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German </a:t>
            </a:r>
            <a:r>
              <a:rPr lang="de-DE" baseline="0" dirty="0" err="1" smtClean="0"/>
              <a:t>Weather</a:t>
            </a:r>
            <a:r>
              <a:rPr lang="de-DE" baseline="0" dirty="0" smtClean="0"/>
              <a:t> Service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meteorological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continiously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recorded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 GAW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1995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err="1" smtClean="0">
                <a:sym typeface="Wingdings" panose="05000000000000000000" pitchFamily="2" charset="2"/>
              </a:rPr>
              <a:t>Reactive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trace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gases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Ozone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 Aerosols (</a:t>
            </a:r>
            <a:r>
              <a:rPr lang="de-DE" baseline="0" dirty="0" err="1" smtClean="0">
                <a:sym typeface="Wingdings" panose="05000000000000000000" pitchFamily="2" charset="2"/>
              </a:rPr>
              <a:t>mass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number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size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distribution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chemical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characteristics</a:t>
            </a:r>
            <a:r>
              <a:rPr lang="de-DE" baseline="0" dirty="0" smtClean="0">
                <a:sym typeface="Wingdings" panose="05000000000000000000" pitchFamily="2" charset="2"/>
              </a:rPr>
              <a:t>, AOD)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Precip</a:t>
            </a:r>
            <a:r>
              <a:rPr lang="de-DE" baseline="0" dirty="0" smtClean="0">
                <a:sym typeface="Wingdings" panose="05000000000000000000" pitchFamily="2" charset="2"/>
              </a:rPr>
              <a:t>. Chemistry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Solar </a:t>
            </a:r>
            <a:r>
              <a:rPr lang="de-DE" baseline="0" dirty="0" err="1" smtClean="0">
                <a:sym typeface="Wingdings" panose="05000000000000000000" pitchFamily="2" charset="2"/>
              </a:rPr>
              <a:t>radiation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de-DE" baseline="0" dirty="0" err="1" smtClean="0">
                <a:sym typeface="Wingdings" panose="05000000000000000000" pitchFamily="2" charset="2"/>
              </a:rPr>
              <a:t>Meteorology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Neumayer,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(1981)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Frost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/>
              <a:buChar char="à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1981 AWI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started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run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permanently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mannend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Neumayer Station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next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Atka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Iceport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Ekström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Ice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Shelf</a:t>
            </a:r>
            <a:endParaRPr 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Aerosols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de-DE" sz="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de-DE" sz="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total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 Aerological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sounding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nuclide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(UV, light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,, light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backscattering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global,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diffuse)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wind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horizontal,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Font typeface="Wingdings"/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545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4D602-0748-4C4E-8CE1-981B8BC3977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545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388" y="179388"/>
            <a:ext cx="8783637" cy="649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961438" y="534988"/>
            <a:ext cx="182562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Grafik 8" descr="logo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28638"/>
            <a:ext cx="21494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7350" y="1076325"/>
            <a:ext cx="26447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spc="-3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</a:t>
            </a:r>
            <a:r>
              <a:rPr lang="de-DE" sz="2000" spc="-3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de-DE" sz="2000" spc="-3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</a:t>
            </a:r>
            <a:r>
              <a:rPr lang="de-DE" sz="2000" spc="-3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Environment</a:t>
            </a:r>
            <a:endParaRPr lang="de-DE" sz="2000" spc="-3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</p:spPr>
        <p:txBody>
          <a:bodyPr/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179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bIns="0"/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>
                <a:latin typeface="Arial"/>
                <a:cs typeface="Arial"/>
              </a:defRPr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F49A-1B89-854D-B274-4D94DEE7640C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EDB3-0FD9-7845-94AF-22F44B561F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8617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</p:spPr>
        <p:txBody>
          <a:bodyPr/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1570-79F1-3445-B447-AE518F6E48E5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1944-8A28-3142-98FC-47AE7FDDA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061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2" y="1497013"/>
            <a:ext cx="2009237" cy="4865687"/>
          </a:xfrm>
        </p:spPr>
        <p:txBody>
          <a:bodyPr/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8" y="1497013"/>
            <a:ext cx="6102350" cy="4865687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8316-2292-7C4D-BD5A-6679CDEB4B3E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D0C4-1855-1A4C-AC12-898E927969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116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2991600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2" y="1497012"/>
            <a:ext cx="5155103" cy="39024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90EE-C0CF-7F42-9CED-A135C92C8523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/ Hier steht der Veranstaltungstitel in 12 Punkt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B4DF-49EF-2A48-B7B4-F3F0D0DB9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618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360363"/>
            <a:ext cx="8229600" cy="721677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5" name="Datumsplatzhalter 3"/>
          <p:cNvSpPr>
            <a:spLocks noGrp="1"/>
          </p:cNvSpPr>
          <p:nvPr userDrawn="1"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324C-B401-3A4F-8975-08F57F27ADFD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 userDrawn="1"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8" name="Foliennummernplatzhalter 5"/>
          <p:cNvSpPr>
            <a:spLocks noGrp="1"/>
          </p:cNvSpPr>
          <p:nvPr userDrawn="1"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64AF-2DC7-8F4D-9013-798A2F2C14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0226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6102350" cy="4582099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7" name="Datumsplatzhalter 3"/>
          <p:cNvSpPr>
            <a:spLocks noGrp="1"/>
          </p:cNvSpPr>
          <p:nvPr userDrawn="1"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2DB-4D0A-C14F-A0CB-ED3EDD0659FE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3679-2E7C-9148-BA0C-CA92C1377B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123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UBA_Fassade_Detaipptl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"/>
          <a:stretch>
            <a:fillRect/>
          </a:stretch>
        </p:blipFill>
        <p:spPr bwMode="auto">
          <a:xfrm>
            <a:off x="179388" y="179388"/>
            <a:ext cx="8783637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1703388"/>
            <a:ext cx="179388" cy="4498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388" y="1703388"/>
            <a:ext cx="6119812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961438" y="534988"/>
            <a:ext cx="182562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11" descr="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28638"/>
            <a:ext cx="21494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EEDA-F0E7-564F-8E25-2CB03E7C274C}" type="datetime1">
              <a:rPr lang="de-DE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Hier steht der Veranstaltungstitel in 12 Punkt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A5EA-D5B1-8C4D-AF8E-92A5BF3396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8092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-1588" y="-3175"/>
            <a:ext cx="9140826" cy="6858000"/>
          </a:xfrm>
          <a:prstGeom prst="rect">
            <a:avLst/>
          </a:prstGeom>
          <a:solidFill>
            <a:srgbClr val="E3E4E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34938" y="127000"/>
            <a:ext cx="8874125" cy="656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Freeform 7"/>
          <p:cNvSpPr>
            <a:spLocks/>
          </p:cNvSpPr>
          <p:nvPr/>
        </p:nvSpPr>
        <p:spPr bwMode="auto">
          <a:xfrm>
            <a:off x="1588" y="6594475"/>
            <a:ext cx="9140825" cy="263525"/>
          </a:xfrm>
          <a:custGeom>
            <a:avLst/>
            <a:gdLst>
              <a:gd name="T0" fmla="*/ 0 w 5758"/>
              <a:gd name="T1" fmla="*/ 0 h 166"/>
              <a:gd name="T2" fmla="*/ 0 w 5758"/>
              <a:gd name="T3" fmla="*/ 82 h 166"/>
              <a:gd name="T4" fmla="*/ 0 w 5758"/>
              <a:gd name="T5" fmla="*/ 166 h 166"/>
              <a:gd name="T6" fmla="*/ 5758 w 5758"/>
              <a:gd name="T7" fmla="*/ 166 h 166"/>
              <a:gd name="T8" fmla="*/ 5758 w 5758"/>
              <a:gd name="T9" fmla="*/ 0 h 166"/>
              <a:gd name="T10" fmla="*/ 0 w 5758"/>
              <a:gd name="T11" fmla="*/ 0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14338" y="473075"/>
            <a:ext cx="828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5925" y="6597650"/>
            <a:ext cx="987425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029E3E9-2062-BA40-9C4E-5179DE1CA9E0}" type="datetime1">
              <a:rPr lang="de-DE" smtClean="0"/>
              <a:pPr>
                <a:defRPr/>
              </a:pPr>
              <a:t>16.10.2016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350" y="6597650"/>
            <a:ext cx="5113338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16888" y="6597650"/>
            <a:ext cx="557212" cy="260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674F57C-F5D4-5A4E-9832-FD4BDD8C06F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0" y="312738"/>
            <a:ext cx="133350" cy="735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14338" y="1497013"/>
            <a:ext cx="8280400" cy="486568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5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lang="de-DE" sz="1500" b="1" kern="1200" cap="all" dirty="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de-DE" sz="1500" kern="1200" dirty="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wtec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414338" y="2303463"/>
            <a:ext cx="8280400" cy="1476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ea typeface="+mn-ea"/>
                <a:cs typeface="+mn-cs"/>
              </a:rPr>
              <a:t>The GAW Training </a:t>
            </a:r>
            <a:r>
              <a:rPr lang="de-DE" dirty="0" err="1" smtClean="0">
                <a:ea typeface="+mn-ea"/>
                <a:cs typeface="+mn-cs"/>
              </a:rPr>
              <a:t>and</a:t>
            </a:r>
            <a:r>
              <a:rPr lang="de-DE" dirty="0" smtClean="0">
                <a:ea typeface="+mn-ea"/>
                <a:cs typeface="+mn-cs"/>
              </a:rPr>
              <a:t> Education </a:t>
            </a:r>
            <a:r>
              <a:rPr lang="de-DE" dirty="0" err="1" smtClean="0">
                <a:ea typeface="+mn-ea"/>
                <a:cs typeface="+mn-cs"/>
              </a:rPr>
              <a:t>Centre</a:t>
            </a:r>
            <a:r>
              <a:rPr lang="de-DE" dirty="0" smtClean="0">
                <a:ea typeface="+mn-ea"/>
                <a:cs typeface="+mn-cs"/>
              </a:rPr>
              <a:t> (GAWTEC) &amp; German GAW </a:t>
            </a:r>
            <a:r>
              <a:rPr lang="de-DE" dirty="0" err="1" smtClean="0">
                <a:ea typeface="+mn-ea"/>
                <a:cs typeface="+mn-cs"/>
              </a:rPr>
              <a:t>activities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and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monitoring</a:t>
            </a:r>
            <a:endParaRPr dirty="0" smtClean="0">
              <a:ea typeface="+mn-ea"/>
              <a:cs typeface="+mn-cs"/>
            </a:endParaRPr>
          </a:p>
        </p:txBody>
      </p:sp>
      <p:sp>
        <p:nvSpPr>
          <p:cNvPr id="4098" name="Titel 8"/>
          <p:cNvSpPr>
            <a:spLocks noGrp="1"/>
          </p:cNvSpPr>
          <p:nvPr>
            <p:ph type="title"/>
          </p:nvPr>
        </p:nvSpPr>
        <p:spPr>
          <a:xfrm>
            <a:off x="414338" y="1772816"/>
            <a:ext cx="8280400" cy="360362"/>
          </a:xfrm>
        </p:spPr>
        <p:txBody>
          <a:bodyPr/>
          <a:lstStyle/>
          <a:p>
            <a:r>
              <a:rPr lang="de-DE" dirty="0" smtClean="0">
                <a:latin typeface="Calibri" charset="0"/>
              </a:rPr>
              <a:t>The 8</a:t>
            </a:r>
            <a:r>
              <a:rPr lang="de-DE" baseline="30000" dirty="0" smtClean="0">
                <a:latin typeface="Calibri" charset="0"/>
              </a:rPr>
              <a:t>th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Asia</a:t>
            </a:r>
            <a:r>
              <a:rPr lang="de-DE" dirty="0" smtClean="0">
                <a:latin typeface="Calibri" charset="0"/>
              </a:rPr>
              <a:t>-Pacific GAW Workshop on </a:t>
            </a:r>
            <a:r>
              <a:rPr lang="de-DE" dirty="0" err="1" smtClean="0">
                <a:latin typeface="Calibri" charset="0"/>
              </a:rPr>
              <a:t>Greenhouse</a:t>
            </a:r>
            <a:r>
              <a:rPr lang="de-DE" dirty="0" smtClean="0">
                <a:latin typeface="Calibri" charset="0"/>
              </a:rPr>
              <a:t> Gases</a:t>
            </a:r>
            <a:endParaRPr lang="de-DE" dirty="0">
              <a:latin typeface="Calibri" charset="0"/>
            </a:endParaRPr>
          </a:p>
        </p:txBody>
      </p:sp>
      <p:sp>
        <p:nvSpPr>
          <p:cNvPr id="4099" name="Textplatzhalter 10"/>
          <p:cNvSpPr>
            <a:spLocks noGrp="1"/>
          </p:cNvSpPr>
          <p:nvPr>
            <p:ph type="body" sz="quarter" idx="10"/>
          </p:nvPr>
        </p:nvSpPr>
        <p:spPr bwMode="auto">
          <a:xfrm>
            <a:off x="414338" y="4005064"/>
            <a:ext cx="8280400" cy="213221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Calibri" charset="0"/>
              </a:rPr>
              <a:t>Mirella Glor </a:t>
            </a:r>
            <a:endParaRPr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de-DE" dirty="0" smtClean="0">
                <a:latin typeface="Calibri" charset="0"/>
              </a:rPr>
              <a:t>German Environment Agency/ </a:t>
            </a:r>
          </a:p>
          <a:p>
            <a:pPr>
              <a:spcBef>
                <a:spcPct val="0"/>
              </a:spcBef>
            </a:pPr>
            <a:r>
              <a:rPr lang="de-DE" dirty="0" smtClean="0">
                <a:latin typeface="Calibri" charset="0"/>
              </a:rPr>
              <a:t>Environmental Research Station </a:t>
            </a:r>
            <a:r>
              <a:rPr lang="de-DE" dirty="0" err="1" smtClean="0">
                <a:latin typeface="Calibri" charset="0"/>
              </a:rPr>
              <a:t>Schneefernerhaus</a:t>
            </a:r>
            <a:endParaRPr lang="de-DE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de-DE" dirty="0" smtClean="0">
                <a:latin typeface="Calibri" charset="0"/>
              </a:rPr>
              <a:t>gawtec@schneefernerhaus.de</a:t>
            </a:r>
            <a:endParaRPr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414338" y="476250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2.2	Global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Stations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program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196752"/>
            <a:ext cx="27363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Zugspitze  (1999)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Tundra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Climate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forcing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atmospheric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171450"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gases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CH</a:t>
            </a:r>
            <a:r>
              <a:rPr lang="de-DE" sz="1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N</a:t>
            </a:r>
            <a:r>
              <a:rPr lang="de-DE" sz="1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O, SF</a:t>
            </a:r>
            <a:r>
              <a:rPr lang="de-DE" sz="1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CFC)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(O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CO, NO, NO</a:t>
            </a:r>
            <a:r>
              <a:rPr lang="de-D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SO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VOCs)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Aerosols </a:t>
            </a:r>
          </a:p>
          <a:p>
            <a:pPr>
              <a:spcBef>
                <a:spcPts val="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total,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light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backscattering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coefficient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Meteorology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precip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humidity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987824" y="1196752"/>
            <a:ext cx="28083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Hohenpeißenberg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(1781)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Warm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temperate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Climate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forcing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atmospheric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N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C,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Reactive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CO, NO, NO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</a:t>
            </a:r>
            <a:r>
              <a:rPr lang="de-DE" sz="1000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SO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2,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VOCs, PAN)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Aerosols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size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distribution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chem.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optical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Precipitation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indent="-171450">
              <a:buFont typeface="Arial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Solar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indent="-171450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(diffuse, global, UV)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Meteorology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precip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pressure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humidity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3" y="1196752"/>
            <a:ext cx="29523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eumayer,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(1981)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Frost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total)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</a:p>
          <a:p>
            <a:pPr marL="285750" indent="-285750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total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Aerological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sounding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nuclide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(UV, light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,, light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backscattering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global,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diffuse)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wind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horizontal,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51520" y="1196753"/>
            <a:ext cx="5544616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940152" y="1196752"/>
            <a:ext cx="2952327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 descr="https://gawsis.meteoswiss.ch/GAWSIS/rest/api/files/image/65bcc63e-ee14-4c77-b72a-ab47959bfa19"/>
          <p:cNvPicPr>
            <a:picLocks noChangeAspect="1" noChangeArrowheads="1"/>
          </p:cNvPicPr>
          <p:nvPr/>
        </p:nvPicPr>
        <p:blipFill>
          <a:blip r:embed="rId3" cstate="print"/>
          <a:srcRect l="10964" t="10238" r="2741" b="4095"/>
          <a:stretch>
            <a:fillRect/>
          </a:stretch>
        </p:blipFill>
        <p:spPr bwMode="auto">
          <a:xfrm>
            <a:off x="6077395" y="4653136"/>
            <a:ext cx="2708890" cy="1800200"/>
          </a:xfrm>
          <a:prstGeom prst="rect">
            <a:avLst/>
          </a:prstGeom>
          <a:noFill/>
        </p:spPr>
      </p:pic>
      <p:pic>
        <p:nvPicPr>
          <p:cNvPr id="5124" name="Picture 4" descr="http://www.esa.int/var/esa/storage/images/esa_multimedia/images/2009/08/the_schneefernerhaus_mountain_observatory/9264711-5-eng-GB/The_Schneefernerhaus_mountain_observatory_node_full_image_2.jpg"/>
          <p:cNvPicPr>
            <a:picLocks noChangeAspect="1" noChangeArrowheads="1"/>
          </p:cNvPicPr>
          <p:nvPr/>
        </p:nvPicPr>
        <p:blipFill>
          <a:blip r:embed="rId4" cstate="print"/>
          <a:srcRect b="10799"/>
          <a:stretch>
            <a:fillRect/>
          </a:stretch>
        </p:blipFill>
        <p:spPr bwMode="auto">
          <a:xfrm>
            <a:off x="395536" y="4662640"/>
            <a:ext cx="2676805" cy="1790696"/>
          </a:xfrm>
          <a:prstGeom prst="rect">
            <a:avLst/>
          </a:prstGeom>
          <a:noFill/>
        </p:spPr>
      </p:pic>
      <p:pic>
        <p:nvPicPr>
          <p:cNvPr id="5126" name="Picture 6" descr="Hohenpeissenberg observatory"/>
          <p:cNvPicPr>
            <a:picLocks noChangeAspect="1" noChangeArrowheads="1"/>
          </p:cNvPicPr>
          <p:nvPr/>
        </p:nvPicPr>
        <p:blipFill>
          <a:blip r:embed="rId5" cstate="print"/>
          <a:srcRect b="12655"/>
          <a:stretch>
            <a:fillRect/>
          </a:stretch>
        </p:blipFill>
        <p:spPr bwMode="auto">
          <a:xfrm>
            <a:off x="3131840" y="4653136"/>
            <a:ext cx="2592288" cy="181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57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414338" y="476250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2.3	Regional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Stations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340768"/>
            <a:ext cx="2736304" cy="5232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Schauinsland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(UBA)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(SO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CO, PAN, NH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</a:p>
          <a:p>
            <a:pPr marL="285750" indent="-285750"/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O, SF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C14, </a:t>
            </a:r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Aerosols </a:t>
            </a:r>
          </a:p>
          <a:p>
            <a:pPr marL="285750" indent="-285750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(solar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UV-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84168" y="1340768"/>
            <a:ext cx="2736304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Gartow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(DWD) 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Sept. 2016</a:t>
            </a: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</a:p>
          <a:p>
            <a:pPr marL="285750" indent="-285750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Rn-222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wind: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surface, direction, speed,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horizontal)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global, solar)</a:t>
            </a: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03848" y="1340769"/>
            <a:ext cx="2736304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Neuglobsow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(UBA) 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(SO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NO, NO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CO,  VOC,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carbonyls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</a:p>
          <a:p>
            <a:pPr marL="285750" indent="-285750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Aerosols 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(PM</a:t>
            </a:r>
            <a:r>
              <a:rPr lang="de-DE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pH,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rel.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wind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global &amp;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sunshine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3074" name="Picture 2" descr="https://gawsis.meteoswiss.ch/GAWSIS/rest/api/files/image/cb6c66ad-8201-428e-b391-9f86972196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1921"/>
            <a:ext cx="2601887" cy="1951415"/>
          </a:xfrm>
          <a:prstGeom prst="rect">
            <a:avLst/>
          </a:prstGeom>
          <a:noFill/>
        </p:spPr>
      </p:pic>
      <p:pic>
        <p:nvPicPr>
          <p:cNvPr id="3076" name="Picture 4" descr="https://gawsis.meteoswiss.ch/GAWSIS/rest/api/files/image/719744ef-b2aa-446a-be1d-e869765b98ac"/>
          <p:cNvPicPr>
            <a:picLocks noChangeAspect="1" noChangeArrowheads="1"/>
          </p:cNvPicPr>
          <p:nvPr/>
        </p:nvPicPr>
        <p:blipFill>
          <a:blip r:embed="rId4" cstate="print"/>
          <a:srcRect t="5649" b="7189"/>
          <a:stretch>
            <a:fillRect/>
          </a:stretch>
        </p:blipFill>
        <p:spPr bwMode="auto">
          <a:xfrm>
            <a:off x="3275856" y="4763102"/>
            <a:ext cx="2592288" cy="1696948"/>
          </a:xfrm>
          <a:prstGeom prst="rect">
            <a:avLst/>
          </a:prstGeom>
          <a:noFill/>
        </p:spPr>
      </p:pic>
      <p:pic>
        <p:nvPicPr>
          <p:cNvPr id="3078" name="Picture 6" descr="ICOS TallTower Gartow; Measurement levels"/>
          <p:cNvPicPr>
            <a:picLocks noChangeAspect="1" noChangeArrowheads="1"/>
          </p:cNvPicPr>
          <p:nvPr/>
        </p:nvPicPr>
        <p:blipFill>
          <a:blip r:embed="rId5" cstate="print"/>
          <a:srcRect l="6177" r="3088"/>
          <a:stretch>
            <a:fillRect/>
          </a:stretch>
        </p:blipFill>
        <p:spPr bwMode="auto">
          <a:xfrm>
            <a:off x="6135089" y="4509120"/>
            <a:ext cx="2613375" cy="197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44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 descr="DSC_2857_26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28992" cy="51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8D2C4B-7963-F34D-BCA7-38A89A6683FC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5200C-7DDA-604C-A6D9-20405DCADFBD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1268" name="Titel 9"/>
          <p:cNvSpPr>
            <a:spLocks noGrp="1"/>
          </p:cNvSpPr>
          <p:nvPr>
            <p:ph type="title"/>
          </p:nvPr>
        </p:nvSpPr>
        <p:spPr>
          <a:xfrm>
            <a:off x="414338" y="1922463"/>
            <a:ext cx="5885854" cy="1290637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14338" y="3217863"/>
            <a:ext cx="5597525" cy="15843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err="1" smtClean="0">
                <a:solidFill>
                  <a:schemeClr val="bg1"/>
                </a:solidFill>
                <a:ea typeface="+mn-ea"/>
                <a:cs typeface="+mn-cs"/>
              </a:rPr>
              <a:t>Mirella</a:t>
            </a:r>
            <a:r>
              <a:rPr b="1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b="1" dirty="0" err="1" smtClean="0">
                <a:solidFill>
                  <a:schemeClr val="bg1"/>
                </a:solidFill>
                <a:ea typeface="+mn-ea"/>
                <a:cs typeface="+mn-cs"/>
              </a:rPr>
              <a:t>Glor</a:t>
            </a:r>
            <a:r>
              <a:rPr b="1" dirty="0"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smtClean="0">
                <a:solidFill>
                  <a:schemeClr val="bg1"/>
                </a:solidFill>
                <a:ea typeface="+mn-ea"/>
                <a:cs typeface="+mn-cs"/>
              </a:rPr>
              <a:t>gawtec@schneefernerhaus.de</a:t>
            </a:r>
            <a:endParaRPr dirty="0">
              <a:solidFill>
                <a:schemeClr val="bg1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smtClean="0">
                <a:solidFill>
                  <a:schemeClr val="bg1"/>
                </a:solidFill>
                <a:ea typeface="+mn-ea"/>
                <a:cs typeface="+mn-cs"/>
              </a:rPr>
              <a:t>m.glor@schneefernerhaus.de</a:t>
            </a:r>
            <a:endParaRPr dirty="0">
              <a:solidFill>
                <a:schemeClr val="bg1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b="1" dirty="0">
              <a:solidFill>
                <a:schemeClr val="accent3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8" y="1493838"/>
            <a:ext cx="8229600" cy="452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n-ea"/>
                <a:cs typeface="+mn-cs"/>
              </a:rPr>
              <a:t>1	GAWTEC</a:t>
            </a:r>
          </a:p>
          <a:p>
            <a:pPr lvl="2" fontAlgn="auto">
              <a:spcAft>
                <a:spcPts val="0"/>
              </a:spcAft>
              <a:defRPr/>
            </a:pPr>
            <a:r>
              <a:rPr dirty="0" smtClean="0">
                <a:ea typeface="+mn-ea"/>
              </a:rPr>
              <a:t>1.1	GAW &amp; GAWTEC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1.2	</a:t>
            </a:r>
            <a:r>
              <a:rPr dirty="0" err="1" smtClean="0">
                <a:ea typeface="+mn-ea"/>
              </a:rPr>
              <a:t>Statistics</a:t>
            </a:r>
            <a:endParaRPr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1.3	Main Topics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1.4	</a:t>
            </a:r>
            <a:r>
              <a:rPr lang="de-DE" dirty="0" err="1" smtClean="0">
                <a:ea typeface="+mn-ea"/>
              </a:rPr>
              <a:t>Objectives</a:t>
            </a:r>
            <a:endParaRPr lang="de-DE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1.5	</a:t>
            </a:r>
            <a:r>
              <a:rPr lang="de-DE" dirty="0" err="1">
                <a:ea typeface="+mn-ea"/>
              </a:rPr>
              <a:t>Application</a:t>
            </a:r>
            <a:r>
              <a:rPr lang="de-DE" dirty="0">
                <a:ea typeface="+mn-ea"/>
              </a:rPr>
              <a:t> &amp; </a:t>
            </a:r>
            <a:r>
              <a:rPr lang="de-DE" dirty="0" err="1" smtClean="0">
                <a:ea typeface="+mn-ea"/>
              </a:rPr>
              <a:t>costs</a:t>
            </a:r>
            <a:r>
              <a:rPr lang="de-DE" dirty="0" smtClean="0">
                <a:ea typeface="+mn-ea"/>
              </a:rPr>
              <a:t>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1.6	</a:t>
            </a:r>
            <a:r>
              <a:rPr lang="de-DE" dirty="0" smtClean="0"/>
              <a:t>GAW </a:t>
            </a:r>
            <a:r>
              <a:rPr lang="de-DE" dirty="0"/>
              <a:t>Station Information System (GAWSIS)</a:t>
            </a:r>
          </a:p>
          <a:p>
            <a:pPr lvl="2" fontAlgn="auto">
              <a:spcAft>
                <a:spcPts val="0"/>
              </a:spcAft>
              <a:defRPr/>
            </a:pPr>
            <a:endParaRPr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n-ea"/>
                <a:cs typeface="+mn-cs"/>
              </a:rPr>
              <a:t>2	German </a:t>
            </a:r>
            <a:r>
              <a:rPr dirty="0" err="1" smtClean="0">
                <a:ea typeface="+mn-ea"/>
                <a:cs typeface="+mn-cs"/>
              </a:rPr>
              <a:t>gaw</a:t>
            </a:r>
            <a:r>
              <a:rPr dirty="0" smtClean="0">
                <a:ea typeface="+mn-ea"/>
                <a:cs typeface="+mn-cs"/>
              </a:rPr>
              <a:t> </a:t>
            </a:r>
            <a:r>
              <a:rPr dirty="0" err="1" smtClean="0">
                <a:ea typeface="+mn-ea"/>
                <a:cs typeface="+mn-cs"/>
              </a:rPr>
              <a:t>activities</a:t>
            </a:r>
            <a:r>
              <a:rPr dirty="0" smtClean="0">
                <a:ea typeface="+mn-ea"/>
                <a:cs typeface="+mn-cs"/>
              </a:rPr>
              <a:t> &amp; </a:t>
            </a:r>
            <a:r>
              <a:rPr dirty="0" err="1" smtClean="0">
                <a:ea typeface="+mn-ea"/>
                <a:cs typeface="+mn-cs"/>
              </a:rPr>
              <a:t>monitoring</a:t>
            </a:r>
            <a:endParaRPr dirty="0" smtClean="0">
              <a:ea typeface="+mn-ea"/>
              <a:cs typeface="+mn-cs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dirty="0" smtClean="0">
                <a:ea typeface="+mn-ea"/>
              </a:rPr>
              <a:t>2.1	German </a:t>
            </a:r>
            <a:r>
              <a:rPr dirty="0" err="1" smtClean="0">
                <a:ea typeface="+mn-ea"/>
              </a:rPr>
              <a:t>Contribution</a:t>
            </a:r>
            <a:r>
              <a:rPr dirty="0" smtClean="0">
                <a:ea typeface="+mn-ea"/>
              </a:rPr>
              <a:t> to GAW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dirty="0">
              <a:ea typeface="+mn-ea"/>
            </a:endParaRPr>
          </a:p>
        </p:txBody>
      </p:sp>
      <p:sp>
        <p:nvSpPr>
          <p:cNvPr id="5123" name="Datumsplatzhalter 6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B0EDA-47DC-4143-9362-A8B13DCC1487}" type="datetime1">
              <a: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62FEB-545F-7546-8E22-D49876F2283B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12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87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1.1	GAW &amp; GAWTEC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72E03-53A8-0048-8A89-FA0D36ACE4F5}" type="datetime1">
              <a:rPr lang="de-D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BD3201-B197-0A43-A17E-6B4C4AB53492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8198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sp>
        <p:nvSpPr>
          <p:cNvPr id="8200" name="Textplatzhalter 13"/>
          <p:cNvSpPr>
            <a:spLocks noGrp="1"/>
          </p:cNvSpPr>
          <p:nvPr>
            <p:ph type="body" sz="quarter" idx="15"/>
          </p:nvPr>
        </p:nvSpPr>
        <p:spPr bwMode="auto">
          <a:xfrm>
            <a:off x="467544" y="6039916"/>
            <a:ext cx="4536504" cy="125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de-DE" dirty="0" smtClean="0">
                <a:latin typeface="Calibri" charset="0"/>
              </a:rPr>
              <a:t>https</a:t>
            </a:r>
            <a:r>
              <a:rPr lang="de-DE" dirty="0">
                <a:latin typeface="Calibri" charset="0"/>
              </a:rPr>
              <a:t>://www.wmo.int/pages/prog/arep/gaw/measurements.html</a:t>
            </a:r>
            <a:endParaRPr dirty="0">
              <a:latin typeface="Calibri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" y="3284984"/>
            <a:ext cx="4906407" cy="25922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3528" y="580526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igure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GAW Global </a:t>
            </a:r>
            <a:r>
              <a:rPr lang="de-DE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tations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  <a:endParaRPr lang="de-DE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288159" y="1268761"/>
            <a:ext cx="8316289" cy="1944216"/>
          </a:xfrm>
        </p:spPr>
        <p:txBody>
          <a:bodyPr>
            <a:normAutofit/>
          </a:bodyPr>
          <a:lstStyle/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ea typeface="+mn-ea"/>
              </a:rPr>
              <a:t>GAW </a:t>
            </a:r>
            <a:r>
              <a:rPr lang="de-DE" dirty="0" err="1" smtClean="0">
                <a:ea typeface="+mn-ea"/>
              </a:rPr>
              <a:t>community</a:t>
            </a:r>
            <a:r>
              <a:rPr lang="de-DE" dirty="0" smtClean="0">
                <a:ea typeface="+mn-ea"/>
              </a:rPr>
              <a:t> </a:t>
            </a:r>
            <a:r>
              <a:rPr lang="de-DE" dirty="0" smtClean="0">
                <a:ea typeface="+mn-ea"/>
                <a:sym typeface="Wingdings" panose="05000000000000000000" pitchFamily="2" charset="2"/>
              </a:rPr>
              <a:t> </a:t>
            </a:r>
            <a:r>
              <a:rPr lang="de-DE" dirty="0" smtClean="0">
                <a:ea typeface="+mn-ea"/>
              </a:rPr>
              <a:t>Data </a:t>
            </a:r>
            <a:r>
              <a:rPr lang="de-DE" dirty="0" err="1" smtClean="0">
                <a:ea typeface="+mn-ea"/>
              </a:rPr>
              <a:t>quality</a:t>
            </a:r>
            <a:r>
              <a:rPr lang="de-DE" dirty="0" smtClean="0">
                <a:ea typeface="+mn-ea"/>
              </a:rPr>
              <a:t> </a:t>
            </a:r>
            <a:r>
              <a:rPr lang="de-DE" dirty="0" err="1" smtClean="0">
                <a:ea typeface="+mn-ea"/>
              </a:rPr>
              <a:t>objectives</a:t>
            </a:r>
            <a:r>
              <a:rPr lang="de-DE" dirty="0" smtClean="0">
                <a:ea typeface="+mn-ea"/>
              </a:rPr>
              <a:t> (DQOs) </a:t>
            </a:r>
            <a:r>
              <a:rPr lang="de-DE" dirty="0" err="1" smtClean="0">
                <a:ea typeface="+mn-ea"/>
              </a:rPr>
              <a:t>for</a:t>
            </a:r>
            <a:r>
              <a:rPr lang="de-DE" dirty="0" smtClean="0">
                <a:ea typeface="+mn-ea"/>
              </a:rPr>
              <a:t> all </a:t>
            </a:r>
            <a:r>
              <a:rPr lang="de-DE" dirty="0" err="1" smtClean="0">
                <a:ea typeface="+mn-ea"/>
              </a:rPr>
              <a:t>participating</a:t>
            </a:r>
            <a:r>
              <a:rPr lang="de-DE" dirty="0" smtClean="0">
                <a:ea typeface="+mn-ea"/>
              </a:rPr>
              <a:t> </a:t>
            </a:r>
            <a:r>
              <a:rPr lang="de-DE" dirty="0" err="1" smtClean="0">
                <a:ea typeface="+mn-ea"/>
              </a:rPr>
              <a:t>stations</a:t>
            </a:r>
            <a:endParaRPr lang="de-DE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 </a:t>
            </a:r>
            <a:r>
              <a:rPr lang="en-US" altLang="de-DE" i="1" dirty="0" smtClean="0">
                <a:solidFill>
                  <a:schemeClr val="tx2"/>
                </a:solidFill>
              </a:rPr>
              <a:t>“</a:t>
            </a:r>
            <a:r>
              <a:rPr lang="en-US" altLang="de-DE" i="1" dirty="0">
                <a:solidFill>
                  <a:schemeClr val="tx2"/>
                </a:solidFill>
              </a:rPr>
              <a:t>Training and education are critical to the long-term success of the GAW </a:t>
            </a:r>
            <a:r>
              <a:rPr lang="en-US" altLang="de-DE" i="1" dirty="0" err="1">
                <a:solidFill>
                  <a:schemeClr val="tx2"/>
                </a:solidFill>
              </a:rPr>
              <a:t>programme</a:t>
            </a:r>
            <a:r>
              <a:rPr lang="en-US" altLang="de-DE" i="1" dirty="0">
                <a:solidFill>
                  <a:schemeClr val="tx2"/>
                </a:solidFill>
              </a:rPr>
              <a:t>.” </a:t>
            </a:r>
            <a:endParaRPr lang="en-US" altLang="de-DE" i="1" dirty="0" smtClean="0">
              <a:solidFill>
                <a:schemeClr val="tx2"/>
              </a:solidFill>
            </a:endParaRP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en-US" altLang="de-DE" sz="1000" dirty="0" smtClean="0"/>
              <a:t>	(</a:t>
            </a:r>
            <a:r>
              <a:rPr lang="en-US" altLang="de-DE" sz="1000" dirty="0" smtClean="0">
                <a:cs typeface="Arial" charset="0"/>
              </a:rPr>
              <a:t>WMO/GAW Strategic </a:t>
            </a:r>
            <a:r>
              <a:rPr lang="en-US" altLang="de-DE" sz="1000" dirty="0">
                <a:cs typeface="Arial" charset="0"/>
              </a:rPr>
              <a:t>Plan: 2008-2015, GAW Report </a:t>
            </a:r>
            <a:r>
              <a:rPr lang="en-US" altLang="de-DE" sz="1000" dirty="0" smtClean="0">
                <a:cs typeface="Arial" charset="0"/>
              </a:rPr>
              <a:t>172)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de-DE" dirty="0">
                <a:cs typeface="Arial" charset="0"/>
              </a:rPr>
              <a:t> </a:t>
            </a:r>
            <a:r>
              <a:rPr lang="en-US" altLang="de-DE" i="1" dirty="0" smtClean="0">
                <a:solidFill>
                  <a:schemeClr val="tx2"/>
                </a:solidFill>
                <a:cs typeface="Arial" charset="0"/>
              </a:rPr>
              <a:t>“It [GAWTEC] has played an important role in the training of station personnel for more than 15 years and building the technical expertise within the </a:t>
            </a: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en-US" altLang="de-DE" i="1" dirty="0" smtClean="0">
                <a:solidFill>
                  <a:schemeClr val="tx2"/>
                </a:solidFill>
                <a:cs typeface="Arial" charset="0"/>
              </a:rPr>
              <a:t>   countries and in establishing international networking.” </a:t>
            </a: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en-US" altLang="de-DE" sz="1000" dirty="0" smtClean="0">
                <a:cs typeface="Arial" charset="0"/>
              </a:rPr>
              <a:t>	(GAW implementation plan 2016-2023 p. 33)</a:t>
            </a:r>
          </a:p>
          <a:p>
            <a:endParaRPr lang="de-DE" dirty="0" smtClean="0">
              <a:ea typeface="+mn-ea"/>
            </a:endParaRPr>
          </a:p>
          <a:p>
            <a:pPr marL="0" lvl="2" indent="0" fontAlgn="auto">
              <a:spcAft>
                <a:spcPts val="0"/>
              </a:spcAft>
              <a:buNone/>
              <a:defRPr/>
            </a:pPr>
            <a:endParaRPr dirty="0">
              <a:ea typeface="+mn-ea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0"/>
          <a:stretch/>
        </p:blipFill>
        <p:spPr>
          <a:xfrm rot="16200000">
            <a:off x="5283433" y="2717568"/>
            <a:ext cx="354568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Gerade Verbindung 12"/>
          <p:cNvCxnSpPr/>
          <p:nvPr/>
        </p:nvCxnSpPr>
        <p:spPr>
          <a:xfrm flipV="1">
            <a:off x="2771800" y="2492896"/>
            <a:ext cx="26642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771800" y="3861048"/>
            <a:ext cx="2664296" cy="2105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788024" y="6021288"/>
            <a:ext cx="422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igure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Environmental Research Station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Schneefernerhaus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(UFS), GAW </a:t>
            </a:r>
            <a:r>
              <a:rPr lang="de-DE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 Station Zugspitze</a:t>
            </a:r>
            <a:endParaRPr lang="de-DE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414338" y="476250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1.2	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Statistics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30386" y="1412776"/>
            <a:ext cx="3493541" cy="1584176"/>
          </a:xfrm>
        </p:spPr>
        <p:txBody>
          <a:bodyPr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b="1" dirty="0" err="1" smtClean="0">
                <a:ea typeface="+mn-ea"/>
              </a:rPr>
              <a:t>Since</a:t>
            </a:r>
            <a:r>
              <a:rPr b="1" dirty="0" smtClean="0">
                <a:ea typeface="+mn-ea"/>
              </a:rPr>
              <a:t> </a:t>
            </a:r>
            <a:r>
              <a:rPr b="1" dirty="0" err="1" smtClean="0">
                <a:ea typeface="+mn-ea"/>
              </a:rPr>
              <a:t>the</a:t>
            </a:r>
            <a:r>
              <a:rPr b="1" dirty="0" smtClean="0">
                <a:ea typeface="+mn-ea"/>
              </a:rPr>
              <a:t> </a:t>
            </a:r>
            <a:r>
              <a:rPr b="1" dirty="0" err="1" smtClean="0">
                <a:ea typeface="+mn-ea"/>
              </a:rPr>
              <a:t>first</a:t>
            </a:r>
            <a:r>
              <a:rPr b="1" dirty="0" smtClean="0">
                <a:ea typeface="+mn-ea"/>
              </a:rPr>
              <a:t> </a:t>
            </a:r>
            <a:r>
              <a:rPr b="1" dirty="0" err="1" smtClean="0">
                <a:ea typeface="+mn-ea"/>
              </a:rPr>
              <a:t>training</a:t>
            </a:r>
            <a:r>
              <a:rPr b="1" dirty="0" smtClean="0">
                <a:ea typeface="+mn-ea"/>
              </a:rPr>
              <a:t> </a:t>
            </a:r>
            <a:r>
              <a:rPr b="1" dirty="0" err="1" smtClean="0">
                <a:ea typeface="+mn-ea"/>
              </a:rPr>
              <a:t>course</a:t>
            </a:r>
            <a:r>
              <a:rPr b="1" dirty="0" smtClean="0">
                <a:ea typeface="+mn-ea"/>
              </a:rPr>
              <a:t> in 2001: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 smtClean="0">
              <a:ea typeface="+mn-ea"/>
              <a:cs typeface="+mn-cs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tx2"/>
                </a:solidFill>
                <a:ea typeface="+mn-ea"/>
              </a:rPr>
              <a:t>30</a:t>
            </a:r>
            <a:r>
              <a:rPr dirty="0" smtClean="0">
                <a:ea typeface="+mn-ea"/>
              </a:rPr>
              <a:t> GAWTEC </a:t>
            </a:r>
            <a:r>
              <a:rPr dirty="0" err="1" smtClean="0">
                <a:ea typeface="+mn-ea"/>
              </a:rPr>
              <a:t>courses</a:t>
            </a:r>
            <a:endParaRPr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/>
                </a:solidFill>
                <a:ea typeface="+mn-ea"/>
              </a:rPr>
              <a:t>341</a:t>
            </a:r>
            <a:r>
              <a:rPr lang="de-DE" dirty="0" smtClean="0">
                <a:ea typeface="+mn-ea"/>
              </a:rPr>
              <a:t> </a:t>
            </a:r>
            <a:r>
              <a:rPr lang="de-DE" dirty="0" err="1" smtClean="0">
                <a:ea typeface="+mn-ea"/>
              </a:rPr>
              <a:t>participants</a:t>
            </a:r>
            <a:r>
              <a:rPr lang="de-DE" dirty="0" smtClean="0">
                <a:ea typeface="+mn-ea"/>
              </a:rPr>
              <a:t> </a:t>
            </a: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de-DE" dirty="0" smtClean="0">
                <a:ea typeface="+mn-ea"/>
              </a:rPr>
              <a:t>	</a:t>
            </a:r>
            <a:r>
              <a:rPr lang="de-DE" sz="1300" dirty="0" smtClean="0">
                <a:ea typeface="+mn-ea"/>
              </a:rPr>
              <a:t>- </a:t>
            </a:r>
            <a:r>
              <a:rPr lang="de-DE" sz="1300" dirty="0" smtClean="0">
                <a:solidFill>
                  <a:schemeClr val="tx2"/>
                </a:solidFill>
                <a:ea typeface="+mn-ea"/>
              </a:rPr>
              <a:t>42%</a:t>
            </a:r>
            <a:r>
              <a:rPr lang="de-DE" sz="1300" dirty="0" smtClean="0">
                <a:ea typeface="+mn-ea"/>
              </a:rPr>
              <a:t> </a:t>
            </a:r>
            <a:r>
              <a:rPr lang="de-DE" sz="1300" dirty="0" err="1" smtClean="0">
                <a:ea typeface="+mn-ea"/>
              </a:rPr>
              <a:t>women</a:t>
            </a:r>
            <a:endParaRPr lang="de-DE" sz="1300" dirty="0" smtClean="0">
              <a:ea typeface="+mn-ea"/>
            </a:endParaRP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de-DE" sz="1300" dirty="0" smtClean="0">
                <a:ea typeface="+mn-ea"/>
              </a:rPr>
              <a:t>	- </a:t>
            </a:r>
            <a:r>
              <a:rPr lang="de-DE" sz="1300" dirty="0" smtClean="0">
                <a:solidFill>
                  <a:schemeClr val="tx2"/>
                </a:solidFill>
                <a:ea typeface="+mn-ea"/>
              </a:rPr>
              <a:t>58%</a:t>
            </a:r>
            <a:r>
              <a:rPr lang="de-DE" sz="1300" dirty="0" smtClean="0">
                <a:ea typeface="+mn-ea"/>
              </a:rPr>
              <a:t> </a:t>
            </a:r>
            <a:r>
              <a:rPr lang="de-DE" sz="1300" dirty="0" err="1" smtClean="0">
                <a:ea typeface="+mn-ea"/>
              </a:rPr>
              <a:t>men</a:t>
            </a:r>
            <a:endParaRPr lang="de-DE" sz="1300" dirty="0" smtClean="0">
              <a:ea typeface="+mn-ea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2"/>
                </a:solidFill>
                <a:ea typeface="+mn-ea"/>
              </a:rPr>
              <a:t>63</a:t>
            </a:r>
            <a:r>
              <a:rPr lang="de-DE" dirty="0" smtClean="0">
                <a:ea typeface="+mn-ea"/>
              </a:rPr>
              <a:t> different countries</a:t>
            </a:r>
          </a:p>
          <a:p>
            <a:pPr marL="0" lvl="2" indent="0" fontAlgn="auto">
              <a:spcAft>
                <a:spcPts val="0"/>
              </a:spcAft>
              <a:buNone/>
              <a:defRPr/>
            </a:pPr>
            <a:endParaRPr dirty="0" smtClean="0">
              <a:ea typeface="+mn-ea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sp>
        <p:nvSpPr>
          <p:cNvPr id="6151" name="Textplatzhalter 11"/>
          <p:cNvSpPr>
            <a:spLocks noGrp="1"/>
          </p:cNvSpPr>
          <p:nvPr>
            <p:ph type="body" sz="quarter" idx="14"/>
          </p:nvPr>
        </p:nvSpPr>
        <p:spPr bwMode="auto">
          <a:xfrm>
            <a:off x="4079294" y="1412776"/>
            <a:ext cx="4320480" cy="34361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</a:t>
            </a:r>
            <a:r>
              <a:rPr sz="1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GAWTEC </a:t>
            </a:r>
            <a:r>
              <a:rPr sz="1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WMO </a:t>
            </a:r>
            <a:r>
              <a:rPr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1" descr="WMO_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6198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"/>
          <p:cNvSpPr txBox="1">
            <a:spLocks noChangeArrowheads="1"/>
          </p:cNvSpPr>
          <p:nvPr/>
        </p:nvSpPr>
        <p:spPr bwMode="auto">
          <a:xfrm>
            <a:off x="3707904" y="4564866"/>
            <a:ext cx="532859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70C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70C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70C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70C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70C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 b="0" dirty="0">
                <a:solidFill>
                  <a:schemeClr val="tx1"/>
                </a:solidFill>
              </a:rPr>
              <a:t>WMO Region I: 	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18%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Africa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endParaRPr lang="de-DE" altLang="de-DE" sz="1400" b="0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1400" b="0" dirty="0">
                <a:solidFill>
                  <a:schemeClr val="tx1"/>
                </a:solidFill>
              </a:rPr>
              <a:t>WMO Region II: 	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18%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Asia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		</a:t>
            </a:r>
          </a:p>
          <a:p>
            <a:pPr eaLnBrk="1" hangingPunct="1"/>
            <a:r>
              <a:rPr lang="de-DE" altLang="de-DE" sz="1400" b="0" dirty="0" smtClean="0">
                <a:solidFill>
                  <a:schemeClr val="tx1"/>
                </a:solidFill>
              </a:rPr>
              <a:t>WMO </a:t>
            </a:r>
            <a:r>
              <a:rPr lang="de-DE" altLang="de-DE" sz="1400" b="0" dirty="0">
                <a:solidFill>
                  <a:schemeClr val="tx1"/>
                </a:solidFill>
              </a:rPr>
              <a:t>Region III: 	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 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8%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South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America</a:t>
            </a:r>
            <a:endParaRPr lang="de-DE" altLang="de-DE" sz="14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de-DE" altLang="de-DE" sz="1400" b="0" dirty="0">
                <a:solidFill>
                  <a:schemeClr val="tx1"/>
                </a:solidFill>
              </a:rPr>
              <a:t>WMO Region IV: 	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 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2%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North</a:t>
            </a:r>
            <a:r>
              <a:rPr lang="de-DE" altLang="de-DE" sz="1400" b="0" dirty="0">
                <a:solidFill>
                  <a:schemeClr val="tx1"/>
                </a:solidFill>
              </a:rPr>
              <a:t>, Central </a:t>
            </a:r>
            <a:r>
              <a:rPr lang="de-DE" altLang="de-DE" sz="1400" b="0" dirty="0" err="1">
                <a:solidFill>
                  <a:schemeClr val="tx1"/>
                </a:solidFill>
              </a:rPr>
              <a:t>America</a:t>
            </a:r>
            <a:r>
              <a:rPr lang="de-DE" altLang="de-DE" sz="1400" b="0" dirty="0">
                <a:solidFill>
                  <a:schemeClr val="tx1"/>
                </a:solidFill>
              </a:rPr>
              <a:t>, </a:t>
            </a:r>
            <a:endParaRPr lang="de-DE" altLang="de-DE" sz="1400" b="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de-DE" altLang="de-DE" sz="1400" b="0" dirty="0">
                <a:solidFill>
                  <a:schemeClr val="tx1"/>
                </a:solidFill>
              </a:rPr>
              <a:t>	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	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Caribbean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endParaRPr lang="de-DE" altLang="de-DE" sz="14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de-DE" altLang="de-DE" sz="1400" b="0" dirty="0">
                <a:solidFill>
                  <a:schemeClr val="tx1"/>
                </a:solidFill>
              </a:rPr>
              <a:t>WMO Region V: 	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13%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South-West Pacific</a:t>
            </a:r>
            <a:endParaRPr lang="de-DE" altLang="de-DE" sz="14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de-DE" altLang="de-DE" sz="1400" b="0" dirty="0">
                <a:solidFill>
                  <a:schemeClr val="tx1"/>
                </a:solidFill>
              </a:rPr>
              <a:t>WMO Region VI: 	</a:t>
            </a:r>
            <a:r>
              <a:rPr lang="de-DE" altLang="de-DE" sz="1400" b="0" dirty="0" smtClean="0">
                <a:solidFill>
                  <a:schemeClr val="tx2"/>
                </a:solidFill>
              </a:rPr>
              <a:t>41%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	Europe 		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8666124"/>
              </p:ext>
            </p:extLst>
          </p:nvPr>
        </p:nvGraphicFramePr>
        <p:xfrm>
          <a:off x="251520" y="3861048"/>
          <a:ext cx="35814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39552" y="3356992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GAW </a:t>
            </a:r>
            <a:r>
              <a:rPr lang="de-DE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7944" y="4149080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igure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WMO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I-VI </a:t>
            </a:r>
            <a:endParaRPr lang="de-DE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380007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GAW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GAWTEC 1-30</a:t>
            </a:r>
            <a:endParaRPr lang="de-DE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8"/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1.3	Main Topics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65E29-AD07-0A44-A577-56F22F8BC8EB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Fußzeilenplatzhalt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172" name="Foliennummernplatzhalt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12600-E8A8-1344-A916-6F417C98DE66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173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  <a:p>
            <a:endParaRPr sz="800" dirty="0">
              <a:latin typeface="Calibri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9679146"/>
              </p:ext>
            </p:extLst>
          </p:nvPr>
        </p:nvGraphicFramePr>
        <p:xfrm>
          <a:off x="309774" y="2375599"/>
          <a:ext cx="63367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95536" y="134076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10-12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GAW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246746" y="909881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deals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Properties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Aerosols &amp; Aerosol Optical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endParaRPr lang="de-DE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de-DE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 (CO,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de-DE" sz="14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VOCs,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de-DE" sz="14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Quality </a:t>
            </a:r>
            <a:r>
              <a:rPr lang="de-DE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de-DE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2464152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GAWTEC 1-30</a:t>
            </a:r>
            <a:endParaRPr lang="de-DE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0151111_1153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00" y="476672"/>
            <a:ext cx="2926107" cy="164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69" name="Titel 8"/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1.4	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Objectives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65E29-AD07-0A44-A577-56F22F8BC8EB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Fußzeilenplatzhalt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172" name="Foliennummernplatzhalt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12600-E8A8-1344-A916-6F417C98DE66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173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  <a:p>
            <a:endParaRPr sz="800" dirty="0">
              <a:latin typeface="Calibri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1340768"/>
            <a:ext cx="63367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roviding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GAW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ability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interpretation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028" name="Picture 4" descr="20151105_1011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8035"/>
            <a:ext cx="2979023" cy="1678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DSCN218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672080" cy="206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SCF726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02" b="1576"/>
          <a:stretch/>
        </p:blipFill>
        <p:spPr bwMode="auto">
          <a:xfrm>
            <a:off x="355579" y="4437344"/>
            <a:ext cx="3096263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ludwi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28" r="6321"/>
          <a:stretch/>
        </p:blipFill>
        <p:spPr bwMode="auto">
          <a:xfrm>
            <a:off x="4975549" y="2214705"/>
            <a:ext cx="3096000" cy="121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 descr="laboral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6520"/>
            <a:ext cx="3109912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Pfeil nach oben 3"/>
          <p:cNvSpPr/>
          <p:nvPr/>
        </p:nvSpPr>
        <p:spPr>
          <a:xfrm>
            <a:off x="4211960" y="3530356"/>
            <a:ext cx="72008" cy="186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oben 20"/>
          <p:cNvSpPr/>
          <p:nvPr/>
        </p:nvSpPr>
        <p:spPr>
          <a:xfrm>
            <a:off x="3275856" y="3962404"/>
            <a:ext cx="72008" cy="186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40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414338" y="476250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1.5	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costs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340768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ia GAWTEC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www.gawtec.de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information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upcoming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courses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English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technicians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junior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scientists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63588" y="3429000"/>
            <a:ext cx="7812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fares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WMO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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expenses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covered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German Environment Agency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Bavarian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State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Ministry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Environment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Consumer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Protection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Lecturers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funded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scientific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organizations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1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414338" y="476250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1.6	GAW Station Information System (GAWSIS)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5" t="5521" r="25200" b="15224"/>
          <a:stretch/>
        </p:blipFill>
        <p:spPr bwMode="auto">
          <a:xfrm>
            <a:off x="179512" y="1161344"/>
            <a:ext cx="604800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49256" y="1161344"/>
            <a:ext cx="27152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GAWSIS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Aim: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the management of information about the GAW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official catalogue of GAW stations and Contributing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a repository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the GAW community and other interested people with an up-to-date, searchable data base of</a:t>
            </a:r>
          </a:p>
          <a:p>
            <a:pPr marL="266700" indent="-2667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>
              <a:buClr>
                <a:schemeClr val="tx1"/>
              </a:buClr>
              <a:buFont typeface="Wingdings"/>
              <a:buChar char="à"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measurements programs  </a:t>
            </a:r>
          </a:p>
          <a:p>
            <a:pPr>
              <a:buClr>
                <a:schemeClr val="tx1"/>
              </a:buClr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data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bibliographic references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2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7"/>
          <p:cNvSpPr>
            <a:spLocks noGrp="1"/>
          </p:cNvSpPr>
          <p:nvPr>
            <p:ph type="title"/>
          </p:nvPr>
        </p:nvSpPr>
        <p:spPr>
          <a:xfrm>
            <a:off x="384924" y="473119"/>
            <a:ext cx="8229600" cy="6064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2.1	German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to GAW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50CDA-9521-C340-AC3E-010B0BCCE023}" type="datetime1"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16.10.2016</a:t>
            </a:fld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-Pacific GAW Workshop on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9530C-A6D3-A344-87B3-F199D8353E4F}" type="slidenum">
              <a:rPr lang="de-DE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50" name="Textplatzhalter 9"/>
          <p:cNvSpPr>
            <a:spLocks noGrp="1"/>
          </p:cNvSpPr>
          <p:nvPr>
            <p:ph type="body" sz="quarter" idx="13"/>
          </p:nvPr>
        </p:nvSpPr>
        <p:spPr bwMode="auto">
          <a:xfrm>
            <a:off x="414338" y="301625"/>
            <a:ext cx="8207375" cy="231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The GAW Training and Education Centre (GAWTEC) &amp; German GAW activities and monitoring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39" y="1396068"/>
            <a:ext cx="3716953" cy="440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1990581"/>
            <a:ext cx="172819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Station Neumayer/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AWI Bremerhaven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2710661"/>
            <a:ext cx="172819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WCC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Sondes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Jülich Research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57726" y="4298362"/>
            <a:ext cx="14100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QA/SAC Langen,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UBA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28184" y="1815207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Station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Neuglobsow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UBA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28184" y="2319263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Station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Gartow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DWD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228184" y="2852936"/>
            <a:ext cx="172819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WCC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Aerosol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tropos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Leipzig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3528" y="5879013"/>
            <a:ext cx="194421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Station Zugspitze/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Hohenpeißenberg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GAWTEC, UBA/DWD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5343599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Station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Schauinsland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UBA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49688" y="5157192"/>
            <a:ext cx="21501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Dobson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Europe (RDCC-E),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Hohenpeißenberg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DWD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56321" y="5879013"/>
            <a:ext cx="172819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WCC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VOC, (N</a:t>
            </a:r>
            <a:r>
              <a:rPr lang="de-DE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O), IMK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IfU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Garmisch-Partenkirchen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3528" y="3429000"/>
            <a:ext cx="194421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In-service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Global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(IAGOS), Jülich Research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28184" y="3574757"/>
            <a:ext cx="238634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Laboratory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hydrogen in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(CCL H</a:t>
            </a:r>
            <a:r>
              <a:rPr lang="de-DE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MPI-BGC, Jena</a:t>
            </a:r>
          </a:p>
        </p:txBody>
      </p:sp>
      <p:sp>
        <p:nvSpPr>
          <p:cNvPr id="7" name="Rechteck 6"/>
          <p:cNvSpPr/>
          <p:nvPr/>
        </p:nvSpPr>
        <p:spPr>
          <a:xfrm>
            <a:off x="6228184" y="4280065"/>
            <a:ext cx="225850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World Data Center for Remote Sensing of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 (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WDC-RSAT), DLR, Oberpfaffenhofen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491880" y="2204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3275856" y="53274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699792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3518169" y="40770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355976" y="56155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4427984" y="55435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427984" y="53995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958329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4670297" y="37170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4572000" y="25191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174353" y="24208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7" name="Textfeld 2056"/>
          <p:cNvSpPr txBox="1"/>
          <p:nvPr/>
        </p:nvSpPr>
        <p:spPr>
          <a:xfrm>
            <a:off x="6624228" y="436599"/>
            <a:ext cx="2304256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Global/Regional/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624228" y="943607"/>
            <a:ext cx="230425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Central/ Regional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624228" y="692696"/>
            <a:ext cx="2304256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WCC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Textfeld 2057"/>
          <p:cNvSpPr txBox="1"/>
          <p:nvPr/>
        </p:nvSpPr>
        <p:spPr>
          <a:xfrm>
            <a:off x="6624228" y="199673"/>
            <a:ext cx="234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Rechteck 2058"/>
          <p:cNvSpPr/>
          <p:nvPr/>
        </p:nvSpPr>
        <p:spPr>
          <a:xfrm>
            <a:off x="6588224" y="199673"/>
            <a:ext cx="2376264" cy="128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61" name="Gerade Verbindung 2060"/>
          <p:cNvCxnSpPr>
            <a:stCxn id="13" idx="1"/>
            <a:endCxn id="47" idx="2"/>
          </p:cNvCxnSpPr>
          <p:nvPr/>
        </p:nvCxnSpPr>
        <p:spPr>
          <a:xfrm flipH="1">
            <a:off x="5174353" y="2046040"/>
            <a:ext cx="1053831" cy="39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Gerade Verbindung 2062"/>
          <p:cNvCxnSpPr>
            <a:stCxn id="32" idx="7"/>
            <a:endCxn id="14" idx="1"/>
          </p:cNvCxnSpPr>
          <p:nvPr/>
        </p:nvCxnSpPr>
        <p:spPr>
          <a:xfrm>
            <a:off x="4611024" y="2525880"/>
            <a:ext cx="1617160" cy="2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Gerade Verbindung 2065"/>
          <p:cNvCxnSpPr>
            <a:stCxn id="30" idx="0"/>
            <a:endCxn id="15" idx="1"/>
          </p:cNvCxnSpPr>
          <p:nvPr/>
        </p:nvCxnSpPr>
        <p:spPr>
          <a:xfrm flipV="1">
            <a:off x="4981189" y="3176102"/>
            <a:ext cx="1246995" cy="252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Gerade Verbindung 2067"/>
          <p:cNvCxnSpPr>
            <a:stCxn id="31" idx="7"/>
            <a:endCxn id="6" idx="1"/>
          </p:cNvCxnSpPr>
          <p:nvPr/>
        </p:nvCxnSpPr>
        <p:spPr>
          <a:xfrm>
            <a:off x="4709321" y="3723727"/>
            <a:ext cx="1518863" cy="17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Gerade Verbindung 2071"/>
          <p:cNvCxnSpPr>
            <a:stCxn id="29" idx="0"/>
            <a:endCxn id="18" idx="1"/>
          </p:cNvCxnSpPr>
          <p:nvPr/>
        </p:nvCxnSpPr>
        <p:spPr>
          <a:xfrm>
            <a:off x="4450844" y="5399505"/>
            <a:ext cx="1798844" cy="80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28" idx="0"/>
            <a:endCxn id="19" idx="0"/>
          </p:cNvCxnSpPr>
          <p:nvPr/>
        </p:nvCxnSpPr>
        <p:spPr>
          <a:xfrm>
            <a:off x="4450844" y="5543521"/>
            <a:ext cx="2669573" cy="335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17" idx="3"/>
            <a:endCxn id="24" idx="1"/>
          </p:cNvCxnSpPr>
          <p:nvPr/>
        </p:nvCxnSpPr>
        <p:spPr>
          <a:xfrm flipV="1">
            <a:off x="2267744" y="5334192"/>
            <a:ext cx="1014807" cy="24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12" idx="3"/>
            <a:endCxn id="26" idx="3"/>
          </p:cNvCxnSpPr>
          <p:nvPr/>
        </p:nvCxnSpPr>
        <p:spPr>
          <a:xfrm flipV="1">
            <a:off x="2267744" y="4116096"/>
            <a:ext cx="1257120" cy="41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5" idx="3"/>
            <a:endCxn id="25" idx="6"/>
          </p:cNvCxnSpPr>
          <p:nvPr/>
        </p:nvCxnSpPr>
        <p:spPr>
          <a:xfrm flipV="1">
            <a:off x="2267744" y="3622165"/>
            <a:ext cx="477767" cy="22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1" idx="3"/>
            <a:endCxn id="25" idx="6"/>
          </p:cNvCxnSpPr>
          <p:nvPr/>
        </p:nvCxnSpPr>
        <p:spPr>
          <a:xfrm>
            <a:off x="2267744" y="3033827"/>
            <a:ext cx="477767" cy="58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/>
          <p:cNvSpPr/>
          <p:nvPr/>
        </p:nvSpPr>
        <p:spPr>
          <a:xfrm>
            <a:off x="4572000" y="51571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stCxn id="90" idx="6"/>
            <a:endCxn id="7" idx="1"/>
          </p:cNvCxnSpPr>
          <p:nvPr/>
        </p:nvCxnSpPr>
        <p:spPr>
          <a:xfrm flipV="1">
            <a:off x="4617719" y="4695564"/>
            <a:ext cx="1610465" cy="48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2357140" y="5837202"/>
            <a:ext cx="371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Location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GAW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global/ regional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Germany</a:t>
            </a:r>
            <a:endParaRPr lang="de-DE" sz="1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39552" y="1425872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Westerland, UBA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158129" y="1628800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Zingst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UBA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465591" y="2801252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Waldhof, UBA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550247" y="4813601"/>
            <a:ext cx="172819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Schmücke, UBA</a:t>
            </a:r>
          </a:p>
        </p:txBody>
      </p:sp>
      <p:sp>
        <p:nvSpPr>
          <p:cNvPr id="59" name="Ellipse 58"/>
          <p:cNvSpPr/>
          <p:nvPr/>
        </p:nvSpPr>
        <p:spPr>
          <a:xfrm>
            <a:off x="5004048" y="17008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3419872" y="14847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4022225" y="24471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4139952" y="38610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49"/>
          <p:cNvCxnSpPr>
            <a:stCxn id="4" idx="3"/>
            <a:endCxn id="8" idx="6"/>
          </p:cNvCxnSpPr>
          <p:nvPr/>
        </p:nvCxnSpPr>
        <p:spPr>
          <a:xfrm flipV="1">
            <a:off x="2267744" y="2227724"/>
            <a:ext cx="1269855" cy="8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>
            <a:stCxn id="62" idx="0"/>
            <a:endCxn id="57" idx="3"/>
          </p:cNvCxnSpPr>
          <p:nvPr/>
        </p:nvCxnSpPr>
        <p:spPr>
          <a:xfrm flipH="1">
            <a:off x="2278439" y="3861048"/>
            <a:ext cx="1884373" cy="1183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61" idx="0"/>
          </p:cNvCxnSpPr>
          <p:nvPr/>
        </p:nvCxnSpPr>
        <p:spPr>
          <a:xfrm>
            <a:off x="4045085" y="2447177"/>
            <a:ext cx="284602" cy="35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3" idx="3"/>
            <a:endCxn id="60" idx="3"/>
          </p:cNvCxnSpPr>
          <p:nvPr/>
        </p:nvCxnSpPr>
        <p:spPr>
          <a:xfrm flipV="1">
            <a:off x="2267744" y="1523808"/>
            <a:ext cx="1158823" cy="132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Gerade Verbindung 2047"/>
          <p:cNvCxnSpPr>
            <a:stCxn id="59" idx="7"/>
          </p:cNvCxnSpPr>
          <p:nvPr/>
        </p:nvCxnSpPr>
        <p:spPr>
          <a:xfrm flipH="1">
            <a:off x="4886321" y="1707503"/>
            <a:ext cx="156751" cy="219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Gerade Verbindung 2073"/>
          <p:cNvCxnSpPr>
            <a:stCxn id="27" idx="7"/>
            <a:endCxn id="16" idx="0"/>
          </p:cNvCxnSpPr>
          <p:nvPr/>
        </p:nvCxnSpPr>
        <p:spPr>
          <a:xfrm flipH="1">
            <a:off x="1295636" y="5622224"/>
            <a:ext cx="3099364" cy="25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6624228" y="1189828"/>
            <a:ext cx="2304256" cy="249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GAW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7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A-Designvorlagen_calibi_grün 2014">
  <a:themeElements>
    <a:clrScheme name="UBA">
      <a:dk1>
        <a:sysClr val="windowText" lastClr="000000"/>
      </a:dk1>
      <a:lt1>
        <a:sysClr val="window" lastClr="FFFFFF"/>
      </a:lt1>
      <a:dk2>
        <a:srgbClr val="5EAD35"/>
      </a:dk2>
      <a:lt2>
        <a:srgbClr val="F2F2F2"/>
      </a:lt2>
      <a:accent1>
        <a:srgbClr val="E2007A"/>
      </a:accent1>
      <a:accent2>
        <a:srgbClr val="5EAD35"/>
      </a:accent2>
      <a:accent3>
        <a:srgbClr val="007626"/>
      </a:accent3>
      <a:accent4>
        <a:srgbClr val="A5A5A5"/>
      </a:accent4>
      <a:accent5>
        <a:srgbClr val="7F7F7F"/>
      </a:accent5>
      <a:accent6>
        <a:srgbClr val="4D4D4D"/>
      </a:accent6>
      <a:hlink>
        <a:srgbClr val="007626"/>
      </a:hlink>
      <a:folHlink>
        <a:srgbClr val="007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Times New Roman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Times New Roman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2DE939F0C434CB0C90CEA1CCD2B07" ma:contentTypeVersion="0" ma:contentTypeDescription="Ein neues Dokument erstellen." ma:contentTypeScope="" ma:versionID="caae84e872e913dd40403f97dad8ff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96A04B-7B9D-4F52-A828-2E12224CC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E7057D-0AFB-4653-B63D-BEA4970CB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518ED-0172-4F95-A46D-BA07489AB6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UBA-Designvorlagen_calibi_grün 2014.pot</Template>
  <TotalTime>0</TotalTime>
  <Words>2480</Words>
  <Application>Microsoft Office PowerPoint</Application>
  <PresentationFormat>Bildschirmpräsentation (4:3)</PresentationFormat>
  <Paragraphs>439</Paragraphs>
  <Slides>12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UBA-Designvorlagen_calibi_grün 2014</vt:lpstr>
      <vt:lpstr>The 8th Asia-Pacific GAW Workshop on Greenhouse Gases</vt:lpstr>
      <vt:lpstr>OVERVIEW</vt:lpstr>
      <vt:lpstr>1.1 GAW &amp; GAWTEC</vt:lpstr>
      <vt:lpstr>1.2 Statistics</vt:lpstr>
      <vt:lpstr>1.3 Main Topics</vt:lpstr>
      <vt:lpstr>1.4 Objectives</vt:lpstr>
      <vt:lpstr>1.5 Application &amp; costs</vt:lpstr>
      <vt:lpstr>1.6 GAW Station Information System (GAWSIS)</vt:lpstr>
      <vt:lpstr>2.1 German Contribution to GAW</vt:lpstr>
      <vt:lpstr>2.2 Global Stations – monitoring program</vt:lpstr>
      <vt:lpstr>2.3 Regional Stations – monitoring program 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</dc:title>
  <dc:creator>UBA</dc:creator>
  <cp:lastModifiedBy>gaw</cp:lastModifiedBy>
  <cp:revision>252</cp:revision>
  <dcterms:created xsi:type="dcterms:W3CDTF">2013-11-18T20:15:17Z</dcterms:created>
  <dcterms:modified xsi:type="dcterms:W3CDTF">2016-10-16T22:16:15Z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0x010100BB72DE939F0C434CB0C90CEA1CCD2B07</vt:lpwstr>
  </property>
</Properties>
</file>