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97" r:id="rId2"/>
    <p:sldId id="420" r:id="rId3"/>
    <p:sldId id="344" r:id="rId4"/>
    <p:sldId id="433" r:id="rId5"/>
    <p:sldId id="340" r:id="rId6"/>
    <p:sldId id="442" r:id="rId7"/>
    <p:sldId id="422" r:id="rId8"/>
    <p:sldId id="425" r:id="rId9"/>
    <p:sldId id="424" r:id="rId10"/>
    <p:sldId id="427" r:id="rId11"/>
    <p:sldId id="438" r:id="rId12"/>
    <p:sldId id="447" r:id="rId13"/>
    <p:sldId id="437" r:id="rId14"/>
    <p:sldId id="430" r:id="rId15"/>
    <p:sldId id="435" r:id="rId16"/>
    <p:sldId id="338" r:id="rId17"/>
    <p:sldId id="392" r:id="rId18"/>
    <p:sldId id="393" r:id="rId19"/>
    <p:sldId id="363" r:id="rId20"/>
    <p:sldId id="400" r:id="rId21"/>
    <p:sldId id="398" r:id="rId22"/>
    <p:sldId id="409" r:id="rId23"/>
    <p:sldId id="410" r:id="rId24"/>
    <p:sldId id="411" r:id="rId25"/>
    <p:sldId id="412" r:id="rId26"/>
    <p:sldId id="414" r:id="rId27"/>
    <p:sldId id="386" r:id="rId28"/>
    <p:sldId id="382" r:id="rId29"/>
    <p:sldId id="375" r:id="rId30"/>
    <p:sldId id="371" r:id="rId31"/>
    <p:sldId id="373" r:id="rId32"/>
    <p:sldId id="415" r:id="rId33"/>
    <p:sldId id="416" r:id="rId34"/>
    <p:sldId id="374" r:id="rId35"/>
  </p:sldIdLst>
  <p:sldSz cx="9144000" cy="6858000" type="screen4x3"/>
  <p:notesSz cx="6807200" cy="9939338"/>
  <p:embeddedFontLst>
    <p:embeddedFont>
      <p:font typeface="Verdana" pitchFamily="34" charset="0"/>
      <p:regular r:id="rId38"/>
      <p:bold r:id="rId39"/>
      <p:italic r:id="rId40"/>
      <p:boldItalic r:id="rId41"/>
    </p:embeddedFont>
    <p:embeddedFont>
      <p:font typeface="HY울릉도M" pitchFamily="18" charset="-127"/>
      <p:regular r:id="rId42"/>
    </p:embeddedFont>
    <p:embeddedFont>
      <p:font typeface="HY동녘M" pitchFamily="18" charset="-127"/>
      <p:regular r:id="rId43"/>
    </p:embeddedFont>
    <p:embeddedFont>
      <p:font typeface="Wingdings 2" pitchFamily="18" charset="2"/>
      <p:regular r:id="rId44"/>
    </p:embeddedFont>
    <p:embeddedFont>
      <p:font typeface="Vrinda" pitchFamily="34" charset="0"/>
      <p:regular r:id="rId45"/>
      <p:bold r:id="rId46"/>
    </p:embeddedFont>
    <p:embeddedFont>
      <p:font typeface="맑은 고딕" pitchFamily="50" charset="-127"/>
      <p:regular r:id="rId47"/>
      <p:bold r:id="rId48"/>
    </p:embeddedFont>
    <p:embeddedFont>
      <p:font typeface="HY견고딕" pitchFamily="18" charset="-127"/>
      <p:regular r:id="rId49"/>
    </p:embeddedFont>
    <p:embeddedFont>
      <p:font typeface="HY헤드라인M" pitchFamily="18" charset="-127"/>
      <p:regular r:id="rId50"/>
    </p:embeddedFont>
    <p:embeddedFont>
      <p:font typeface="휴먼모음T" pitchFamily="18" charset="-127"/>
      <p:regular r:id="rId51"/>
    </p:embeddedFont>
    <p:embeddedFont>
      <p:font typeface="Tahoma" pitchFamily="34" charset="0"/>
      <p:regular r:id="rId52"/>
      <p:bold r:id="rId5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00"/>
    <a:srgbClr val="FF9900"/>
    <a:srgbClr val="FFFF00"/>
    <a:srgbClr val="CC00FF"/>
    <a:srgbClr val="FF7C80"/>
    <a:srgbClr val="008000"/>
    <a:srgbClr val="FF3300"/>
    <a:srgbClr val="D6009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8" autoAdjust="0"/>
  </p:normalViewPr>
  <p:slideViewPr>
    <p:cSldViewPr snapToObjects="1">
      <p:cViewPr varScale="1">
        <p:scale>
          <a:sx n="92" d="100"/>
          <a:sy n="92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97EEC-1D0A-412B-A4E0-4BD61CC39789}" type="datetimeFigureOut">
              <a:rPr lang="ko-KR" altLang="en-US" smtClean="0"/>
              <a:t>2016-11-10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1AA79-64D2-44DA-B3BA-CDB800F174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7991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6AA2F-ED31-4B2A-BE51-A95B8A3B2B8C}" type="datetimeFigureOut">
              <a:rPr lang="ko-KR" altLang="en-US" smtClean="0"/>
              <a:t>2016-11-10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97B33-97F4-4041-BF6C-A97D91CC3E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173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3776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World</a:t>
            </a:r>
            <a:r>
              <a:rPr lang="en-US" altLang="ko-KR" baseline="0" dirty="0" smtClean="0"/>
              <a:t> Calibration Centre for Aerosol Physics, Leibniz Institute for Tropospheric Research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3776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Astronomical</a:t>
            </a:r>
            <a:r>
              <a:rPr lang="en-US" altLang="ko-KR" baseline="0" dirty="0" smtClean="0"/>
              <a:t> observatory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Total Carbon Column Observing Network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Astronomical</a:t>
            </a:r>
            <a:r>
              <a:rPr lang="en-US" altLang="ko-KR" baseline="0" dirty="0" smtClean="0"/>
              <a:t> observatory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NDACC: Network for the Detection</a:t>
            </a:r>
            <a:r>
              <a:rPr lang="en-US" altLang="ko-KR" baseline="0" dirty="0" smtClean="0"/>
              <a:t> of Atmospheric Composition Change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97B33-97F4-4041-BF6C-A97D91CC3ED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77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shin\Desktop\기후대기감시ppt\04내지_상단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1416845"/>
          </a:xfrm>
          <a:prstGeom prst="rect">
            <a:avLst/>
          </a:prstGeom>
          <a:noFill/>
        </p:spPr>
      </p:pic>
      <p:pic>
        <p:nvPicPr>
          <p:cNvPr id="13" name="Picture 2" descr="C:\Users\shin\Desktop\기후대기감시ppt\04내지아래.png"/>
          <p:cNvPicPr>
            <a:picLocks noChangeAspect="1" noChangeArrowheads="1"/>
          </p:cNvPicPr>
          <p:nvPr userDrawn="1"/>
        </p:nvPicPr>
        <p:blipFill>
          <a:blip r:embed="rId3" cstate="print"/>
          <a:srcRect b="38282"/>
          <a:stretch>
            <a:fillRect/>
          </a:stretch>
        </p:blipFill>
        <p:spPr bwMode="auto">
          <a:xfrm>
            <a:off x="0" y="6349503"/>
            <a:ext cx="9144000" cy="50849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 userDrawn="1"/>
        </p:nvSpPr>
        <p:spPr>
          <a:xfrm>
            <a:off x="251520" y="6582544"/>
            <a:ext cx="23374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000" dirty="0" smtClean="0">
                <a:solidFill>
                  <a:schemeClr val="bg1">
                    <a:lumMod val="65000"/>
                  </a:schemeClr>
                </a:solidFill>
              </a:rPr>
              <a:t>Korea</a:t>
            </a:r>
            <a:r>
              <a:rPr lang="en-US" altLang="ko-KR" sz="1000" baseline="0" dirty="0" smtClean="0">
                <a:solidFill>
                  <a:schemeClr val="bg1">
                    <a:lumMod val="65000"/>
                  </a:schemeClr>
                </a:solidFill>
              </a:rPr>
              <a:t> Meteorological Administration</a:t>
            </a:r>
            <a:endParaRPr lang="ko-KR" altLang="en-US" sz="10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220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10805-5843-4FBC-9A38-348B468EF3E8}" type="datetimeFigureOut">
              <a:rPr lang="ko-KR" altLang="en-US" smtClean="0"/>
              <a:pPr/>
              <a:t>2016-11-10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4FA35-22C9-4E78-92D9-6D87B3AF1F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gif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hyperlink" Target="http://www.wmo.int/pages/prog/arep/gaw_home_en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" t="5579" r="29258" b="40244"/>
          <a:stretch/>
        </p:blipFill>
        <p:spPr>
          <a:xfrm>
            <a:off x="0" y="-30480"/>
            <a:ext cx="9148192" cy="68853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937" y="764704"/>
            <a:ext cx="9144000" cy="144655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30</a:t>
            </a:r>
            <a:r>
              <a:rPr lang="ko-KR" altLang="en-US" sz="4400" b="1" dirty="0">
                <a:solidFill>
                  <a:srgbClr val="002060"/>
                </a:solidFill>
                <a:latin typeface="Verdana" pitchFamily="34" charset="0"/>
                <a:ea typeface="HY울릉도M" pitchFamily="18" charset="-127"/>
                <a:cs typeface="Verdana" pitchFamily="34" charset="0"/>
              </a:rPr>
              <a:t> </a:t>
            </a:r>
            <a:r>
              <a:rPr lang="en-US" altLang="ko-KR" sz="4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Years of GAW Activities </a:t>
            </a:r>
          </a:p>
          <a:p>
            <a:pPr algn="ctr"/>
            <a:r>
              <a:rPr lang="en-US" altLang="ko-KR" sz="4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Korea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2525" y="4851157"/>
            <a:ext cx="77732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Climate Change Monitoring Division (CCMD)</a:t>
            </a:r>
          </a:p>
          <a:p>
            <a:pPr algn="ctr"/>
            <a:r>
              <a:rPr lang="en-US" altLang="ko-K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Korea Meteorological Administration (KMA)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899592" y="3212976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sz="2000" b="1" u="sng" dirty="0">
                <a:latin typeface="Arial" pitchFamily="34" charset="0"/>
                <a:cs typeface="Arial" pitchFamily="34" charset="0"/>
              </a:rPr>
              <a:t>Chulkyu Lee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000" b="1" dirty="0" err="1">
                <a:latin typeface="Arial" pitchFamily="34" charset="0"/>
                <a:cs typeface="Arial" pitchFamily="34" charset="0"/>
              </a:rPr>
              <a:t>Sunae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Arial" pitchFamily="34" charset="0"/>
                <a:cs typeface="Arial" pitchFamily="34" charset="0"/>
              </a:rPr>
              <a:t>Jeong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000" b="1" dirty="0" err="1">
                <a:latin typeface="Arial" pitchFamily="34" charset="0"/>
                <a:cs typeface="Arial" pitchFamily="34" charset="0"/>
              </a:rPr>
              <a:t>Haeyoung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 Lee, </a:t>
            </a:r>
            <a:r>
              <a:rPr lang="en-US" altLang="ko-KR" sz="2000" b="1" dirty="0" err="1">
                <a:latin typeface="Arial" pitchFamily="34" charset="0"/>
                <a:cs typeface="Arial" pitchFamily="34" charset="0"/>
              </a:rPr>
              <a:t>Hye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-Young Go, Sang-Rae Lee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, Ho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altLang="ko-KR" sz="2000" b="1" dirty="0" err="1">
                <a:latin typeface="Arial" pitchFamily="34" charset="0"/>
                <a:cs typeface="Arial" pitchFamily="34" charset="0"/>
              </a:rPr>
              <a:t>Jeong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 Yang, </a:t>
            </a:r>
            <a:r>
              <a:rPr lang="en-US" altLang="ko-KR" sz="2000" b="1" dirty="0" err="1">
                <a:latin typeface="Arial" pitchFamily="34" charset="0"/>
                <a:cs typeface="Arial" pitchFamily="34" charset="0"/>
              </a:rPr>
              <a:t>Eun-Hye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 Lee, </a:t>
            </a:r>
            <a:r>
              <a:rPr lang="en-US" altLang="ko-KR" sz="2000" b="1" dirty="0" err="1">
                <a:latin typeface="Arial" pitchFamily="34" charset="0"/>
                <a:cs typeface="Arial" pitchFamily="34" charset="0"/>
              </a:rPr>
              <a:t>Hyo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-Jin Park, </a:t>
            </a:r>
            <a:endParaRPr lang="en-US" altLang="ko-KR" sz="2000" b="1" dirty="0" smtClean="0">
              <a:latin typeface="Arial" pitchFamily="34" charset="0"/>
              <a:cs typeface="Arial" pitchFamily="34" charset="0"/>
            </a:endParaRPr>
          </a:p>
          <a:p>
            <a:pPr latinLnBrk="0"/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Mi-Ae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>
                <a:latin typeface="Arial" pitchFamily="34" charset="0"/>
                <a:cs typeface="Arial" pitchFamily="34" charset="0"/>
              </a:rPr>
              <a:t>Jang, Dong-Hyun 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Shin, Jun-</a:t>
            </a:r>
            <a:r>
              <a:rPr lang="en-US" altLang="ko-KR" sz="2000" b="1" dirty="0" err="1" smtClean="0">
                <a:latin typeface="Arial" pitchFamily="34" charset="0"/>
                <a:cs typeface="Arial" pitchFamily="34" charset="0"/>
              </a:rPr>
              <a:t>Seok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Cheong</a:t>
            </a:r>
            <a:endParaRPr lang="ko-KR" altLang="ko-K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76409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(KMA) 2014: </a:t>
            </a:r>
            <a:r>
              <a:rPr lang="en-US" altLang="ko-KR" sz="3200" kern="0" dirty="0" err="1" smtClean="0">
                <a:solidFill>
                  <a:schemeClr val="bg1"/>
                </a:solidFill>
                <a:latin typeface="Tahoma" pitchFamily="34" charset="0"/>
              </a:rPr>
              <a:t>Ulleungdo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Station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" r="5177" b="12466"/>
          <a:stretch/>
        </p:blipFill>
        <p:spPr>
          <a:xfrm>
            <a:off x="466038" y="1135860"/>
            <a:ext cx="8193826" cy="4467397"/>
          </a:xfrm>
          <a:prstGeom prst="rect">
            <a:avLst/>
          </a:prstGeom>
        </p:spPr>
      </p:pic>
      <p:sp>
        <p:nvSpPr>
          <p:cNvPr id="13" name="아래쪽 화살표 12"/>
          <p:cNvSpPr/>
          <p:nvPr/>
        </p:nvSpPr>
        <p:spPr>
          <a:xfrm>
            <a:off x="4283968" y="2843700"/>
            <a:ext cx="144016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grpSp>
        <p:nvGrpSpPr>
          <p:cNvPr id="54" name="Group 12"/>
          <p:cNvGrpSpPr>
            <a:grpSpLocks noChangeAspect="1"/>
          </p:cNvGrpSpPr>
          <p:nvPr/>
        </p:nvGrpSpPr>
        <p:grpSpPr>
          <a:xfrm>
            <a:off x="6713457" y="4725144"/>
            <a:ext cx="2358103" cy="1693403"/>
            <a:chOff x="92640" y="1196752"/>
            <a:chExt cx="6279560" cy="4509483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11133" b="10823"/>
            <a:stretch>
              <a:fillRect/>
            </a:stretch>
          </p:blipFill>
          <p:spPr bwMode="auto">
            <a:xfrm>
              <a:off x="92640" y="1196752"/>
              <a:ext cx="6279560" cy="450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7" descr="C:\Users\shin\Desktop\기후대기감시ppt\버튼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6149" y="3470935"/>
              <a:ext cx="218635" cy="218635"/>
            </a:xfrm>
            <a:prstGeom prst="rect">
              <a:avLst/>
            </a:prstGeom>
            <a:noFill/>
          </p:spPr>
        </p:pic>
      </p:grp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484510" y="5605832"/>
            <a:ext cx="614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/>
            <a:r>
              <a:rPr kumimoji="0" lang="en-US" altLang="ko-KR" dirty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E</a:t>
            </a:r>
            <a:r>
              <a:rPr kumimoji="0" lang="en-US" altLang="ko-KR" dirty="0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stablished in May 2014</a:t>
            </a:r>
            <a:endParaRPr kumimoji="0" lang="en-US" altLang="ko-KR" dirty="0">
              <a:solidFill>
                <a:srgbClr val="002060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4581128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Global Network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GAW-PFR</a:t>
            </a:r>
          </a:p>
        </p:txBody>
      </p:sp>
    </p:spTree>
    <p:extLst>
      <p:ext uri="{BB962C8B-B14F-4D97-AF65-F5344CB8AC3E}">
        <p14:creationId xmlns:p14="http://schemas.microsoft.com/office/powerpoint/2010/main" val="19920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8784976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(KMA</a:t>
            </a:r>
            <a:r>
              <a:rPr lang="en-US" altLang="ko-KR" sz="3200" kern="0" dirty="0">
                <a:solidFill>
                  <a:schemeClr val="bg1"/>
                </a:solidFill>
                <a:latin typeface="Tahoma" pitchFamily="34" charset="0"/>
              </a:rPr>
              <a:t>) 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Pohang              (</a:t>
            </a:r>
            <a:r>
              <a:rPr lang="en-US" altLang="ko-KR" sz="3200" kern="0" dirty="0" err="1" smtClean="0">
                <a:solidFill>
                  <a:schemeClr val="bg1"/>
                </a:solidFill>
                <a:latin typeface="Tahoma" pitchFamily="34" charset="0"/>
              </a:rPr>
              <a:t>Yonsei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Univ.) Seoul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35496" y="980728"/>
            <a:ext cx="4664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Auxiliary station (1994~)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available since 1994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GAW regional station (ID: POH)</a:t>
            </a:r>
          </a:p>
        </p:txBody>
      </p:sp>
      <p:pic>
        <p:nvPicPr>
          <p:cNvPr id="1026" name="Picture 2" descr="C:\Users\user\Desktop\in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75" y="2344654"/>
            <a:ext cx="1574997" cy="152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ns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70" y="5356733"/>
            <a:ext cx="1667348" cy="10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78" descr="IMG_09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2490787" cy="1741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077" descr="IMG_09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714327"/>
            <a:ext cx="2401145" cy="1735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 descr="C:\Users\user\Desktop\ins-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76" y="3857788"/>
            <a:ext cx="2000075" cy="15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ns-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59" y="3864749"/>
            <a:ext cx="1984917" cy="148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ins-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27" y="5359348"/>
            <a:ext cx="1458651" cy="10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ins-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59" y="5359348"/>
            <a:ext cx="1582939" cy="10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ins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53" y="2541584"/>
            <a:ext cx="1911022" cy="13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023" y="5305242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Sonde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31840" y="603886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Brewer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0998" y="3066995"/>
            <a:ext cx="1930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Dobson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Spectrophotometer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(Beck#124)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69898" y="3066995"/>
            <a:ext cx="1650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Brewer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Spectrometer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(MK-IV, No.148)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88771" y="5373216"/>
            <a:ext cx="1346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UV-</a:t>
            </a:r>
            <a:r>
              <a:rPr lang="en-US" altLang="ko-K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Biometer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5096" y="4915054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Skyradiometer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75174" y="4915054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MFRSR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27924" y="6097204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RSR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32538" y="6108090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Skyviewer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5496" y="2224896"/>
            <a:ext cx="4453275" cy="1708160"/>
            <a:chOff x="35496" y="2188611"/>
            <a:chExt cx="4453275" cy="1708160"/>
          </a:xfrm>
        </p:grpSpPr>
        <p:sp>
          <p:nvSpPr>
            <p:cNvPr id="11" name="직사각형 10"/>
            <p:cNvSpPr/>
            <p:nvPr/>
          </p:nvSpPr>
          <p:spPr>
            <a:xfrm>
              <a:off x="35496" y="2188611"/>
              <a:ext cx="4453275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600"/>
                </a:spcBef>
                <a:buFont typeface="Wingdings" pitchFamily="2" charset="2"/>
                <a:buChar char="v"/>
              </a:pP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Ozone</a:t>
              </a:r>
            </a:p>
            <a:p>
              <a:pPr>
                <a:spcBef>
                  <a:spcPts val="600"/>
                </a:spcBef>
              </a:pP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- Total ozone column: Brewer</a:t>
              </a:r>
            </a:p>
            <a:p>
              <a:pPr>
                <a:spcBef>
                  <a:spcPts val="600"/>
                </a:spcBef>
              </a:pPr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- Vert. </a:t>
              </a:r>
              <a:r>
                <a:rPr lang="en-US" altLang="ko-KR" dirty="0" err="1" smtClean="0">
                  <a:latin typeface="Arial" pitchFamily="34" charset="0"/>
                  <a:cs typeface="Arial" pitchFamily="34" charset="0"/>
                </a:rPr>
                <a:t>distrib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.: Brewer/</a:t>
              </a:r>
              <a:r>
                <a:rPr lang="en-US" altLang="ko-KR" dirty="0" err="1" smtClean="0">
                  <a:latin typeface="Arial" pitchFamily="34" charset="0"/>
                  <a:cs typeface="Arial" pitchFamily="34" charset="0"/>
                </a:rPr>
                <a:t>Sonde</a:t>
              </a:r>
              <a:endParaRPr lang="en-US" altLang="ko-KR" dirty="0" smtClean="0"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spcBef>
                  <a:spcPts val="600"/>
                </a:spcBef>
                <a:buFont typeface="Wingdings" pitchFamily="2" charset="2"/>
                <a:buChar char="v"/>
              </a:pP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Atmospheric radiation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- UV-A,B</a:t>
              </a:r>
            </a:p>
          </p:txBody>
        </p:sp>
        <p:pic>
          <p:nvPicPr>
            <p:cNvPr id="12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21420000">
              <a:off x="138455" y="2279091"/>
              <a:ext cx="186962" cy="186962"/>
            </a:xfrm>
            <a:prstGeom prst="rect">
              <a:avLst/>
            </a:prstGeom>
            <a:noFill/>
          </p:spPr>
        </p:pic>
        <p:pic>
          <p:nvPicPr>
            <p:cNvPr id="30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33332" y="3340739"/>
              <a:ext cx="186962" cy="186962"/>
            </a:xfrm>
            <a:prstGeom prst="rect">
              <a:avLst/>
            </a:prstGeom>
            <a:noFill/>
          </p:spPr>
        </p:pic>
      </p:grpSp>
      <p:sp>
        <p:nvSpPr>
          <p:cNvPr id="7" name="Rectangle 1032"/>
          <p:cNvSpPr>
            <a:spLocks noChangeArrowheads="1"/>
          </p:cNvSpPr>
          <p:nvPr/>
        </p:nvSpPr>
        <p:spPr bwMode="auto">
          <a:xfrm>
            <a:off x="4600868" y="908720"/>
            <a:ext cx="46085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Auxiliary station of KMA (2004~)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available since 1984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GAW regional station (ID: SEO)</a:t>
            </a:r>
            <a:endParaRPr lang="en-US" altLang="ko-KR" sz="2000" dirty="0">
              <a:solidFill>
                <a:srgbClr val="0000FF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WMO/GAW/GO3OS,</a:t>
            </a:r>
          </a:p>
          <a:p>
            <a:pPr marL="3175" lvl="1"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    AERONET</a:t>
            </a:r>
          </a:p>
        </p:txBody>
      </p:sp>
    </p:spTree>
    <p:extLst>
      <p:ext uri="{BB962C8B-B14F-4D97-AF65-F5344CB8AC3E}">
        <p14:creationId xmlns:p14="http://schemas.microsoft.com/office/powerpoint/2010/main" val="341857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5496" y="3083182"/>
            <a:ext cx="4392488" cy="3370154"/>
            <a:chOff x="35496" y="2934230"/>
            <a:chExt cx="4392488" cy="3370154"/>
          </a:xfrm>
        </p:grpSpPr>
        <p:sp>
          <p:nvSpPr>
            <p:cNvPr id="41" name="직사각형 10"/>
            <p:cNvSpPr/>
            <p:nvPr/>
          </p:nvSpPr>
          <p:spPr>
            <a:xfrm>
              <a:off x="35496" y="2934230"/>
              <a:ext cx="4392488" cy="3370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Greenhouse gases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- CO</a:t>
              </a:r>
              <a:r>
                <a:rPr lang="en-US" altLang="ko-KR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, CH</a:t>
              </a:r>
              <a:r>
                <a:rPr lang="en-US" altLang="ko-KR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, N</a:t>
              </a:r>
              <a:r>
                <a:rPr lang="en-US" altLang="ko-KR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O, SF</a:t>
              </a:r>
              <a:r>
                <a:rPr lang="en-US" altLang="ko-KR" baseline="-25000" dirty="0" smtClean="0"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: Flask sampling, </a:t>
              </a:r>
            </a:p>
            <a:p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                               weekly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- </a:t>
              </a:r>
              <a:r>
                <a:rPr lang="en-US" altLang="ko-KR" dirty="0">
                  <a:latin typeface="Arial" pitchFamily="34" charset="0"/>
                  <a:cs typeface="Arial" pitchFamily="34" charset="0"/>
                </a:rPr>
                <a:t>CO</a:t>
              </a:r>
              <a:r>
                <a:rPr lang="en-US" altLang="ko-KR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ko-KR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CH</a:t>
              </a:r>
              <a:r>
                <a:rPr lang="en-US" altLang="ko-KR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: CRDS</a:t>
              </a:r>
              <a:endParaRPr lang="en-US" altLang="ko-KR" dirty="0">
                <a:latin typeface="Arial" pitchFamily="34" charset="0"/>
                <a:cs typeface="Arial" pitchFamily="34" charset="0"/>
              </a:endParaRPr>
            </a:p>
            <a:p>
              <a:endParaRPr lang="en-US" altLang="ko-KR" dirty="0" smtClean="0"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spcBef>
                  <a:spcPts val="600"/>
                </a:spcBef>
                <a:buFont typeface="Wingdings" pitchFamily="2" charset="2"/>
                <a:buChar char="v"/>
              </a:pPr>
              <a:r>
                <a:rPr lang="en-US" altLang="ko-KR" dirty="0" err="1" smtClean="0">
                  <a:latin typeface="Arial" pitchFamily="34" charset="0"/>
                  <a:cs typeface="Arial" pitchFamily="34" charset="0"/>
                </a:rPr>
                <a:t>Strat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. ozone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- Total ozone column: Brewer</a:t>
              </a:r>
              <a:endParaRPr lang="en-US" altLang="ko-KR" dirty="0"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spcBef>
                  <a:spcPts val="600"/>
                </a:spcBef>
                <a:buFont typeface="Wingdings" pitchFamily="2" charset="2"/>
                <a:buChar char="v"/>
              </a:pP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Reactive gases</a:t>
              </a:r>
            </a:p>
            <a:p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- CO, O</a:t>
              </a:r>
              <a:r>
                <a:rPr lang="en-US" altLang="ko-KR" baseline="-25000" dirty="0" smtClean="0">
                  <a:latin typeface="Arial" pitchFamily="34" charset="0"/>
                  <a:cs typeface="Arial" pitchFamily="34" charset="0"/>
                </a:rPr>
                <a:t>3</a:t>
              </a:r>
            </a:p>
            <a:p>
              <a:pPr marL="342900" indent="-342900">
                <a:spcBef>
                  <a:spcPts val="600"/>
                </a:spcBef>
                <a:buFont typeface="Wingdings" pitchFamily="2" charset="2"/>
                <a:buChar char="v"/>
              </a:pP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Atmospheric radiation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- UV</a:t>
              </a:r>
            </a:p>
          </p:txBody>
        </p:sp>
        <p:pic>
          <p:nvPicPr>
            <p:cNvPr id="44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6783" y="3042772"/>
              <a:ext cx="187218" cy="187218"/>
            </a:xfrm>
            <a:prstGeom prst="rect">
              <a:avLst/>
            </a:prstGeom>
            <a:noFill/>
          </p:spPr>
        </p:pic>
        <p:pic>
          <p:nvPicPr>
            <p:cNvPr id="45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690" y="4482932"/>
              <a:ext cx="187218" cy="187218"/>
            </a:xfrm>
            <a:prstGeom prst="rect">
              <a:avLst/>
            </a:prstGeom>
            <a:noFill/>
          </p:spPr>
        </p:pic>
        <p:pic>
          <p:nvPicPr>
            <p:cNvPr id="46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690" y="5111372"/>
              <a:ext cx="187218" cy="187218"/>
            </a:xfrm>
            <a:prstGeom prst="rect">
              <a:avLst/>
            </a:prstGeom>
            <a:noFill/>
          </p:spPr>
        </p:pic>
        <p:pic>
          <p:nvPicPr>
            <p:cNvPr id="47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140" y="5733256"/>
              <a:ext cx="187218" cy="187218"/>
            </a:xfrm>
            <a:prstGeom prst="rect">
              <a:avLst/>
            </a:prstGeom>
            <a:noFill/>
          </p:spPr>
        </p:pic>
      </p:grpSp>
      <p:pic>
        <p:nvPicPr>
          <p:cNvPr id="9" name="Picture 8" descr="그림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620342"/>
            <a:ext cx="2347981" cy="1760986"/>
          </a:xfrm>
          <a:prstGeom prst="rect">
            <a:avLst/>
          </a:prstGeom>
        </p:spPr>
      </p:pic>
      <p:pic>
        <p:nvPicPr>
          <p:cNvPr id="10" name="Picture 9" descr="그림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93096"/>
            <a:ext cx="1584176" cy="21055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512" y="103932"/>
            <a:ext cx="8784976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>
                <a:solidFill>
                  <a:schemeClr val="bg1"/>
                </a:solidFill>
                <a:latin typeface="Tahoma" pitchFamily="34" charset="0"/>
              </a:rPr>
              <a:t>(KOPRI) King </a:t>
            </a:r>
            <a:r>
              <a:rPr lang="en-US" altLang="ko-KR" sz="3200" kern="0" dirty="0" err="1" smtClean="0">
                <a:solidFill>
                  <a:schemeClr val="bg1"/>
                </a:solidFill>
                <a:latin typeface="Tahoma" pitchFamily="34" charset="0"/>
              </a:rPr>
              <a:t>Sejong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     (SMWU</a:t>
            </a:r>
            <a:r>
              <a:rPr lang="en-US" altLang="ko-KR" sz="3200" kern="0" dirty="0">
                <a:solidFill>
                  <a:schemeClr val="bg1"/>
                </a:solidFill>
                <a:latin typeface="Tahoma" pitchFamily="34" charset="0"/>
              </a:rPr>
              <a:t>) 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Seoul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4572000" y="980728"/>
            <a:ext cx="439248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175" lvl="1">
              <a:defRPr/>
            </a:pPr>
            <a:r>
              <a:rPr lang="en-US" altLang="ko-KR" dirty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  * </a:t>
            </a:r>
            <a:r>
              <a:rPr lang="en-US" altLang="ko-KR" dirty="0" err="1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Sookmyeong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Women’s Univ.</a:t>
            </a:r>
            <a:endParaRPr lang="en-US" altLang="ko-KR" sz="1050" dirty="0" smtClean="0">
              <a:solidFill>
                <a:srgbClr val="0000FF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Auxiliary station of KMA (2015~)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available since 2006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NDACC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1972" y="6042774"/>
            <a:ext cx="91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SWARA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68344" y="6038866"/>
            <a:ext cx="903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SORAS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644008" y="2331718"/>
            <a:ext cx="4248472" cy="2308324"/>
            <a:chOff x="35496" y="2188611"/>
            <a:chExt cx="4453275" cy="2245773"/>
          </a:xfrm>
        </p:grpSpPr>
        <p:sp>
          <p:nvSpPr>
            <p:cNvPr id="11" name="직사각형 10"/>
            <p:cNvSpPr/>
            <p:nvPr/>
          </p:nvSpPr>
          <p:spPr>
            <a:xfrm>
              <a:off x="35496" y="2188611"/>
              <a:ext cx="4453275" cy="2245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Stratospheric water vapor </a:t>
              </a:r>
            </a:p>
            <a:p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- Vertical distribution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: Seoul Water Vapor Radiometer</a:t>
              </a:r>
            </a:p>
            <a:p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(SWARA)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Ozone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- Vertical distribution</a:t>
              </a:r>
            </a:p>
            <a:p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: Stratospheric Ozone Radiometer </a:t>
              </a:r>
            </a:p>
            <a:p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in Seoul (SORAS)</a:t>
              </a:r>
            </a:p>
          </p:txBody>
        </p:sp>
        <p:pic>
          <p:nvPicPr>
            <p:cNvPr id="12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420000">
              <a:off x="138455" y="2279091"/>
              <a:ext cx="186962" cy="186962"/>
            </a:xfrm>
            <a:prstGeom prst="rect">
              <a:avLst/>
            </a:prstGeom>
            <a:noFill/>
          </p:spPr>
        </p:pic>
        <p:pic>
          <p:nvPicPr>
            <p:cNvPr id="30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057" y="3347321"/>
              <a:ext cx="186962" cy="186962"/>
            </a:xfrm>
            <a:prstGeom prst="rect">
              <a:avLst/>
            </a:prstGeom>
            <a:noFill/>
          </p:spPr>
        </p:pic>
      </p:grpSp>
      <p:pic>
        <p:nvPicPr>
          <p:cNvPr id="40" name="Picture 2" descr="C:\Users\Chulkyu\Desktop\20762027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11" y="1698059"/>
            <a:ext cx="2019889" cy="15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1656184" cy="89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1032"/>
          <p:cNvSpPr>
            <a:spLocks noChangeArrowheads="1"/>
          </p:cNvSpPr>
          <p:nvPr/>
        </p:nvSpPr>
        <p:spPr bwMode="auto">
          <a:xfrm>
            <a:off x="35496" y="1025441"/>
            <a:ext cx="43924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175" lvl="1">
              <a:defRPr/>
            </a:pP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  *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Korea Polar Research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Institute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In </a:t>
            </a:r>
            <a:r>
              <a:rPr lang="en-US" altLang="ko-KR" sz="2000" dirty="0" err="1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Antartica</a:t>
            </a:r>
            <a:endParaRPr lang="en-US" altLang="ko-KR" sz="2000" dirty="0" smtClean="0">
              <a:solidFill>
                <a:srgbClr val="0000FF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Auxiliary station of KMA (2010~)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available since 1988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GAW regional station (ID: KSJ) </a:t>
            </a:r>
          </a:p>
        </p:txBody>
      </p:sp>
    </p:spTree>
    <p:extLst>
      <p:ext uri="{BB962C8B-B14F-4D97-AF65-F5344CB8AC3E}">
        <p14:creationId xmlns:p14="http://schemas.microsoft.com/office/powerpoint/2010/main" val="155656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hulkyu\Desktop\fla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100275"/>
            <a:ext cx="1822348" cy="17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497" y="103932"/>
            <a:ext cx="9000999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000" kern="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altLang="ko-KR" sz="3000" kern="0" dirty="0" smtClean="0">
                <a:solidFill>
                  <a:schemeClr val="bg1"/>
                </a:solidFill>
                <a:latin typeface="Tahoma" pitchFamily="34" charset="0"/>
              </a:rPr>
              <a:t>                                     (KCAER) </a:t>
            </a:r>
            <a:r>
              <a:rPr lang="en-US" altLang="ko-KR" sz="3000" kern="0" dirty="0" err="1" smtClean="0">
                <a:solidFill>
                  <a:schemeClr val="bg1"/>
                </a:solidFill>
                <a:latin typeface="Tahoma" pitchFamily="34" charset="0"/>
              </a:rPr>
              <a:t>Taeahn</a:t>
            </a:r>
            <a:endParaRPr lang="ko-KR" altLang="en-US" sz="30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4644008" y="980728"/>
            <a:ext cx="43924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Established </a:t>
            </a:r>
            <a:r>
              <a:rPr lang="en-US" altLang="ko-KR" sz="2000" dirty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in </a:t>
            </a: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1990, NOAA/GMD</a:t>
            </a:r>
          </a:p>
          <a:p>
            <a:pPr marL="3175" lvl="1"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    (KCAER, www.kcar.re.kr)</a:t>
            </a:r>
          </a:p>
          <a:p>
            <a:pPr marL="3175" lvl="1"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    - Weekly-based flask sampling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available since 1990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GAW regional station (ID: TAP)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683287" y="6114782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http://www.esrl.noaa.gov/gmd/dv/site/TAP.html</a:t>
            </a:r>
            <a:endParaRPr lang="ko-KR" alt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788024" y="2636912"/>
            <a:ext cx="3600400" cy="1354217"/>
            <a:chOff x="179512" y="2564904"/>
            <a:chExt cx="3600400" cy="1354217"/>
          </a:xfrm>
        </p:grpSpPr>
        <p:sp>
          <p:nvSpPr>
            <p:cNvPr id="11" name="직사각형 10"/>
            <p:cNvSpPr/>
            <p:nvPr/>
          </p:nvSpPr>
          <p:spPr>
            <a:xfrm>
              <a:off x="179512" y="2564904"/>
              <a:ext cx="3600400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Greenhouse gases</a:t>
              </a:r>
            </a:p>
            <a:p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- CO</a:t>
              </a:r>
              <a:r>
                <a:rPr lang="en-US" altLang="ko-KR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CH</a:t>
              </a:r>
              <a:r>
                <a:rPr lang="en-US" altLang="ko-KR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C</a:t>
              </a:r>
              <a:r>
                <a:rPr lang="en-US" altLang="ko-KR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altLang="ko-KR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C</a:t>
              </a:r>
              <a:r>
                <a:rPr lang="en-US" altLang="ko-KR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altLang="ko-KR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spcBef>
                  <a:spcPts val="1200"/>
                </a:spcBef>
                <a:buFont typeface="Wingdings" pitchFamily="2" charset="2"/>
                <a:buChar char="v"/>
              </a:pPr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Reactive gases</a:t>
              </a:r>
            </a:p>
            <a:p>
              <a:r>
                <a:rPr lang="en-US" altLang="ko-KR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- CO</a:t>
              </a:r>
              <a:endParaRPr lang="en-US" altLang="ko-K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562" y="2658002"/>
              <a:ext cx="187218" cy="187218"/>
            </a:xfrm>
            <a:prstGeom prst="rect">
              <a:avLst/>
            </a:prstGeom>
            <a:noFill/>
          </p:spPr>
        </p:pic>
        <p:pic>
          <p:nvPicPr>
            <p:cNvPr id="10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464" y="3372494"/>
              <a:ext cx="187218" cy="187218"/>
            </a:xfrm>
            <a:prstGeom prst="rect">
              <a:avLst/>
            </a:prstGeom>
            <a:noFill/>
          </p:spPr>
        </p:pic>
      </p:grpSp>
      <p:pic>
        <p:nvPicPr>
          <p:cNvPr id="13" name="Picture 4" descr="C:\Users\user\Desktop\캡처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27" y="3742116"/>
            <a:ext cx="2333769" cy="2372665"/>
          </a:xfrm>
          <a:prstGeom prst="rect">
            <a:avLst/>
          </a:prstGeom>
          <a:noFill/>
          <a:ln w="19050">
            <a:solidFill>
              <a:srgbClr val="33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032"/>
          <p:cNvSpPr>
            <a:spLocks noChangeArrowheads="1"/>
          </p:cNvSpPr>
          <p:nvPr/>
        </p:nvSpPr>
        <p:spPr bwMode="auto">
          <a:xfrm>
            <a:off x="57763" y="1268760"/>
            <a:ext cx="43924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Auxiliary stations of KMA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available since 2006</a:t>
            </a:r>
          </a:p>
          <a:p>
            <a:pPr marL="3175" lvl="1">
              <a:defRPr/>
            </a:pPr>
            <a:endParaRPr lang="en-US" altLang="ko-KR" sz="1000" dirty="0">
              <a:solidFill>
                <a:srgbClr val="0000FF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Data: CO</a:t>
            </a:r>
            <a:r>
              <a:rPr lang="en-US" altLang="ko-KR" sz="2000" baseline="-250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2</a:t>
            </a:r>
            <a:r>
              <a:rPr lang="en-US" altLang="ko-KR" sz="20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flux</a:t>
            </a:r>
          </a:p>
        </p:txBody>
      </p:sp>
      <p:sp>
        <p:nvSpPr>
          <p:cNvPr id="25" name="Rectangle 1032"/>
          <p:cNvSpPr>
            <a:spLocks noChangeArrowheads="1"/>
          </p:cNvSpPr>
          <p:nvPr/>
        </p:nvSpPr>
        <p:spPr bwMode="auto">
          <a:xfrm>
            <a:off x="26260" y="3151006"/>
            <a:ext cx="49777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Auxiliary stations of KMA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available since 2004</a:t>
            </a:r>
          </a:p>
          <a:p>
            <a:pPr marL="3175" lvl="1">
              <a:defRPr/>
            </a:pPr>
            <a:endParaRPr lang="en-US" altLang="ko-KR" sz="1000" dirty="0" smtClean="0">
              <a:solidFill>
                <a:srgbClr val="0000FF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1E1C1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Data: AOD (</a:t>
            </a:r>
            <a:r>
              <a:rPr lang="en-US" altLang="ko-KR" sz="2000" dirty="0" err="1" smtClean="0">
                <a:solidFill>
                  <a:srgbClr val="1E1C1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Sunphotometer</a:t>
            </a:r>
            <a:r>
              <a:rPr lang="en-US" altLang="ko-KR" sz="2000" dirty="0" smtClean="0">
                <a:solidFill>
                  <a:srgbClr val="1E1C1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)</a:t>
            </a:r>
          </a:p>
          <a:p>
            <a:pPr marL="3175" lvl="1">
              <a:defRPr/>
            </a:pPr>
            <a:r>
              <a:rPr lang="en-US" altLang="ko-KR" sz="2000" dirty="0" smtClean="0">
                <a:solidFill>
                  <a:srgbClr val="1E1C1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               Aerosol vertical profile (LIDAR)</a:t>
            </a:r>
          </a:p>
        </p:txBody>
      </p:sp>
      <p:sp>
        <p:nvSpPr>
          <p:cNvPr id="26" name="Rectangle 1032"/>
          <p:cNvSpPr>
            <a:spLocks noChangeArrowheads="1"/>
          </p:cNvSpPr>
          <p:nvPr/>
        </p:nvSpPr>
        <p:spPr bwMode="auto">
          <a:xfrm>
            <a:off x="57763" y="5129897"/>
            <a:ext cx="43924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Auxiliary stations of KMA</a:t>
            </a: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available since 2011</a:t>
            </a:r>
          </a:p>
          <a:p>
            <a:pPr marL="3175" lvl="1">
              <a:defRPr/>
            </a:pPr>
            <a:endParaRPr lang="en-US" altLang="ko-KR" sz="1000" dirty="0" smtClean="0">
              <a:solidFill>
                <a:srgbClr val="1E1C11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  <a:p>
            <a:pPr marL="346075" lvl="1" indent="-34290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1E1C1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Data: Radon(</a:t>
            </a:r>
            <a:r>
              <a:rPr lang="en-US" altLang="ko-KR" sz="2000" baseline="30000" dirty="0" smtClean="0">
                <a:solidFill>
                  <a:srgbClr val="1E1C1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222</a:t>
            </a:r>
            <a:r>
              <a:rPr lang="en-US" altLang="ko-KR" sz="2000" dirty="0" smtClean="0">
                <a:solidFill>
                  <a:srgbClr val="1E1C1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Rn)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96" y="879103"/>
            <a:ext cx="445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(Seoul Nat’l Univ.)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Gwangleung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914" y="2708920"/>
            <a:ext cx="2408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(GIST)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Gwangju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320" y="4769857"/>
            <a:ext cx="3411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Jeju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Nat’l Univ.)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Gosan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692" y="2132856"/>
            <a:ext cx="187218" cy="187218"/>
          </a:xfrm>
          <a:prstGeom prst="rect">
            <a:avLst/>
          </a:prstGeom>
          <a:noFill/>
        </p:spPr>
      </p:pic>
      <p:pic>
        <p:nvPicPr>
          <p:cNvPr id="30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3" y="4032854"/>
            <a:ext cx="187218" cy="187218"/>
          </a:xfrm>
          <a:prstGeom prst="rect">
            <a:avLst/>
          </a:prstGeom>
          <a:noFill/>
        </p:spPr>
      </p:pic>
      <p:pic>
        <p:nvPicPr>
          <p:cNvPr id="31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419" y="6004274"/>
            <a:ext cx="187218" cy="187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0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7640916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(KMA) 2016: Main and Auxiliary Stations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04871" y="105273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Main stations (KMA)</a:t>
            </a:r>
            <a:endParaRPr lang="ko-KR" altLang="en-US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117038" y="1340768"/>
            <a:ext cx="29175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- AMY, JGS, ULL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- GHGs, Reactive gases,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Aerosols,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Strat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O</a:t>
            </a:r>
            <a:r>
              <a:rPr lang="en-US" altLang="ko-KR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Radiation, Atmos.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depos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. 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6525344"/>
            <a:ext cx="4300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(Main stations are run by EMRD, KMA/NIMS)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6" y="1124744"/>
            <a:ext cx="5257272" cy="497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95536" y="1212590"/>
            <a:ext cx="39068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main 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tations and 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8 auxiliary stations in the Korean Peninsula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auxiliary station in Antarctica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39552" y="234888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Anmyeondo</a:t>
            </a:r>
            <a:r>
              <a:rPr lang="en-US" altLang="ko-K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(AMY)</a:t>
            </a:r>
            <a:endParaRPr lang="en-US" altLang="ko-K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827584" y="4950348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Jeju</a:t>
            </a:r>
            <a:r>
              <a:rPr lang="en-US" altLang="ko-K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Gosan</a:t>
            </a:r>
            <a:r>
              <a:rPr lang="en-US" altLang="ko-K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(JGS)</a:t>
            </a:r>
            <a:endParaRPr lang="en-US" altLang="ko-K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19899" y="1998076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Ulleungdo</a:t>
            </a:r>
            <a:r>
              <a:rPr lang="en-US" altLang="ko-K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(ULL)</a:t>
            </a:r>
            <a:endParaRPr lang="en-US" altLang="ko-K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844932" y="1935304"/>
            <a:ext cx="7031739" cy="2333985"/>
            <a:chOff x="1844932" y="1935304"/>
            <a:chExt cx="7031739" cy="2333985"/>
          </a:xfrm>
        </p:grpSpPr>
        <p:grpSp>
          <p:nvGrpSpPr>
            <p:cNvPr id="4" name="그룹 3"/>
            <p:cNvGrpSpPr/>
            <p:nvPr/>
          </p:nvGrpSpPr>
          <p:grpSpPr>
            <a:xfrm>
              <a:off x="6104871" y="2771636"/>
              <a:ext cx="2771800" cy="1497653"/>
              <a:chOff x="6104871" y="2771636"/>
              <a:chExt cx="2771800" cy="149765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6104871" y="2771636"/>
                <a:ext cx="2634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Auxiliary stations (KMA)</a:t>
                </a:r>
                <a:endParaRPr lang="ko-KR" altLang="en-US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6119337" y="3068960"/>
                <a:ext cx="275733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- A, D: UV</a:t>
                </a:r>
              </a:p>
              <a:p>
                <a:r>
                  <a:rPr lang="en-US" altLang="ko-KR" dirty="0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- B : </a:t>
                </a:r>
                <a:r>
                  <a:rPr lang="en-US" altLang="ko-KR" dirty="0" err="1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Strat</a:t>
                </a:r>
                <a:r>
                  <a:rPr lang="en-US" altLang="ko-KR" dirty="0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. Ozone, UV</a:t>
                </a:r>
              </a:p>
              <a:p>
                <a:r>
                  <a:rPr lang="en-US" altLang="ko-KR" dirty="0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- C : Atmos. </a:t>
                </a:r>
                <a:r>
                  <a:rPr lang="en-US" altLang="ko-KR" dirty="0" err="1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  <a:r>
                  <a:rPr lang="en-US" altLang="ko-KR" dirty="0" err="1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epos</a:t>
                </a:r>
                <a:r>
                  <a:rPr lang="en-US" altLang="ko-KR" dirty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endParaRPr lang="en-US" altLang="ko-KR" dirty="0" smtClean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altLang="ko-KR" dirty="0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- D </a:t>
                </a:r>
                <a:r>
                  <a:rPr lang="en-US" altLang="ko-KR" dirty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en-US" altLang="ko-KR" dirty="0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Ozone-</a:t>
                </a:r>
                <a:r>
                  <a:rPr lang="en-US" altLang="ko-KR" dirty="0" err="1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sonde</a:t>
                </a:r>
                <a:r>
                  <a:rPr lang="en-US" altLang="ko-KR" dirty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altLang="ko-KR" dirty="0" smtClean="0">
                    <a:solidFill>
                      <a:srgbClr val="00B0F0"/>
                    </a:solidFill>
                    <a:latin typeface="Arial" pitchFamily="34" charset="0"/>
                    <a:cs typeface="Arial" pitchFamily="34" charset="0"/>
                  </a:rPr>
                  <a:t>UV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227265" y="193530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ko-KR" altLang="en-US" dirty="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07373" y="249284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lang="ko-KR" altLang="en-US" dirty="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07373" y="307814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C</a:t>
              </a:r>
              <a:endParaRPr lang="ko-KR" altLang="en-US" dirty="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44932" y="383522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D</a:t>
              </a:r>
              <a:endParaRPr lang="ko-KR" altLang="en-US" dirty="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789516" y="1901687"/>
            <a:ext cx="7232514" cy="4614477"/>
            <a:chOff x="1789516" y="1901687"/>
            <a:chExt cx="7232514" cy="4614477"/>
          </a:xfrm>
        </p:grpSpPr>
        <p:pic>
          <p:nvPicPr>
            <p:cNvPr id="23" name="Picture 31" descr="glab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411760" y="3740221"/>
              <a:ext cx="117694" cy="120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1" descr="glab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51436" y="4771324"/>
              <a:ext cx="117694" cy="120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20422" y="345670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9900"/>
                  </a:solidFill>
                  <a:latin typeface="Arial" pitchFamily="34" charset="0"/>
                  <a:cs typeface="Arial" pitchFamily="34" charset="0"/>
                </a:rPr>
                <a:t>H</a:t>
              </a:r>
              <a:endParaRPr lang="ko-KR" altLang="en-US" dirty="0">
                <a:solidFill>
                  <a:srgbClr val="FF99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04398" y="449982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9900"/>
                  </a:solidFill>
                  <a:latin typeface="Arial" pitchFamily="34" charset="0"/>
                  <a:cs typeface="Arial" pitchFamily="34" charset="0"/>
                </a:rPr>
                <a:t>I</a:t>
              </a:r>
              <a:endParaRPr lang="ko-KR" altLang="en-US" dirty="0">
                <a:solidFill>
                  <a:srgbClr val="FF99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1789516" y="1901687"/>
              <a:ext cx="7232514" cy="4614477"/>
              <a:chOff x="1789516" y="1901687"/>
              <a:chExt cx="7232514" cy="4614477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176879" y="4293096"/>
                <a:ext cx="26425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Auxiliary stations (Univ.)</a:t>
                </a:r>
                <a:endParaRPr lang="ko-KR" altLang="en-US" dirty="0">
                  <a:solidFill>
                    <a:srgbClr val="FF99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6084168" y="4581128"/>
                <a:ext cx="2937862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- E: CO</a:t>
                </a:r>
                <a:r>
                  <a:rPr lang="en-US" altLang="ko-KR" baseline="-25000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</a:p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- F: </a:t>
                </a:r>
                <a:r>
                  <a:rPr lang="en-US" altLang="ko-KR" dirty="0" err="1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Strat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. O</a:t>
                </a:r>
                <a:r>
                  <a:rPr lang="en-US" altLang="ko-KR" baseline="-25000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, UV</a:t>
                </a:r>
              </a:p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- G: H</a:t>
                </a:r>
                <a:r>
                  <a:rPr lang="en-US" altLang="ko-KR" baseline="-25000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altLang="ko-KR" baseline="-25000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(g)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/</a:t>
                </a:r>
                <a:r>
                  <a:rPr lang="en-US" altLang="ko-KR" dirty="0" err="1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Strat</a:t>
                </a:r>
                <a:r>
                  <a:rPr lang="en-US" altLang="ko-KR" dirty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altLang="ko-KR" baseline="-25000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altLang="ko-KR" dirty="0" smtClean="0">
                  <a:solidFill>
                    <a:srgbClr val="FF9900"/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- H:  Aerosol LIDAR, AOD</a:t>
                </a:r>
              </a:p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- I: Radon</a:t>
                </a:r>
              </a:p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- J: CO</a:t>
                </a:r>
                <a:r>
                  <a:rPr lang="en-US" altLang="ko-KR" baseline="-25000" dirty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altLang="ko-KR" dirty="0" err="1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Strat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altLang="ko-KR" dirty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altLang="ko-KR" baseline="-25000" dirty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altLang="ko-KR" dirty="0" smtClean="0">
                  <a:solidFill>
                    <a:srgbClr val="FF99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0" name="Picture 31" descr="glaba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555776" y="2271019"/>
                <a:ext cx="117694" cy="120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1" descr="glaba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52760" y="2276872"/>
                <a:ext cx="117694" cy="120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1" descr="glaba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35634" y="2179036"/>
                <a:ext cx="117694" cy="120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31" descr="glaba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122342" y="6281668"/>
                <a:ext cx="117694" cy="120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2267744" y="1901687"/>
                <a:ext cx="7618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E,F,G</a:t>
                </a:r>
                <a:endParaRPr lang="ko-KR" altLang="en-US" dirty="0">
                  <a:solidFill>
                    <a:srgbClr val="FF99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789516" y="6146832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G</a:t>
                </a:r>
                <a:endParaRPr lang="ko-KR" altLang="en-US" dirty="0">
                  <a:solidFill>
                    <a:srgbClr val="FF99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267744" y="6146832"/>
                <a:ext cx="2723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Antarctica </a:t>
                </a:r>
                <a:r>
                  <a:rPr lang="en-US" altLang="ko-KR" dirty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(King </a:t>
                </a:r>
                <a:r>
                  <a:rPr lang="en-US" altLang="ko-KR" dirty="0" err="1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Sejong</a:t>
                </a:r>
                <a:r>
                  <a:rPr lang="en-US" altLang="ko-KR" dirty="0" smtClean="0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en-US" altLang="ko-KR" dirty="0">
                  <a:solidFill>
                    <a:srgbClr val="FF99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8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69127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GAW Stations in Korea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r="11133" b="10823"/>
          <a:stretch>
            <a:fillRect/>
          </a:stretch>
        </p:blipFill>
        <p:spPr bwMode="auto">
          <a:xfrm>
            <a:off x="934761" y="980728"/>
            <a:ext cx="7272808" cy="522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991312" y="6156012"/>
            <a:ext cx="31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King </a:t>
            </a:r>
            <a:r>
              <a:rPr lang="en-US" altLang="ko-KR" dirty="0" err="1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Sejong</a:t>
            </a:r>
            <a:r>
              <a:rPr lang="en-US" altLang="ko-KR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(KSG), </a:t>
            </a:r>
            <a:r>
              <a:rPr lang="en-US" altLang="ko-KR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Antartica</a:t>
            </a:r>
            <a:endParaRPr lang="en-US" altLang="ko-KR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31" descr="gla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336016" y="5518973"/>
            <a:ext cx="16397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1" descr="gla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344628" y="4111554"/>
            <a:ext cx="16397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1" descr="gla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316056" y="3929297"/>
            <a:ext cx="16397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 descr="gla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624048" y="3557983"/>
            <a:ext cx="16397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 descr="gla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386356" y="5434802"/>
            <a:ext cx="16397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gla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662451" y="4256180"/>
            <a:ext cx="16397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gla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35696" y="6256508"/>
            <a:ext cx="16397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2116893" y="4149080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Anmyeon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-do (AMY)</a:t>
            </a:r>
            <a:endParaRPr lang="en-US" altLang="ko-K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339752" y="5302949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Gosan</a:t>
            </a:r>
            <a:r>
              <a:rPr lang="en-US" altLang="ko-K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(GSN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altLang="ko-K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Jeju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Gosan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(JGS)</a:t>
            </a:r>
            <a:endParaRPr lang="en-US" altLang="ko-K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748292" y="3284984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Seoul (SEO)</a:t>
            </a:r>
            <a:endParaRPr lang="en-US" altLang="ko-K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691680" y="3501008"/>
            <a:ext cx="266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Taeahn</a:t>
            </a:r>
            <a:r>
              <a:rPr lang="en-US" altLang="ko-K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Peninsula (TAP)</a:t>
            </a:r>
            <a:endParaRPr lang="en-US" altLang="ko-K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826427" y="4230324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Pohang (POH)</a:t>
            </a:r>
            <a:endParaRPr lang="en-US" altLang="ko-K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993502"/>
            <a:ext cx="5083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6 regional stations &amp;</a:t>
            </a:r>
          </a:p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 1 contributing station in 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the Korean Peninsula</a:t>
            </a:r>
            <a:endParaRPr lang="en-US" altLang="ko-KR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 regional 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tation in Antarctica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31" descr="glab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794920" y="4093664"/>
            <a:ext cx="163976" cy="1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4900692" y="3914528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Daejeon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(DJN)</a:t>
            </a:r>
            <a:endParaRPr lang="en-US" altLang="ko-K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471218" y="3939139"/>
            <a:ext cx="981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Aerosols</a:t>
            </a:r>
            <a:endParaRPr lang="en-US" altLang="ko-K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13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in\Desktop\기후대기감시ppt\간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9168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3594100" algn="l"/>
              </a:tabLst>
            </a:pPr>
            <a:r>
              <a:rPr lang="en-US" altLang="ko-KR" sz="4000" b="1" spc="-12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WCC-SF</a:t>
            </a:r>
            <a:r>
              <a:rPr lang="en-US" altLang="ko-KR" sz="4000" b="1" spc="-120" baseline="-250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en-US" altLang="ko-KR" sz="4000" b="1" spc="-12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Activities</a:t>
            </a:r>
            <a:endParaRPr lang="ko-KR" altLang="en-US" sz="4000" b="1" spc="-12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360" y="404664"/>
            <a:ext cx="43924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Climate Change Monitoring Division</a:t>
            </a:r>
            <a:endParaRPr lang="ko-KR" altLang="en-US" sz="16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\\vmware-host\Shared Folders\도큐멘트\KGAWC_Work\19.센터홍보\기상청CI\화면조각별 AI&amp;JPG\JPG\시그니춰 영문 좌우조합 B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19" y="5677633"/>
            <a:ext cx="2690962" cy="11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3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ulkyu\Desktop\gaw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5272"/>
            <a:ext cx="5400676" cy="46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9512" y="103932"/>
            <a:ext cx="82809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World Calibration Centre for SF</a:t>
            </a:r>
            <a:r>
              <a:rPr lang="en-US" altLang="ko-KR" sz="3200" kern="0" baseline="-25000" dirty="0" smtClean="0">
                <a:solidFill>
                  <a:schemeClr val="bg1"/>
                </a:solidFill>
                <a:latin typeface="Tahoma" pitchFamily="34" charset="0"/>
              </a:rPr>
              <a:t>6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(WCC-SF</a:t>
            </a:r>
            <a:r>
              <a:rPr lang="en-US" altLang="ko-KR" sz="3200" kern="0" baseline="-25000" dirty="0" smtClean="0">
                <a:solidFill>
                  <a:schemeClr val="bg1"/>
                </a:solidFill>
                <a:latin typeface="Tahoma" pitchFamily="34" charset="0"/>
              </a:rPr>
              <a:t>6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)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508104" y="1106741"/>
            <a:ext cx="3306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55 stations</a:t>
            </a:r>
            <a:endParaRPr lang="en-US" altLang="ko-KR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Global 17, Regional 33, </a:t>
            </a:r>
          </a:p>
          <a:p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Contributing 4, Non-GAW 1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black">
          <a:xfrm>
            <a:off x="323528" y="5745450"/>
            <a:ext cx="87129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atinLnBrk="0"/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KMA has measured SF</a:t>
            </a:r>
            <a:r>
              <a:rPr lang="en-US" altLang="ko-KR" sz="2000" baseline="-25000" dirty="0" smtClean="0">
                <a:solidFill>
                  <a:srgbClr val="0000FF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6</a:t>
            </a: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 since 2007, was </a:t>
            </a:r>
            <a:r>
              <a:rPr kumimoji="0" lang="en-US" altLang="ko-KR" sz="2000" dirty="0" smtClean="0">
                <a:solidFill>
                  <a:srgbClr val="0000FF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designated as the WCC-SF</a:t>
            </a:r>
            <a:r>
              <a:rPr kumimoji="0" lang="en-US" altLang="ko-KR" sz="2000" baseline="-25000" dirty="0" smtClean="0">
                <a:solidFill>
                  <a:srgbClr val="0000FF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6</a:t>
            </a:r>
            <a:r>
              <a:rPr kumimoji="0" lang="en-US" altLang="ko-KR" sz="2000" dirty="0" smtClean="0">
                <a:solidFill>
                  <a:srgbClr val="0000FF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 by WMO </a:t>
            </a: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in</a:t>
            </a:r>
            <a:r>
              <a:rPr kumimoji="0" lang="en-US" altLang="ko-KR" sz="2000" dirty="0" smtClean="0">
                <a:solidFill>
                  <a:srgbClr val="0000FF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 2012, and has run it since 2013.</a:t>
            </a:r>
            <a:endParaRPr kumimoji="0" lang="en-US" altLang="ko-KR" sz="2000" dirty="0">
              <a:solidFill>
                <a:srgbClr val="0000FF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368168" y="2240296"/>
            <a:ext cx="288032" cy="28048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3" descr="D:\D\3.2014\9.기술노트\기술노트6호\SF6_new.JPG"/>
          <p:cNvPicPr>
            <a:picLocks noChangeAspect="1" noChangeArrowheads="1"/>
          </p:cNvPicPr>
          <p:nvPr/>
        </p:nvPicPr>
        <p:blipFill>
          <a:blip r:embed="rId4" cstate="print"/>
          <a:srcRect t="10849" r="35828" b="8490"/>
          <a:stretch>
            <a:fillRect/>
          </a:stretch>
        </p:blipFill>
        <p:spPr bwMode="auto">
          <a:xfrm>
            <a:off x="5652120" y="1988840"/>
            <a:ext cx="3018004" cy="286606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652120" y="4725144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SF</a:t>
            </a:r>
            <a:r>
              <a:rPr lang="en-US" altLang="ko-KR" sz="1400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is a very potent and long lived greenhouse gas, now it is not great menace to climate change though due to its small amounts in atmosphere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8344" y="4118883"/>
            <a:ext cx="7264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Arial"/>
                <a:cs typeface="Arial"/>
              </a:rPr>
              <a:t>Anmyeon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1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82809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World Calibration Centre for SF</a:t>
            </a:r>
            <a:r>
              <a:rPr lang="en-US" altLang="ko-KR" sz="3200" kern="0" baseline="-25000" dirty="0" smtClean="0">
                <a:solidFill>
                  <a:schemeClr val="bg1"/>
                </a:solidFill>
                <a:latin typeface="Tahoma" pitchFamily="34" charset="0"/>
              </a:rPr>
              <a:t>6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(WCC-SF</a:t>
            </a:r>
            <a:r>
              <a:rPr lang="en-US" altLang="ko-KR" sz="3200" kern="0" baseline="-25000" dirty="0" smtClean="0">
                <a:solidFill>
                  <a:schemeClr val="bg1"/>
                </a:solidFill>
                <a:latin typeface="Tahoma" pitchFamily="34" charset="0"/>
              </a:rPr>
              <a:t>6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)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057679" cy="3088253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0" y="1628800"/>
            <a:ext cx="2143800" cy="3128015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그룹 31"/>
          <p:cNvGrpSpPr/>
          <p:nvPr/>
        </p:nvGrpSpPr>
        <p:grpSpPr>
          <a:xfrm>
            <a:off x="2874173" y="1124744"/>
            <a:ext cx="6090315" cy="3600400"/>
            <a:chOff x="2874173" y="1124744"/>
            <a:chExt cx="6090315" cy="36004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173" y="1124744"/>
              <a:ext cx="6090315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직선 연결선 2"/>
            <p:cNvCxnSpPr/>
            <p:nvPr/>
          </p:nvCxnSpPr>
          <p:spPr>
            <a:xfrm>
              <a:off x="3364956" y="2106916"/>
              <a:ext cx="26642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3797004" y="2702435"/>
              <a:ext cx="309634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3724996" y="3284984"/>
              <a:ext cx="345638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3724996" y="3717032"/>
              <a:ext cx="42484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5289717" y="4136110"/>
              <a:ext cx="253973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724996" y="4555188"/>
              <a:ext cx="18002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-11306" y="5180999"/>
            <a:ext cx="4583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a) → Distribution of the tertiary standards </a:t>
            </a:r>
          </a:p>
          <a:p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udit</a:t>
            </a:r>
          </a:p>
          <a:p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Development of the Q/C procedures</a:t>
            </a:r>
          </a:p>
          <a:p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Development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the tertiary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standards</a:t>
            </a:r>
            <a:endParaRPr lang="ko-KR" alt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84382" y="5169966"/>
            <a:ext cx="4596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Round-robin comparison experiments</a:t>
            </a:r>
          </a:p>
          <a:p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e)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Training and education course,</a:t>
            </a:r>
          </a:p>
          <a:p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Technical support</a:t>
            </a:r>
          </a:p>
          <a:p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 )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Publications, e.g., newsletters</a:t>
            </a:r>
            <a:endParaRPr lang="ko-KR" alt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5536" y="4777407"/>
            <a:ext cx="21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(Agreed on 11 Oct. 2012)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179512" y="103932"/>
            <a:ext cx="82809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What WCC-SF</a:t>
            </a:r>
            <a:r>
              <a:rPr lang="en-US" altLang="ko-KR" sz="3200" kern="0" baseline="-25000" dirty="0" smtClean="0">
                <a:solidFill>
                  <a:schemeClr val="bg1"/>
                </a:solidFill>
                <a:latin typeface="Tahoma" pitchFamily="34" charset="0"/>
              </a:rPr>
              <a:t>6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has done</a:t>
            </a:r>
            <a:endParaRPr lang="ko-KR" altLang="en-US" sz="3200" kern="0" baseline="-250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79512" y="908720"/>
            <a:ext cx="69127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Development of SOP</a:t>
            </a:r>
          </a:p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- Posted on the WMO GAW website</a:t>
            </a:r>
          </a:p>
          <a:p>
            <a:pPr indent="-342900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Distribution of the tertiary SF</a:t>
            </a:r>
            <a:r>
              <a:rPr lang="en-US" altLang="ko-KR" sz="2000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standard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gases</a:t>
            </a:r>
          </a:p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- in connection with audit and technical support</a:t>
            </a:r>
          </a:p>
          <a:p>
            <a:pPr indent="-342900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Audit and/or technical support</a:t>
            </a:r>
          </a:p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- Diagnose the measurement system</a:t>
            </a:r>
          </a:p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- Help build up and improve methodologies</a:t>
            </a:r>
          </a:p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; IITM in 2015, Cape Point in 2016 </a:t>
            </a:r>
          </a:p>
          <a:p>
            <a:pPr indent="-342900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Round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Robin Comparison </a:t>
            </a: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- Started in May 2016 (11 </a:t>
            </a:r>
            <a:r>
              <a:rPr lang="en-US" altLang="ko-KR" sz="2000" dirty="0" err="1" smtClean="0">
                <a:latin typeface="Arial" pitchFamily="34" charset="0"/>
                <a:cs typeface="Arial" pitchFamily="34" charset="0"/>
              </a:rPr>
              <a:t>instit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. from 7 countries)</a:t>
            </a:r>
          </a:p>
          <a:p>
            <a:pPr indent="-342900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Training and education course</a:t>
            </a:r>
          </a:p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- Annually hold the course linked with APGG</a:t>
            </a:r>
          </a:p>
        </p:txBody>
      </p:sp>
      <p:pic>
        <p:nvPicPr>
          <p:cNvPr id="14" name="_x123450400" descr="EMB0000127c5193"/>
          <p:cNvPicPr>
            <a:picLocks noChangeAspect="1" noChangeArrowheads="1"/>
          </p:cNvPicPr>
          <p:nvPr/>
        </p:nvPicPr>
        <p:blipFill>
          <a:blip r:embed="rId2"/>
          <a:srcRect l="9480" t="7814" r="26158"/>
          <a:stretch>
            <a:fillRect/>
          </a:stretch>
        </p:blipFill>
        <p:spPr bwMode="auto">
          <a:xfrm>
            <a:off x="539552" y="5002147"/>
            <a:ext cx="1040691" cy="1424823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 l="15089" t="35714" r="37901" b="29286"/>
          <a:stretch>
            <a:fillRect/>
          </a:stretch>
        </p:blipFill>
        <p:spPr bwMode="auto">
          <a:xfrm>
            <a:off x="3635897" y="5381080"/>
            <a:ext cx="2304256" cy="107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D:\57_2014년\07_WCC-SF6\2014년 육불화황 교육훈련\육불화황 교육 사진\output\IMG_9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02148"/>
            <a:ext cx="1852785" cy="142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\6.2016\3.국제업무\1.WCC-SF6\SICE\2.참가자\홈페이지용\SCIE-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14528"/>
          <a:stretch/>
        </p:blipFill>
        <p:spPr bwMode="auto">
          <a:xfrm>
            <a:off x="6444208" y="3126716"/>
            <a:ext cx="2664296" cy="15350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76" y="1009322"/>
            <a:ext cx="1406432" cy="1915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D:\D\6.2016\3.국제업무\1.WCC-SF6\SICE\2.참가자\홈페이지용\SCIE-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4938"/>
          <a:stretch/>
        </p:blipFill>
        <p:spPr bwMode="auto">
          <a:xfrm>
            <a:off x="6444208" y="4797152"/>
            <a:ext cx="2664296" cy="135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0208" y="2463279"/>
            <a:ext cx="122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WMO/GAW</a:t>
            </a:r>
          </a:p>
          <a:p>
            <a:r>
              <a:rPr lang="en-US" sz="1200" dirty="0" smtClean="0"/>
              <a:t>Report No. 222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38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shin\Desktop\기후대기감시ppt\목차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462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4000" spc="-150" dirty="0" smtClean="0">
                <a:solidFill>
                  <a:schemeClr val="bg1"/>
                </a:solidFill>
                <a:latin typeface="Vrinda" pitchFamily="34" charset="0"/>
                <a:cs typeface="Vrinda" pitchFamily="34" charset="0"/>
              </a:rPr>
              <a:t>Contents</a:t>
            </a:r>
            <a:endParaRPr lang="ko-KR" altLang="en-US" sz="4000" spc="-150" dirty="0">
              <a:solidFill>
                <a:schemeClr val="bg1"/>
              </a:solidFill>
              <a:latin typeface="Vrinda" pitchFamily="34" charset="0"/>
              <a:cs typeface="Vrinda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67544" y="2017944"/>
            <a:ext cx="8136904" cy="788584"/>
          </a:xfrm>
          <a:prstGeom prst="roundRect">
            <a:avLst>
              <a:gd name="adj" fmla="val 4748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467544" y="3000456"/>
            <a:ext cx="8136904" cy="788584"/>
          </a:xfrm>
          <a:prstGeom prst="roundRect">
            <a:avLst>
              <a:gd name="adj" fmla="val 4748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67544" y="3994904"/>
            <a:ext cx="8136904" cy="788584"/>
          </a:xfrm>
          <a:prstGeom prst="roundRect">
            <a:avLst>
              <a:gd name="adj" fmla="val 4748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611560" y="2098021"/>
            <a:ext cx="686172" cy="636499"/>
            <a:chOff x="683568" y="2325406"/>
            <a:chExt cx="686172" cy="636499"/>
          </a:xfrm>
        </p:grpSpPr>
        <p:pic>
          <p:nvPicPr>
            <p:cNvPr id="7" name="Picture 11" descr="C:\Users\shin\Desktop\기후대기감시ppt\버튼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2325406"/>
              <a:ext cx="636499" cy="636499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21668" y="2437465"/>
              <a:ext cx="648072" cy="4524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600" b="1" dirty="0" smtClean="0">
                  <a:solidFill>
                    <a:schemeClr val="bg1"/>
                  </a:solidFill>
                </a:rPr>
                <a:t>02</a:t>
              </a:r>
              <a:endParaRPr lang="ko-KR" alt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11560" y="3080533"/>
            <a:ext cx="686172" cy="636499"/>
            <a:chOff x="683568" y="3261510"/>
            <a:chExt cx="686172" cy="636499"/>
          </a:xfrm>
        </p:grpSpPr>
        <p:pic>
          <p:nvPicPr>
            <p:cNvPr id="9" name="Picture 11" descr="C:\Users\shin\Desktop\기후대기감시ppt\버튼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3261510"/>
              <a:ext cx="636499" cy="636499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721668" y="3373569"/>
              <a:ext cx="648072" cy="4524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600" b="1" dirty="0" smtClean="0">
                  <a:solidFill>
                    <a:schemeClr val="bg1"/>
                  </a:solidFill>
                </a:rPr>
                <a:t>03</a:t>
              </a:r>
              <a:endParaRPr lang="ko-KR" alt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11560" y="4074981"/>
            <a:ext cx="686172" cy="636499"/>
            <a:chOff x="683568" y="4197614"/>
            <a:chExt cx="686172" cy="636499"/>
          </a:xfrm>
        </p:grpSpPr>
        <p:pic>
          <p:nvPicPr>
            <p:cNvPr id="11" name="Picture 11" descr="C:\Users\shin\Desktop\기후대기감시ppt\버튼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4197614"/>
              <a:ext cx="636499" cy="636499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721668" y="4309673"/>
              <a:ext cx="648072" cy="4524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600" b="1" dirty="0" smtClean="0">
                  <a:solidFill>
                    <a:schemeClr val="bg1"/>
                  </a:solidFill>
                </a:rPr>
                <a:t>04</a:t>
              </a:r>
              <a:endParaRPr lang="ko-KR" alt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31640" y="2165729"/>
            <a:ext cx="6912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Observations</a:t>
            </a:r>
            <a:endParaRPr lang="ko-KR" altLang="en-US" sz="3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1640" y="3184561"/>
            <a:ext cx="6912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WCC-SF</a:t>
            </a:r>
            <a:r>
              <a:rPr lang="en-US" altLang="ko-KR" sz="30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3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activities</a:t>
            </a:r>
            <a:endParaRPr lang="ko-KR" altLang="en-US" sz="3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1640" y="4166688"/>
            <a:ext cx="6912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Int’l Comparison Experiments &amp; Audits</a:t>
            </a:r>
            <a:endParaRPr lang="ko-KR" altLang="en-US" sz="3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67544" y="5952784"/>
            <a:ext cx="8136904" cy="788584"/>
          </a:xfrm>
          <a:prstGeom prst="roundRect">
            <a:avLst>
              <a:gd name="adj" fmla="val 4748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611560" y="6032861"/>
            <a:ext cx="686172" cy="636499"/>
            <a:chOff x="683568" y="5168765"/>
            <a:chExt cx="686172" cy="636499"/>
          </a:xfrm>
        </p:grpSpPr>
        <p:pic>
          <p:nvPicPr>
            <p:cNvPr id="22" name="Picture 11" descr="C:\Users\shin\Desktop\기후대기감시ppt\버튼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5168765"/>
              <a:ext cx="636499" cy="636499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721668" y="5280824"/>
              <a:ext cx="648072" cy="4591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600" b="1" dirty="0" smtClean="0">
                  <a:solidFill>
                    <a:schemeClr val="bg1"/>
                  </a:solidFill>
                </a:rPr>
                <a:t>06</a:t>
              </a:r>
              <a:endParaRPr lang="ko-KR" alt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31640" y="6124568"/>
            <a:ext cx="6912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ko-KR" altLang="en-US" sz="3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429826" y="1052736"/>
            <a:ext cx="8136904" cy="788584"/>
          </a:xfrm>
          <a:prstGeom prst="roundRect">
            <a:avLst>
              <a:gd name="adj" fmla="val 4748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573842" y="1132813"/>
            <a:ext cx="686172" cy="636499"/>
            <a:chOff x="683568" y="2325406"/>
            <a:chExt cx="686172" cy="636499"/>
          </a:xfrm>
        </p:grpSpPr>
        <p:pic>
          <p:nvPicPr>
            <p:cNvPr id="32" name="Picture 11" descr="C:\Users\shin\Desktop\기후대기감시ppt\버튼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2325406"/>
              <a:ext cx="636499" cy="636499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721668" y="2437465"/>
              <a:ext cx="648072" cy="4524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600" b="1" dirty="0" smtClean="0">
                  <a:solidFill>
                    <a:schemeClr val="bg1"/>
                  </a:solidFill>
                </a:rPr>
                <a:t>01</a:t>
              </a:r>
              <a:endParaRPr lang="ko-KR" alt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293922" y="1200521"/>
            <a:ext cx="6912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Timeline of GAW Activities in Korea</a:t>
            </a:r>
            <a:endParaRPr lang="ko-KR" altLang="en-US" sz="3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모서리가 둥근 직사각형 20"/>
          <p:cNvSpPr/>
          <p:nvPr/>
        </p:nvSpPr>
        <p:spPr>
          <a:xfrm>
            <a:off x="467544" y="4967356"/>
            <a:ext cx="8136904" cy="788584"/>
          </a:xfrm>
          <a:prstGeom prst="roundRect">
            <a:avLst>
              <a:gd name="adj" fmla="val 4748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28"/>
          <p:cNvGrpSpPr/>
          <p:nvPr/>
        </p:nvGrpSpPr>
        <p:grpSpPr>
          <a:xfrm>
            <a:off x="611560" y="5047433"/>
            <a:ext cx="686172" cy="636499"/>
            <a:chOff x="683568" y="5168765"/>
            <a:chExt cx="686172" cy="636499"/>
          </a:xfrm>
        </p:grpSpPr>
        <p:pic>
          <p:nvPicPr>
            <p:cNvPr id="37" name="Picture 11" descr="C:\Users\shin\Desktop\기후대기감시ppt\버튼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5168765"/>
              <a:ext cx="636499" cy="636499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721668" y="5280824"/>
              <a:ext cx="648072" cy="4524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600" b="1" dirty="0" smtClean="0">
                  <a:solidFill>
                    <a:schemeClr val="bg1"/>
                  </a:solidFill>
                </a:rPr>
                <a:t>05</a:t>
              </a:r>
              <a:endParaRPr lang="ko-KR" alt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331640" y="5139140"/>
            <a:ext cx="6912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Other Activities</a:t>
            </a:r>
            <a:endParaRPr lang="ko-KR" altLang="en-US" sz="3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0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79512" y="103932"/>
            <a:ext cx="89379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28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Training and Education Course</a:t>
            </a:r>
            <a:endParaRPr lang="ko-KR" altLang="en-US" sz="2800" kern="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208705392" descr="EMB0000126cc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14" y="3003051"/>
            <a:ext cx="3378782" cy="225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_x208708752" descr="EMB0000126cc05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20224" r="10191" b="7947"/>
          <a:stretch>
            <a:fillRect/>
          </a:stretch>
        </p:blipFill>
        <p:spPr bwMode="auto">
          <a:xfrm>
            <a:off x="4649602" y="1340768"/>
            <a:ext cx="3378782" cy="20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4499992" y="5335116"/>
            <a:ext cx="4644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itchFamily="2" charset="2"/>
              <a:buChar char="Ø"/>
            </a:pPr>
            <a:r>
              <a:rPr lang="en-US" altLang="ko-KR" dirty="0">
                <a:latin typeface="Arial" pitchFamily="34" charset="0"/>
                <a:ea typeface="HY동녘M" pitchFamily="18" charset="-127"/>
                <a:cs typeface="Arial" pitchFamily="34" charset="0"/>
              </a:rPr>
              <a:t>October 19 – 21, </a:t>
            </a:r>
            <a:r>
              <a:rPr lang="en-US" altLang="ko-KR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2015</a:t>
            </a:r>
            <a:endParaRPr lang="en-US" altLang="ko-KR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en-US" altLang="ko-KR" dirty="0" err="1" smtClean="0">
                <a:latin typeface="Arial" pitchFamily="34" charset="0"/>
                <a:ea typeface="HY동녘M" pitchFamily="18" charset="-127"/>
                <a:cs typeface="Arial" pitchFamily="34" charset="0"/>
              </a:rPr>
              <a:t>Anmyeondo</a:t>
            </a:r>
            <a:r>
              <a:rPr lang="en-US" altLang="ko-KR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 station</a:t>
            </a:r>
            <a:endParaRPr lang="ko-KR" altLang="en-US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en-US" altLang="ko-KR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7 from Malaysia, Indonesia, Tadzhikistan, Jordan, India, Costa Rica, Vietnam</a:t>
            </a:r>
            <a:endParaRPr lang="ko-KR" altLang="en-US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</p:txBody>
      </p:sp>
      <p:pic>
        <p:nvPicPr>
          <p:cNvPr id="33" name="Picture 3" descr="D:\57_2014년\07_WCC-SF6\2014년 육불화황 교육훈련\육불화황 교육 사진\output\IMG_9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319739" cy="25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57_2014년\07_WCC-SF6\2014년 육불화황 교육훈련\육불화황 교육 사진\output\IMG_03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29609"/>
            <a:ext cx="1656184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35496" y="5362417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itchFamily="2" charset="2"/>
              <a:buChar char="Ø"/>
            </a:pPr>
            <a:r>
              <a:rPr lang="en-US" altLang="ko-KR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October 19 – 21, 2014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en-US" altLang="ko-KR" dirty="0" err="1" smtClean="0">
                <a:latin typeface="Arial" pitchFamily="34" charset="0"/>
                <a:ea typeface="HY동녘M" pitchFamily="18" charset="-127"/>
                <a:cs typeface="Arial" pitchFamily="34" charset="0"/>
              </a:rPr>
              <a:t>Anmyeondo</a:t>
            </a:r>
            <a:r>
              <a:rPr lang="en-US" altLang="ko-KR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 station </a:t>
            </a:r>
            <a:endParaRPr lang="ko-KR" altLang="en-US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en-US" altLang="ko-KR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2 from India, Indonesia</a:t>
            </a:r>
            <a:endParaRPr lang="ko-KR" altLang="en-US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115616" y="908720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1</a:t>
            </a:r>
            <a:r>
              <a:rPr lang="en-US" altLang="ko-KR" sz="2000" baseline="300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st</a:t>
            </a:r>
            <a:r>
              <a:rPr lang="en-US" altLang="ko-KR" sz="20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 in 2014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5724128" y="908720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2</a:t>
            </a:r>
            <a:r>
              <a:rPr lang="en-US" altLang="ko-KR" sz="2000" baseline="300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nd</a:t>
            </a:r>
            <a:r>
              <a:rPr lang="en-US" altLang="ko-KR" sz="20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 in 2015</a:t>
            </a:r>
          </a:p>
        </p:txBody>
      </p:sp>
    </p:spTree>
    <p:extLst>
      <p:ext uri="{BB962C8B-B14F-4D97-AF65-F5344CB8AC3E}">
        <p14:creationId xmlns:p14="http://schemas.microsoft.com/office/powerpoint/2010/main" val="20295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\\Your-c55083ea60\KGAWC보관용 Image File\2013년 Image File\20131024~25-제5차아시아태평양워크숍\IMG_3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119" y="2316041"/>
            <a:ext cx="2736304" cy="18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_x101437448" descr="EMB00000900bef6"/>
          <p:cNvPicPr>
            <a:picLocks noChangeAspect="1" noChangeArrowheads="1"/>
          </p:cNvPicPr>
          <p:nvPr/>
        </p:nvPicPr>
        <p:blipFill rotWithShape="1">
          <a:blip r:embed="rId4" cstate="print"/>
          <a:srcRect t="10951" b="-2362"/>
          <a:stretch/>
        </p:blipFill>
        <p:spPr bwMode="auto">
          <a:xfrm>
            <a:off x="106257" y="1091049"/>
            <a:ext cx="2714074" cy="1656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2780928"/>
            <a:ext cx="1080120" cy="1497712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l="10504" t="9927" r="10002" b="23349"/>
          <a:stretch/>
        </p:blipFill>
        <p:spPr bwMode="auto">
          <a:xfrm>
            <a:off x="106257" y="2387049"/>
            <a:ext cx="2714074" cy="183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2385" y="2512376"/>
            <a:ext cx="27860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18385E"/>
                </a:solidFill>
              </a:rPr>
              <a:t>1</a:t>
            </a:r>
            <a:r>
              <a:rPr lang="en-US" altLang="ko-KR" sz="1200" baseline="30000" dirty="0" smtClean="0">
                <a:solidFill>
                  <a:srgbClr val="18385E"/>
                </a:solidFill>
              </a:rPr>
              <a:t>st</a:t>
            </a:r>
            <a:r>
              <a:rPr lang="en-US" altLang="ko-KR" sz="1200" dirty="0" smtClean="0">
                <a:solidFill>
                  <a:srgbClr val="18385E"/>
                </a:solidFill>
              </a:rPr>
              <a:t> Asian GAW workshop in 2009</a:t>
            </a:r>
            <a:endParaRPr lang="ko-KR" altLang="en-US" sz="1200" dirty="0">
              <a:solidFill>
                <a:srgbClr val="18385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57" y="4176376"/>
            <a:ext cx="29253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18385E"/>
                </a:solidFill>
              </a:rPr>
              <a:t>2</a:t>
            </a:r>
            <a:r>
              <a:rPr lang="en-US" altLang="ko-KR" sz="1200" baseline="30000" dirty="0" smtClean="0">
                <a:solidFill>
                  <a:srgbClr val="18385E"/>
                </a:solidFill>
              </a:rPr>
              <a:t>nd</a:t>
            </a:r>
            <a:r>
              <a:rPr lang="en-US" altLang="ko-KR" sz="1200" dirty="0" smtClean="0">
                <a:solidFill>
                  <a:srgbClr val="18385E"/>
                </a:solidFill>
              </a:rPr>
              <a:t> Asian GAW workshop in 2010</a:t>
            </a:r>
            <a:endParaRPr lang="ko-KR" altLang="en-US" sz="1200" dirty="0">
              <a:solidFill>
                <a:srgbClr val="18385E"/>
              </a:solidFill>
            </a:endParaRPr>
          </a:p>
        </p:txBody>
      </p:sp>
      <p:pic>
        <p:nvPicPr>
          <p:cNvPr id="14" name="그림 13" descr="sub3_con1img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35412" y="2997319"/>
            <a:ext cx="1132932" cy="15730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5" name="그림 14" descr="110929_5.jpg"/>
          <p:cNvPicPr>
            <a:picLocks noChangeAspect="1"/>
          </p:cNvPicPr>
          <p:nvPr/>
        </p:nvPicPr>
        <p:blipFill rotWithShape="1">
          <a:blip r:embed="rId8" cstate="print"/>
          <a:srcRect t="4829" b="-330"/>
          <a:stretch/>
        </p:blipFill>
        <p:spPr>
          <a:xfrm>
            <a:off x="106257" y="4490349"/>
            <a:ext cx="2714074" cy="194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143" y="6176337"/>
            <a:ext cx="29349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18385E"/>
                </a:solidFill>
              </a:rPr>
              <a:t>3</a:t>
            </a:r>
            <a:r>
              <a:rPr lang="en-US" altLang="ko-KR" sz="1200" baseline="30000" dirty="0" smtClean="0">
                <a:solidFill>
                  <a:srgbClr val="18385E"/>
                </a:solidFill>
              </a:rPr>
              <a:t>rd</a:t>
            </a:r>
            <a:r>
              <a:rPr lang="en-US" altLang="ko-KR" sz="1200" dirty="0" smtClean="0">
                <a:solidFill>
                  <a:srgbClr val="18385E"/>
                </a:solidFill>
              </a:rPr>
              <a:t> Asian GAW workshop in 2011</a:t>
            </a:r>
            <a:endParaRPr lang="ko-KR" altLang="en-US" sz="1200" dirty="0">
              <a:solidFill>
                <a:srgbClr val="18385E"/>
              </a:solidFill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9" cstate="print"/>
          <a:srcRect l="13137" t="22698" r="11928" b="27930"/>
          <a:stretch>
            <a:fillRect/>
          </a:stretch>
        </p:blipFill>
        <p:spPr bwMode="auto">
          <a:xfrm>
            <a:off x="2944119" y="1063769"/>
            <a:ext cx="2736304" cy="144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869741" y="2503929"/>
            <a:ext cx="29253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18385E"/>
                </a:solidFill>
              </a:rPr>
              <a:t>4</a:t>
            </a:r>
            <a:r>
              <a:rPr lang="en-US" altLang="ko-KR" sz="1200" baseline="30000" dirty="0" smtClean="0">
                <a:solidFill>
                  <a:srgbClr val="18385E"/>
                </a:solidFill>
              </a:rPr>
              <a:t>th</a:t>
            </a:r>
            <a:r>
              <a:rPr lang="en-US" altLang="ko-KR" sz="1200" dirty="0" smtClean="0">
                <a:solidFill>
                  <a:srgbClr val="18385E"/>
                </a:solidFill>
              </a:rPr>
              <a:t> Asian GAW workshop in 2012</a:t>
            </a:r>
            <a:endParaRPr lang="ko-KR" altLang="en-US" sz="1200" dirty="0">
              <a:solidFill>
                <a:srgbClr val="18385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7424" y="4186882"/>
            <a:ext cx="28995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2060"/>
                </a:solidFill>
              </a:rPr>
              <a:t>5</a:t>
            </a:r>
            <a:r>
              <a:rPr lang="en-US" altLang="ko-KR" sz="1200" baseline="30000" dirty="0" smtClean="0">
                <a:solidFill>
                  <a:srgbClr val="002060"/>
                </a:solidFill>
              </a:rPr>
              <a:t>th</a:t>
            </a:r>
            <a:r>
              <a:rPr lang="en-US" altLang="ko-KR" sz="1200" dirty="0" smtClean="0">
                <a:solidFill>
                  <a:srgbClr val="002060"/>
                </a:solidFill>
              </a:rPr>
              <a:t> Asia-Pacific GAW workshop in</a:t>
            </a:r>
            <a:r>
              <a:rPr lang="en-US" altLang="ko-KR" sz="1200" dirty="0">
                <a:solidFill>
                  <a:srgbClr val="002060"/>
                </a:solidFill>
              </a:rPr>
              <a:t> </a:t>
            </a:r>
            <a:r>
              <a:rPr lang="en-US" altLang="ko-KR" sz="1200" dirty="0" smtClean="0">
                <a:solidFill>
                  <a:srgbClr val="002060"/>
                </a:solidFill>
              </a:rPr>
              <a:t>2013</a:t>
            </a:r>
            <a:endParaRPr lang="ko-KR" altLang="en-US" sz="12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73" name="_x167031216" descr="EMB00000f8823f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r="4333" b="3722"/>
          <a:stretch>
            <a:fillRect/>
          </a:stretch>
        </p:blipFill>
        <p:spPr bwMode="auto">
          <a:xfrm>
            <a:off x="2944119" y="4490349"/>
            <a:ext cx="2736305" cy="16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43808" y="6165304"/>
            <a:ext cx="28995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2060"/>
                </a:solidFill>
              </a:rPr>
              <a:t>6</a:t>
            </a:r>
            <a:r>
              <a:rPr lang="en-US" altLang="ko-KR" sz="1200" baseline="30000" dirty="0" smtClean="0">
                <a:solidFill>
                  <a:srgbClr val="002060"/>
                </a:solidFill>
              </a:rPr>
              <a:t>th</a:t>
            </a:r>
            <a:r>
              <a:rPr lang="en-US" altLang="ko-KR" sz="1200" dirty="0" smtClean="0">
                <a:solidFill>
                  <a:srgbClr val="002060"/>
                </a:solidFill>
              </a:rPr>
              <a:t> Asia-Pacific GAW workshop in</a:t>
            </a:r>
            <a:r>
              <a:rPr lang="en-US" altLang="ko-KR" sz="1200" dirty="0">
                <a:solidFill>
                  <a:srgbClr val="002060"/>
                </a:solidFill>
              </a:rPr>
              <a:t> </a:t>
            </a:r>
            <a:r>
              <a:rPr lang="en-US" altLang="ko-KR" sz="1200" dirty="0" smtClean="0">
                <a:solidFill>
                  <a:srgbClr val="002060"/>
                </a:solidFill>
              </a:rPr>
              <a:t>2014</a:t>
            </a:r>
            <a:endParaRPr lang="ko-KR" altLang="en-US" sz="1200" dirty="0">
              <a:solidFill>
                <a:srgbClr val="002060"/>
              </a:solidFill>
            </a:endParaRPr>
          </a:p>
        </p:txBody>
      </p:sp>
      <p:pic>
        <p:nvPicPr>
          <p:cNvPr id="23" name="Picture 3" descr="D:\D\5.2015\9.국제업무\5.뉴스레터\sub3_con1img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8292" y="3251071"/>
            <a:ext cx="1071538" cy="147407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5" name="Picture 4" descr="D:\D\5.2015\9.국제업무\5.뉴스레터\sub3_con1img4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36364" y="3421309"/>
            <a:ext cx="1000132" cy="137584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6" name="Picture 5" descr="D:\D\5.2015\9.국제업무\5.뉴스레터\sub3_con1img5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27956" y="3789407"/>
            <a:ext cx="1308340" cy="179983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866897" y="5796553"/>
            <a:ext cx="3105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latin typeface="Arial" pitchFamily="34" charset="0"/>
                <a:cs typeface="Arial" pitchFamily="34" charset="0"/>
                <a:hlinkClick r:id="rId14"/>
              </a:rPr>
              <a:t>http://www.wmo.int/pages/prog/arep/gaw_home_en.html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9512" y="103932"/>
            <a:ext cx="89379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28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Asia-Pacific GAW Workshop on Greenhouse Gases</a:t>
            </a:r>
            <a:endParaRPr lang="ko-KR" altLang="en-US" sz="2800" kern="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63769"/>
            <a:ext cx="3250541" cy="144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992944" y="2492896"/>
            <a:ext cx="28995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2060"/>
                </a:solidFill>
              </a:rPr>
              <a:t>7</a:t>
            </a:r>
            <a:r>
              <a:rPr lang="en-US" altLang="ko-KR" sz="1200" baseline="30000" dirty="0" smtClean="0">
                <a:solidFill>
                  <a:srgbClr val="002060"/>
                </a:solidFill>
              </a:rPr>
              <a:t>th</a:t>
            </a:r>
            <a:r>
              <a:rPr lang="en-US" altLang="ko-KR" sz="1200" dirty="0" smtClean="0">
                <a:solidFill>
                  <a:srgbClr val="002060"/>
                </a:solidFill>
              </a:rPr>
              <a:t> Asia-Pacific GAW workshop in</a:t>
            </a:r>
            <a:r>
              <a:rPr lang="en-US" altLang="ko-KR" sz="1200" dirty="0">
                <a:solidFill>
                  <a:srgbClr val="002060"/>
                </a:solidFill>
              </a:rPr>
              <a:t> </a:t>
            </a:r>
            <a:r>
              <a:rPr lang="en-US" altLang="ko-KR" sz="1200" dirty="0" smtClean="0">
                <a:solidFill>
                  <a:srgbClr val="002060"/>
                </a:solidFill>
              </a:rPr>
              <a:t>2015</a:t>
            </a:r>
            <a:endParaRPr lang="ko-KR" altLang="en-US" sz="1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44" y="4005064"/>
            <a:ext cx="1297980" cy="17730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5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in\Desktop\기후대기감시ppt\간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9168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3594100" algn="l"/>
              </a:tabLst>
            </a:pPr>
            <a:r>
              <a:rPr lang="en-US" altLang="ko-KR" sz="4000" b="1" spc="-12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Int’l Comparison Experiments &amp;</a:t>
            </a:r>
          </a:p>
          <a:p>
            <a:pPr algn="ctr">
              <a:lnSpc>
                <a:spcPct val="90000"/>
              </a:lnSpc>
              <a:tabLst>
                <a:tab pos="3594100" algn="l"/>
              </a:tabLst>
            </a:pPr>
            <a:r>
              <a:rPr lang="en-US" altLang="ko-KR" sz="4000" b="1" spc="-12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Audits</a:t>
            </a:r>
            <a:endParaRPr lang="ko-KR" altLang="en-US" sz="4000" b="1" spc="-12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360" y="404664"/>
            <a:ext cx="43924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Climate Change Monitoring Division</a:t>
            </a:r>
            <a:endParaRPr lang="ko-KR" altLang="en-US" sz="16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\\vmware-host\Shared Folders\도큐멘트\KGAWC_Work\19.센터홍보\기상청CI\화면조각별 AI&amp;JPG\JPG\시그니춰 영문 좌우조합 B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19" y="5677633"/>
            <a:ext cx="2690962" cy="11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7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896448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Participation in Round-Robin Comparisons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7588" y="6021288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 </a:t>
            </a:r>
            <a:r>
              <a:rPr lang="el-GR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altLang="ko-KR" sz="16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altLang="ko-KR" sz="16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altLang="ko-KR" sz="16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O, </a:t>
            </a:r>
            <a:r>
              <a:rPr lang="el-GR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SF</a:t>
            </a:r>
            <a:r>
              <a:rPr lang="en-US" altLang="ko-KR" sz="16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 in RR6 &gt;</a:t>
            </a:r>
            <a:endParaRPr lang="ko-KR" altLang="en-US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2"/>
          <p:cNvGrpSpPr>
            <a:grpSpLocks noChangeAspect="1"/>
          </p:cNvGrpSpPr>
          <p:nvPr/>
        </p:nvGrpSpPr>
        <p:grpSpPr>
          <a:xfrm>
            <a:off x="4572475" y="2891664"/>
            <a:ext cx="4192834" cy="3144626"/>
            <a:chOff x="4572475" y="2928607"/>
            <a:chExt cx="4530782" cy="3398087"/>
          </a:xfrm>
        </p:grpSpPr>
        <p:pic>
          <p:nvPicPr>
            <p:cNvPr id="12" name="Picture 3" descr="C:\Users\user\Desktop\wmo_rr6_groupall_ch4_dif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475" y="2928607"/>
              <a:ext cx="4530782" cy="33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6303844" y="3273639"/>
              <a:ext cx="100608" cy="26642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11960" y="6502815"/>
            <a:ext cx="4956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(Source: http://www.esrl.noaa.gov/gmd/ccgg/wmorr/)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그룹 4"/>
          <p:cNvGrpSpPr>
            <a:grpSpLocks noChangeAspect="1"/>
          </p:cNvGrpSpPr>
          <p:nvPr/>
        </p:nvGrpSpPr>
        <p:grpSpPr>
          <a:xfrm>
            <a:off x="288031" y="2889880"/>
            <a:ext cx="4211961" cy="3158971"/>
            <a:chOff x="-1" y="2871408"/>
            <a:chExt cx="4572475" cy="3429356"/>
          </a:xfrm>
        </p:grpSpPr>
        <p:pic>
          <p:nvPicPr>
            <p:cNvPr id="8" name="Picture 2" descr="C:\Users\user\Desktop\wmo_co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871408"/>
              <a:ext cx="4572475" cy="3429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직사각형 16"/>
            <p:cNvSpPr/>
            <p:nvPr/>
          </p:nvSpPr>
          <p:spPr>
            <a:xfrm>
              <a:off x="2201314" y="3231042"/>
              <a:ext cx="104563" cy="26904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316" y="989964"/>
            <a:ext cx="80648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Participated Round-Robin Experiments since 2004,</a:t>
            </a:r>
          </a:p>
          <a:p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organized by WMO-CCL </a:t>
            </a:r>
            <a:r>
              <a:rPr lang="en-US" altLang="ko-K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</a:t>
            </a:r>
          </a:p>
          <a:p>
            <a:pPr>
              <a:spcBef>
                <a:spcPts val="600"/>
              </a:spcBef>
            </a:pP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; Jun. 2004:    4</a:t>
            </a:r>
            <a:r>
              <a:rPr lang="en-US" altLang="ko-KR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RR (2002-2007) / CO</a:t>
            </a:r>
            <a:r>
              <a:rPr lang="en-US" altLang="ko-KR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Bef>
                <a:spcPts val="600"/>
              </a:spcBef>
            </a:pPr>
            <a:r>
              <a:rPr lang="en-US" altLang="ko-K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Jul.  2010:    5</a:t>
            </a:r>
            <a:r>
              <a:rPr lang="en-US" altLang="ko-KR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RR (2009-2012) / CO</a:t>
            </a:r>
            <a:r>
              <a:rPr lang="en-US" altLang="ko-KR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CH</a:t>
            </a:r>
            <a:r>
              <a:rPr lang="en-US" altLang="ko-KR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N</a:t>
            </a:r>
            <a:r>
              <a:rPr lang="en-US" altLang="ko-KR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O, SF</a:t>
            </a:r>
            <a:r>
              <a:rPr lang="en-US" altLang="ko-KR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  <a:p>
            <a:pPr>
              <a:spcBef>
                <a:spcPts val="600"/>
              </a:spcBef>
            </a:pPr>
            <a:r>
              <a:rPr lang="en-US" altLang="ko-K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Jan. 2015:    6</a:t>
            </a:r>
            <a:r>
              <a:rPr lang="en-US" altLang="ko-KR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RR (2014-2015)</a:t>
            </a:r>
            <a:r>
              <a:rPr lang="en-US" altLang="ko-K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/ CO</a:t>
            </a:r>
            <a:r>
              <a:rPr lang="en-US" altLang="ko-K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CH</a:t>
            </a:r>
            <a:r>
              <a:rPr lang="en-US" altLang="ko-K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N</a:t>
            </a:r>
            <a:r>
              <a:rPr lang="en-US" altLang="ko-K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O, </a:t>
            </a: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SF</a:t>
            </a:r>
            <a:r>
              <a:rPr lang="en-US" altLang="ko-KR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ko-KR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11823"/>
            <a:ext cx="896448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Participation in Methane Inter-comparisons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488" y="1052736"/>
            <a:ext cx="83640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Taken part in Methane Reference Gas Inter-comparisons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since 2001,</a:t>
            </a:r>
          </a:p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organized by WMO WCC-CH</a:t>
            </a:r>
            <a:r>
              <a:rPr lang="en-US" altLang="ko-KR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 JMA</a:t>
            </a:r>
            <a:endParaRPr lang="ko-KR" alt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6525344"/>
            <a:ext cx="4844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(Source: http://ds.data.jma.go.jp/gmd/wcc/wcc.html)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그룹 3"/>
          <p:cNvGrpSpPr>
            <a:grpSpLocks noChangeAspect="1"/>
          </p:cNvGrpSpPr>
          <p:nvPr/>
        </p:nvGrpSpPr>
        <p:grpSpPr>
          <a:xfrm>
            <a:off x="1315048" y="1909648"/>
            <a:ext cx="7553484" cy="4325784"/>
            <a:chOff x="690924" y="1887611"/>
            <a:chExt cx="7704856" cy="4412473"/>
          </a:xfrm>
        </p:grpSpPr>
        <p:grpSp>
          <p:nvGrpSpPr>
            <p:cNvPr id="3" name="그룹 2"/>
            <p:cNvGrpSpPr>
              <a:grpSpLocks noChangeAspect="1"/>
            </p:cNvGrpSpPr>
            <p:nvPr/>
          </p:nvGrpSpPr>
          <p:grpSpPr>
            <a:xfrm>
              <a:off x="690924" y="1887611"/>
              <a:ext cx="7704856" cy="4412473"/>
              <a:chOff x="438810" y="1765904"/>
              <a:chExt cx="7990062" cy="4575807"/>
            </a:xfrm>
          </p:grpSpPr>
          <p:pic>
            <p:nvPicPr>
              <p:cNvPr id="2050" name="Picture 2" descr="C:\Users\user\Desktop\캡처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810" y="1765904"/>
                <a:ext cx="7990062" cy="45758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직사각형 1"/>
              <p:cNvSpPr/>
              <p:nvPr/>
            </p:nvSpPr>
            <p:spPr>
              <a:xfrm>
                <a:off x="6228184" y="2348880"/>
                <a:ext cx="478082" cy="21602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5972404" y="3121090"/>
                <a:ext cx="478082" cy="21602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6104926" y="3900804"/>
                <a:ext cx="478082" cy="21602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6247387" y="4859221"/>
                <a:ext cx="478082" cy="21602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5848266" y="5825142"/>
                <a:ext cx="478082" cy="21602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5538770" y="5797434"/>
              <a:ext cx="1230414" cy="2160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… KMA ….</a:t>
              </a:r>
              <a:endParaRPr lang="ko-KR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3951" y="2618384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Sep. 2001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951" y="3378478"/>
            <a:ext cx="1062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Apr. 2006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7984" y="4170566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Nov. 2008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984" y="5097434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Jan. 2013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6104" y="5800922"/>
            <a:ext cx="1062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Apr. 2015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11823"/>
            <a:ext cx="896448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Participation in </a:t>
            </a:r>
            <a:r>
              <a:rPr lang="en-US" altLang="ko-KR" sz="3200" kern="0" dirty="0" err="1" smtClean="0">
                <a:solidFill>
                  <a:schemeClr val="bg1"/>
                </a:solidFill>
                <a:latin typeface="Tahoma" pitchFamily="34" charset="0"/>
              </a:rPr>
              <a:t>Precip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. Chem. Inter-comparisons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36" y="1124744"/>
            <a:ext cx="8421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Taken part in Inter-comparison in Precipitation Chemistry since 1990, </a:t>
            </a:r>
          </a:p>
          <a:p>
            <a:pPr algn="ctr"/>
            <a:r>
              <a:rPr lang="en-US" altLang="ko-K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organized by WDC-PC; once for 1990-2000, twice since 2001</a:t>
            </a:r>
            <a:endParaRPr lang="ko-KR" alt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76526752" descr="EMB00000fc408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940388"/>
            <a:ext cx="1761519" cy="179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176525312" descr="EMB00000fc408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62228"/>
            <a:ext cx="1872208" cy="194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176523472" descr="EMB00000fc408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60" y="2934236"/>
            <a:ext cx="1823020" cy="174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1" name="_x176527072" descr="EMB00000fc4088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4" y="2708091"/>
            <a:ext cx="2401426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0700" y="264620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Sample 1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56924" y="263691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Sample 1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80312" y="264620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Sample 3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5998" y="2167444"/>
            <a:ext cx="6362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&lt;E.g.: Results of Inter-comparisons held in May 2015&gt;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95536" y="4941168"/>
            <a:ext cx="45143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base">
              <a:buFont typeface="Wingdings" pitchFamily="2" charset="2"/>
              <a:buChar char="ü"/>
            </a:pPr>
            <a:r>
              <a:rPr lang="en-US" altLang="ko-KR" sz="16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Good: IQR (Interquartile </a:t>
            </a:r>
            <a:r>
              <a:rPr lang="en-US" altLang="ko-KR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Range, 25th∼75th)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95536" y="5238492"/>
            <a:ext cx="575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itchFamily="2" charset="2"/>
              <a:buChar char="ü"/>
            </a:pP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Satisfactory: within Median ± IQR/1.349</a:t>
            </a:r>
            <a:endParaRPr lang="ko-KR" alt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95536" y="5526524"/>
            <a:ext cx="5245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itchFamily="2" charset="2"/>
              <a:buChar char="ü"/>
            </a:pPr>
            <a:r>
              <a:rPr lang="en-US" altLang="ko-K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Unsatisfactory: out of  Median ±IQR/1.349 </a:t>
            </a:r>
            <a:endParaRPr lang="en-US" altLang="ko-KR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95536" y="5814556"/>
            <a:ext cx="244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base">
              <a:buFont typeface="Wingdings" pitchFamily="2" charset="2"/>
              <a:buChar char="ü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Out of Detection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Limit</a:t>
            </a:r>
          </a:p>
        </p:txBody>
      </p:sp>
    </p:spTree>
    <p:extLst>
      <p:ext uri="{BB962C8B-B14F-4D97-AF65-F5344CB8AC3E}">
        <p14:creationId xmlns:p14="http://schemas.microsoft.com/office/powerpoint/2010/main" val="194950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69127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Audit by World Calibration </a:t>
            </a:r>
            <a:r>
              <a:rPr lang="en-US" altLang="ko-KR" sz="3200" kern="0" dirty="0" err="1" smtClean="0">
                <a:solidFill>
                  <a:schemeClr val="bg1"/>
                </a:solidFill>
                <a:latin typeface="Tahoma" pitchFamily="34" charset="0"/>
              </a:rPr>
              <a:t>Centres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84158"/>
            <a:ext cx="3888432" cy="419717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4644008" y="2533541"/>
            <a:ext cx="43559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altLang="ko-KR" sz="1400" dirty="0">
                <a:latin typeface="Arial" pitchFamily="34" charset="0"/>
                <a:cs typeface="Arial" pitchFamily="34" charset="0"/>
              </a:rPr>
              <a:t>The Regional GAW station </a:t>
            </a:r>
            <a:r>
              <a:rPr lang="en-GB" altLang="ko-KR" sz="1400" dirty="0" err="1">
                <a:latin typeface="Arial" pitchFamily="34" charset="0"/>
                <a:cs typeface="Arial" pitchFamily="34" charset="0"/>
              </a:rPr>
              <a:t>Anmyeon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-do comprises a very comprehensive set of measurements.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GB" altLang="ko-KR" sz="1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combination of long-term measurements, the large number of measured parameters and the location of the site make the AMY station </a:t>
            </a:r>
            <a:r>
              <a:rPr lang="en-GB" altLang="ko-KR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very important contribution to the GAW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ko-KR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altLang="ko-KR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altLang="ko-KR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assessed GHG measurements were of high quality</a:t>
            </a:r>
            <a:r>
              <a:rPr lang="en-GB" altLang="ko-KR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GB" altLang="ko-KR" sz="1400" dirty="0" smtClean="0">
                <a:latin typeface="Arial" pitchFamily="34" charset="0"/>
                <a:cs typeface="Arial" pitchFamily="34" charset="0"/>
              </a:rPr>
              <a:t>WCC-</a:t>
            </a:r>
            <a:r>
              <a:rPr lang="en-GB" altLang="ko-KR" sz="1400" dirty="0" err="1" smtClean="0">
                <a:latin typeface="Arial" pitchFamily="34" charset="0"/>
                <a:cs typeface="Arial" pitchFamily="34" charset="0"/>
              </a:rPr>
              <a:t>Empa</a:t>
            </a:r>
            <a:r>
              <a:rPr lang="en-GB" altLang="ko-K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strongly encourages this process, since the available data would be a very valuable contribution to GAW</a:t>
            </a:r>
            <a:r>
              <a:rPr lang="en-GB" altLang="ko-KR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GB" altLang="ko-KR" sz="1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continuation of the </a:t>
            </a:r>
            <a:r>
              <a:rPr lang="en-GB" altLang="ko-KR" sz="1400" dirty="0" err="1">
                <a:latin typeface="Arial" pitchFamily="34" charset="0"/>
                <a:cs typeface="Arial" pitchFamily="34" charset="0"/>
              </a:rPr>
              <a:t>Anmyeon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-do measurement series as well as the </a:t>
            </a:r>
            <a:r>
              <a:rPr lang="en-GB" altLang="ko-KR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inclusion of the reactive gases 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measurement programme as GAW parameters </a:t>
            </a:r>
            <a:r>
              <a:rPr lang="en-GB" altLang="ko-KR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is highly recommended</a:t>
            </a:r>
            <a:r>
              <a:rPr lang="en-GB" altLang="ko-KR" sz="1400" dirty="0">
                <a:latin typeface="Arial" pitchFamily="34" charset="0"/>
                <a:cs typeface="Arial" pitchFamily="34" charset="0"/>
              </a:rPr>
              <a:t>.</a:t>
            </a:r>
            <a:endParaRPr lang="ko-KR" altLang="ko-K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4043" y="2154342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Conclusion of the report</a:t>
            </a:r>
            <a:endParaRPr lang="ko-KR" altLang="en-US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748" y="980728"/>
            <a:ext cx="8385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Taken on AMY aerosol observations by WCC-AP (LIFT) in 2006, and </a:t>
            </a:r>
          </a:p>
          <a:p>
            <a:pPr algn="just"/>
            <a:r>
              <a:rPr lang="en-US" altLang="ko-KR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CO</a:t>
            </a:r>
            <a:r>
              <a:rPr lang="en-US" altLang="ko-KR" sz="20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/CH</a:t>
            </a:r>
            <a:r>
              <a:rPr lang="en-US" altLang="ko-KR" sz="20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by WCC-CO</a:t>
            </a:r>
            <a:r>
              <a:rPr lang="en-US" altLang="ko-KR" sz="20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,CH</a:t>
            </a:r>
            <a:r>
              <a:rPr lang="en-US" altLang="ko-KR" sz="2000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ko-KR" sz="20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Empa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in 2014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5860" y="1812774"/>
            <a:ext cx="4142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&lt; Example of audit results, </a:t>
            </a:r>
            <a:r>
              <a:rPr lang="en-US" altLang="ko-KR" sz="1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Empa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2015 &gt;</a:t>
            </a:r>
            <a:endParaRPr lang="ko-KR" alt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in\Desktop\기후대기감시ppt\간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9168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3594100" algn="l"/>
              </a:tabLst>
            </a:pPr>
            <a:r>
              <a:rPr lang="en-US" altLang="ko-KR" sz="4000" b="1" spc="-12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Other Activities</a:t>
            </a:r>
            <a:endParaRPr lang="ko-KR" altLang="en-US" sz="4000" b="1" spc="-12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360" y="404664"/>
            <a:ext cx="43924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Climate Change Monitoring Division</a:t>
            </a:r>
            <a:endParaRPr lang="ko-KR" altLang="en-US" sz="16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\\vmware-host\Shared Folders\도큐멘트\KGAWC_Work\19.센터홍보\기상청CI\화면조각별 AI&amp;JPG\JPG\시그니춰 영문 좌우조합 B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19" y="5677633"/>
            <a:ext cx="2690962" cy="11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223"/>
            <a:ext cx="9144000" cy="609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03932"/>
            <a:ext cx="8928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err="1">
                <a:solidFill>
                  <a:schemeClr val="bg1"/>
                </a:solidFill>
                <a:latin typeface="Tahoma" pitchFamily="34" charset="0"/>
              </a:rPr>
              <a:t>Gosan</a:t>
            </a:r>
            <a:r>
              <a:rPr lang="en-US" altLang="ko-KR" sz="3200" kern="0" dirty="0">
                <a:solidFill>
                  <a:schemeClr val="bg1"/>
                </a:solidFill>
                <a:latin typeface="Tahoma" pitchFamily="34" charset="0"/>
              </a:rPr>
              <a:t> (GSN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), Supersite </a:t>
            </a:r>
            <a:r>
              <a:rPr lang="en-US" altLang="ko-KR" sz="2800" kern="0" dirty="0" smtClean="0">
                <a:solidFill>
                  <a:schemeClr val="bg1"/>
                </a:solidFill>
                <a:latin typeface="Tahoma" pitchFamily="34" charset="0"/>
              </a:rPr>
              <a:t>(SNU, KNU, JNU, KMA, etc.)</a:t>
            </a:r>
            <a:endParaRPr lang="ko-KR" altLang="en-US" sz="28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4005064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Super site</a:t>
            </a:r>
            <a:endParaRPr lang="ko-KR" alt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2996952"/>
            <a:ext cx="273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Jeju</a:t>
            </a: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Gosan</a:t>
            </a: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station</a:t>
            </a:r>
            <a:endParaRPr lang="ko-KR" alt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11133" b="10823"/>
          <a:stretch>
            <a:fillRect/>
          </a:stretch>
        </p:blipFill>
        <p:spPr bwMode="auto">
          <a:xfrm>
            <a:off x="107504" y="836712"/>
            <a:ext cx="2412412" cy="181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타원 3"/>
          <p:cNvSpPr/>
          <p:nvPr/>
        </p:nvSpPr>
        <p:spPr>
          <a:xfrm>
            <a:off x="1131869" y="2382333"/>
            <a:ext cx="126086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1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" y="1066444"/>
            <a:ext cx="9155988" cy="579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9512" y="103932"/>
            <a:ext cx="8928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err="1">
                <a:solidFill>
                  <a:schemeClr val="bg1"/>
                </a:solidFill>
                <a:latin typeface="Tahoma" pitchFamily="34" charset="0"/>
              </a:rPr>
              <a:t>Gosan</a:t>
            </a:r>
            <a:r>
              <a:rPr lang="en-US" altLang="ko-KR" sz="2800" kern="0" dirty="0">
                <a:solidFill>
                  <a:schemeClr val="bg1"/>
                </a:solidFill>
                <a:latin typeface="Tahoma" pitchFamily="34" charset="0"/>
              </a:rPr>
              <a:t> (GSN</a:t>
            </a:r>
            <a:r>
              <a:rPr lang="en-US" altLang="ko-KR" sz="2800" kern="0" dirty="0" smtClean="0">
                <a:solidFill>
                  <a:schemeClr val="bg1"/>
                </a:solidFill>
                <a:latin typeface="Tahoma" pitchFamily="34" charset="0"/>
              </a:rPr>
              <a:t>)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, Supersite </a:t>
            </a:r>
            <a:r>
              <a:rPr lang="en-US" altLang="ko-KR" sz="2800" kern="0" dirty="0" smtClean="0">
                <a:solidFill>
                  <a:schemeClr val="bg1"/>
                </a:solidFill>
                <a:latin typeface="Tahoma" pitchFamily="34" charset="0"/>
              </a:rPr>
              <a:t>(SNU, KNU, JNU, KMA, etc.)</a:t>
            </a:r>
            <a:endParaRPr lang="ko-KR" altLang="en-US" sz="28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323528" y="6021288"/>
            <a:ext cx="8463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175" lvl="1">
              <a:defRPr/>
            </a:pP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ea typeface="HY울릉도M"/>
                <a:cs typeface="Arial" pitchFamily="34" charset="0"/>
              </a:rPr>
              <a:t>⇒ are integrating the measurements and sharing the data,</a:t>
            </a:r>
          </a:p>
          <a:p>
            <a:pPr marL="3175" lvl="1">
              <a:defRPr/>
            </a:pP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ea typeface="HY울릉도M"/>
                <a:cs typeface="Arial" pitchFamily="34" charset="0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ea typeface="HY울릉도M"/>
                <a:cs typeface="Arial" pitchFamily="34" charset="0"/>
              </a:rPr>
              <a:t>    following construction of sampling inlets, laboratories, etc. </a:t>
            </a: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91768" y="1052736"/>
            <a:ext cx="9052232" cy="484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Aerosols</a:t>
            </a:r>
          </a:p>
          <a:p>
            <a:pPr marL="360363" indent="-360363"/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 - PM</a:t>
            </a:r>
            <a:r>
              <a:rPr lang="en-US" altLang="ko-KR" sz="2400" baseline="-25000" dirty="0" smtClean="0">
                <a:latin typeface="Arial" pitchFamily="34" charset="0"/>
                <a:cs typeface="Arial" pitchFamily="34" charset="0"/>
              </a:rPr>
              <a:t>1,2.5,10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, EC/OC, Size 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distrib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., No. density,</a:t>
            </a:r>
          </a:p>
          <a:p>
            <a:pPr marL="360363" indent="-360363"/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Scatt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oeff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Absorp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oeff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., SSA, AOD,           Vert. 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distrib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0363" indent="-360363"/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- Chemical ions/elements (&gt;30)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US" altLang="ko-KR" sz="2400" dirty="0">
                <a:latin typeface="Arial" pitchFamily="34" charset="0"/>
                <a:cs typeface="Arial" pitchFamily="34" charset="0"/>
              </a:rPr>
              <a:t>Greenhouse gases (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AGAGE)</a:t>
            </a:r>
            <a:endParaRPr lang="en-US" altLang="ko-KR" sz="24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2400" dirty="0">
                <a:latin typeface="Arial" pitchFamily="34" charset="0"/>
                <a:cs typeface="Arial" pitchFamily="34" charset="0"/>
              </a:rPr>
              <a:t>  - CO</a:t>
            </a:r>
            <a:r>
              <a:rPr lang="en-US" altLang="ko-KR" sz="2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altLang="ko-KR" sz="24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, Isotopes, Halogenated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(CFCs, HCFCs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, HFCs, PFCs)</a:t>
            </a:r>
            <a:endParaRPr lang="en-US" altLang="ko-KR" sz="2400" baseline="-25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Atmospheric radiation</a:t>
            </a:r>
          </a:p>
          <a:p>
            <a:pPr>
              <a:spcBef>
                <a:spcPts val="600"/>
              </a:spcBef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 - Direct/scattered solar 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radi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., Terrestrial 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radi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., UV.</a:t>
            </a:r>
            <a:endParaRPr lang="en-US" altLang="ko-KR" sz="1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Reactive gases</a:t>
            </a:r>
          </a:p>
          <a:p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n-US" altLang="ko-KR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SO</a:t>
            </a:r>
            <a:r>
              <a:rPr lang="en-US" altLang="ko-KR" sz="2400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NOx</a:t>
            </a: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O</a:t>
            </a:r>
            <a:r>
              <a:rPr lang="en-US" altLang="ko-KR" sz="2400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Others: </a:t>
            </a:r>
            <a:r>
              <a:rPr lang="en-US" altLang="ko-KR" sz="2400" baseline="30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222</a:t>
            </a: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Rn, Total atmos. </a:t>
            </a:r>
            <a:r>
              <a:rPr lang="en-US" altLang="ko-KR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altLang="ko-K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epos</a:t>
            </a:r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ko-KR" sz="2400" baseline="-25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582" y="1151410"/>
            <a:ext cx="273294" cy="273294"/>
          </a:xfrm>
          <a:prstGeom prst="rect">
            <a:avLst/>
          </a:prstGeom>
          <a:noFill/>
        </p:spPr>
      </p:pic>
      <p:pic>
        <p:nvPicPr>
          <p:cNvPr id="13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631" y="2778560"/>
            <a:ext cx="273294" cy="273294"/>
          </a:xfrm>
          <a:prstGeom prst="rect">
            <a:avLst/>
          </a:prstGeom>
          <a:noFill/>
        </p:spPr>
      </p:pic>
      <p:pic>
        <p:nvPicPr>
          <p:cNvPr id="14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854" y="3671690"/>
            <a:ext cx="273294" cy="273294"/>
          </a:xfrm>
          <a:prstGeom prst="rect">
            <a:avLst/>
          </a:prstGeom>
          <a:noFill/>
        </p:spPr>
      </p:pic>
      <p:pic>
        <p:nvPicPr>
          <p:cNvPr id="15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401" y="4615932"/>
            <a:ext cx="273294" cy="273294"/>
          </a:xfrm>
          <a:prstGeom prst="rect">
            <a:avLst/>
          </a:prstGeom>
          <a:noFill/>
        </p:spPr>
      </p:pic>
      <p:pic>
        <p:nvPicPr>
          <p:cNvPr id="17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486" y="5494185"/>
            <a:ext cx="273294" cy="273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260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꺾인 연결선 121"/>
          <p:cNvCxnSpPr>
            <a:endCxn id="55" idx="1"/>
          </p:cNvCxnSpPr>
          <p:nvPr/>
        </p:nvCxnSpPr>
        <p:spPr>
          <a:xfrm>
            <a:off x="1573440" y="5441456"/>
            <a:ext cx="1358472" cy="156453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꺾인 연결선 119"/>
          <p:cNvCxnSpPr/>
          <p:nvPr/>
        </p:nvCxnSpPr>
        <p:spPr>
          <a:xfrm>
            <a:off x="1527260" y="6021289"/>
            <a:ext cx="1356738" cy="278795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꺾인 연결선 111"/>
          <p:cNvCxnSpPr/>
          <p:nvPr/>
        </p:nvCxnSpPr>
        <p:spPr>
          <a:xfrm flipV="1">
            <a:off x="1566382" y="5028646"/>
            <a:ext cx="1356738" cy="203019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 flipV="1">
            <a:off x="1554524" y="5330661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/>
          <p:cNvCxnSpPr/>
          <p:nvPr/>
        </p:nvCxnSpPr>
        <p:spPr>
          <a:xfrm flipV="1">
            <a:off x="1545288" y="4400224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연결선 98"/>
          <p:cNvCxnSpPr/>
          <p:nvPr/>
        </p:nvCxnSpPr>
        <p:spPr>
          <a:xfrm flipV="1">
            <a:off x="1563760" y="2864681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99"/>
          <p:cNvCxnSpPr/>
          <p:nvPr/>
        </p:nvCxnSpPr>
        <p:spPr>
          <a:xfrm flipV="1">
            <a:off x="1563760" y="3132361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>
          <a:xfrm flipV="1">
            <a:off x="1563760" y="2160373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>
            <a:endCxn id="71" idx="1"/>
          </p:cNvCxnSpPr>
          <p:nvPr/>
        </p:nvCxnSpPr>
        <p:spPr>
          <a:xfrm flipV="1">
            <a:off x="1563760" y="1269255"/>
            <a:ext cx="1368152" cy="2481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2" y="103932"/>
            <a:ext cx="82809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Timeline of GAW Activities in Korea (1/2)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2931912" y="1979548"/>
            <a:ext cx="4762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1987. 1.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	 Station established on</a:t>
            </a:r>
            <a:r>
              <a:rPr kumimoji="0" lang="ko-KR" altLang="en-US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the Mt.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Soback</a:t>
            </a:r>
            <a:endParaRPr kumimoji="0" lang="en-US" altLang="ko-KR" sz="1600" dirty="0" smtClean="0">
              <a:solidFill>
                <a:srgbClr val="002060"/>
              </a:solidFill>
              <a:latin typeface="Arial" pitchFamily="34" charset="0"/>
              <a:ea typeface="휴먼모음T" pitchFamily="18" charset="-127"/>
              <a:cs typeface="Arial" pitchFamily="34" charset="0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2930695" y="2694781"/>
            <a:ext cx="50257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1990. 8.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	 GHGs monitoring started at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Gosan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(GSN)</a:t>
            </a:r>
            <a:endParaRPr kumimoji="0" lang="en-US" altLang="ko-KR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2937885" y="2973577"/>
            <a:ext cx="50023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1990. 11.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GHGs monitoring started at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Taeahn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(TAP)</a:t>
            </a:r>
            <a:endParaRPr kumimoji="0" lang="en-US" altLang="ko-KR" sz="1600" dirty="0">
              <a:solidFill>
                <a:srgbClr val="002060"/>
              </a:solidFill>
              <a:latin typeface="Arial" pitchFamily="34" charset="0"/>
              <a:ea typeface="휴먼모음T" pitchFamily="18" charset="-127"/>
              <a:cs typeface="Arial" pitchFamily="34" charset="0"/>
            </a:endParaRPr>
          </a:p>
        </p:txBody>
      </p:sp>
      <p:sp>
        <p:nvSpPr>
          <p:cNvPr id="50" name="Text Box 24"/>
          <p:cNvSpPr txBox="1">
            <a:spLocks noChangeArrowheads="1"/>
          </p:cNvSpPr>
          <p:nvPr/>
        </p:nvSpPr>
        <p:spPr bwMode="auto">
          <a:xfrm>
            <a:off x="2934471" y="4237680"/>
            <a:ext cx="5450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1995. 8.  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Real-time monitoring of GHGs started </a:t>
            </a:r>
            <a:r>
              <a:rPr kumimoji="0" lang="en-US" altLang="ko-KR" sz="1600" dirty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at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Muan</a:t>
            </a:r>
            <a:endParaRPr kumimoji="0" lang="en-US" altLang="ko-KR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2931912" y="5428632"/>
            <a:ext cx="52790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1997. 12.   1</a:t>
            </a:r>
            <a:r>
              <a:rPr kumimoji="0" lang="en-US" altLang="ko-KR" sz="1600" baseline="30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annual report on GHGs monitoring issued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ea typeface="휴먼모음T" pitchFamily="18" charset="-127"/>
              <a:cs typeface="Arial" pitchFamily="34" charset="0"/>
            </a:endParaRPr>
          </a:p>
        </p:txBody>
      </p:sp>
      <p:sp>
        <p:nvSpPr>
          <p:cNvPr id="71" name="Text Box 24"/>
          <p:cNvSpPr txBox="1">
            <a:spLocks noChangeArrowheads="1"/>
          </p:cNvSpPr>
          <p:nvPr/>
        </p:nvSpPr>
        <p:spPr bwMode="auto">
          <a:xfrm>
            <a:off x="2931912" y="1099978"/>
            <a:ext cx="50265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1984. 5.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	 Total O</a:t>
            </a:r>
            <a:r>
              <a:rPr kumimoji="0" lang="en-US" altLang="ko-KR" sz="1600" baseline="-25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3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monitoring started at Seoul (SEO)</a:t>
            </a:r>
            <a:endParaRPr kumimoji="0" lang="en-US" altLang="ko-KR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 Box 24"/>
          <p:cNvSpPr txBox="1">
            <a:spLocks noChangeArrowheads="1"/>
          </p:cNvSpPr>
          <p:nvPr/>
        </p:nvSpPr>
        <p:spPr bwMode="auto">
          <a:xfrm>
            <a:off x="2931912" y="3654260"/>
            <a:ext cx="53174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1994. 1.  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UV and total ozone at Pohang (POH) started 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 Box 24"/>
          <p:cNvSpPr txBox="1">
            <a:spLocks noChangeArrowheads="1"/>
          </p:cNvSpPr>
          <p:nvPr/>
        </p:nvSpPr>
        <p:spPr bwMode="auto">
          <a:xfrm>
            <a:off x="2935911" y="5149645"/>
            <a:ext cx="58125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1997. 1.   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Atmospheric deposition monitoring started at AMY</a:t>
            </a:r>
          </a:p>
        </p:txBody>
      </p:sp>
      <p:sp>
        <p:nvSpPr>
          <p:cNvPr id="87" name="Text Box 24"/>
          <p:cNvSpPr txBox="1">
            <a:spLocks noChangeArrowheads="1"/>
          </p:cNvSpPr>
          <p:nvPr/>
        </p:nvSpPr>
        <p:spPr bwMode="auto">
          <a:xfrm>
            <a:off x="2931912" y="4499884"/>
            <a:ext cx="47498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1996. 9.    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Anmyeondo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(AMY) station established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1192589" y="1107015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1192589" y="1828450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1194293" y="2716329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1188515" y="3436409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>
            <a:off x="1184866" y="4147062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>
            <a:off x="1184866" y="4866569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>
            <a:off x="1192589" y="5577222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1348" y="93416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1984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21348" y="53793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1998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21348" y="164495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1986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17940" y="253022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1990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1539" y="32503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1992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15520" y="39703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1994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7940" y="46808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1996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99552" y="1107015"/>
            <a:ext cx="91205" cy="128861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3" name="직선 연결선 102"/>
          <p:cNvCxnSpPr/>
          <p:nvPr/>
        </p:nvCxnSpPr>
        <p:spPr>
          <a:xfrm flipV="1">
            <a:off x="1335944" y="2279134"/>
            <a:ext cx="460876" cy="20255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03"/>
          <p:cNvCxnSpPr/>
          <p:nvPr/>
        </p:nvCxnSpPr>
        <p:spPr>
          <a:xfrm flipV="1">
            <a:off x="1320472" y="2422298"/>
            <a:ext cx="460876" cy="20255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연결선 104"/>
          <p:cNvCxnSpPr/>
          <p:nvPr/>
        </p:nvCxnSpPr>
        <p:spPr>
          <a:xfrm flipV="1">
            <a:off x="1554968" y="5877272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2932356" y="6114782"/>
            <a:ext cx="4992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1998. 10.   1</a:t>
            </a:r>
            <a:r>
              <a:rPr kumimoji="0" lang="en-US" altLang="ko-KR" sz="1600" baseline="30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annual report on UV monitoring issued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ea typeface="휴먼모음T" pitchFamily="18" charset="-127"/>
              <a:cs typeface="Arial" pitchFamily="34" charset="0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1492196" y="2530222"/>
            <a:ext cx="98561" cy="37753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9" name="직선 연결선 108"/>
          <p:cNvCxnSpPr/>
          <p:nvPr/>
        </p:nvCxnSpPr>
        <p:spPr>
          <a:xfrm>
            <a:off x="1194928" y="6300084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519148" y="61209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2000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꺾인 연결선 20"/>
          <p:cNvCxnSpPr>
            <a:endCxn id="87" idx="1"/>
          </p:cNvCxnSpPr>
          <p:nvPr/>
        </p:nvCxnSpPr>
        <p:spPr>
          <a:xfrm flipV="1">
            <a:off x="1590757" y="4669161"/>
            <a:ext cx="1341155" cy="392132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 Box 24"/>
          <p:cNvSpPr txBox="1">
            <a:spLocks noChangeArrowheads="1"/>
          </p:cNvSpPr>
          <p:nvPr/>
        </p:nvSpPr>
        <p:spPr bwMode="auto">
          <a:xfrm>
            <a:off x="2923120" y="4841396"/>
            <a:ext cx="52661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1996. 12.   1</a:t>
            </a:r>
            <a:r>
              <a:rPr kumimoji="0" lang="en-US" altLang="ko-KR" sz="1600" baseline="30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annual report on ozone monitoring issued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9" name="꺾인 연결선 118"/>
          <p:cNvCxnSpPr/>
          <p:nvPr/>
        </p:nvCxnSpPr>
        <p:spPr>
          <a:xfrm flipV="1">
            <a:off x="1562324" y="3814868"/>
            <a:ext cx="1341155" cy="392131"/>
          </a:xfrm>
          <a:prstGeom prst="bentConnector3">
            <a:avLst>
              <a:gd name="adj1" fmla="val 36226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24"/>
          <p:cNvSpPr txBox="1">
            <a:spLocks noChangeArrowheads="1"/>
          </p:cNvSpPr>
          <p:nvPr/>
        </p:nvSpPr>
        <p:spPr bwMode="auto">
          <a:xfrm>
            <a:off x="2927284" y="5710442"/>
            <a:ext cx="4195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1998. 4.</a:t>
            </a:r>
            <a:r>
              <a:rPr kumimoji="0" lang="en-US" altLang="ko-KR" sz="1600" dirty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</a:t>
            </a:r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GHGs monitoring at AMY started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ea typeface="휴먼모음T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84249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K</a:t>
            </a:r>
            <a:r>
              <a:rPr lang="en-US" altLang="ko-KR" sz="32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orea </a:t>
            </a:r>
            <a:r>
              <a:rPr lang="en-US" altLang="ko-KR" sz="3200" kern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A</a:t>
            </a:r>
            <a:r>
              <a:rPr lang="en-US" altLang="ko-KR" sz="32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erosol </a:t>
            </a:r>
            <a:r>
              <a:rPr lang="en-US" altLang="ko-KR" sz="3200" kern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LI</a:t>
            </a:r>
            <a:r>
              <a:rPr lang="en-US" altLang="ko-KR" sz="32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DAR </a:t>
            </a:r>
            <a:r>
              <a:rPr lang="en-US" altLang="ko-KR" sz="3200" kern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O</a:t>
            </a:r>
            <a:r>
              <a:rPr lang="en-US" altLang="ko-KR" sz="32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bservation </a:t>
            </a:r>
            <a:r>
              <a:rPr lang="en-US" altLang="ko-KR" sz="3200" kern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N</a:t>
            </a:r>
            <a:r>
              <a:rPr lang="en-US" altLang="ko-KR" sz="32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etwork</a:t>
            </a:r>
            <a:endParaRPr lang="ko-KR" altLang="en-US" sz="3200" kern="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4499992" y="1196752"/>
            <a:ext cx="4536504" cy="344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Gangneung-Wonju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National University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Gwangju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Institute of Science and Technology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National Institute of Environmental Sciences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National Institute of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Meteorological Sciences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Mokwon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University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Seoul National University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Research Institute of Public Health and Environment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Ulsan National Institute of Science and Technology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Hanbat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National University</a:t>
            </a:r>
            <a:endParaRPr lang="en-US" altLang="ko-KR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725144"/>
            <a:ext cx="6048672" cy="128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Monitoring of aerosols over the Korean Peninsula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§"/>
            </a:pP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Estimate effects on climate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Prediction the Asian dust &amp; fine particles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altLang="ko-K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Promote researches related to aerosols</a:t>
            </a:r>
            <a:endParaRPr lang="ko-KR" alt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그룹 29"/>
          <p:cNvGrpSpPr>
            <a:grpSpLocks noChangeAspect="1"/>
          </p:cNvGrpSpPr>
          <p:nvPr/>
        </p:nvGrpSpPr>
        <p:grpSpPr>
          <a:xfrm>
            <a:off x="107504" y="1215725"/>
            <a:ext cx="4285311" cy="3077371"/>
            <a:chOff x="934761" y="980728"/>
            <a:chExt cx="7272808" cy="5222755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11133" b="10823"/>
            <a:stretch>
              <a:fillRect/>
            </a:stretch>
          </p:blipFill>
          <p:spPr bwMode="auto">
            <a:xfrm>
              <a:off x="934761" y="980728"/>
              <a:ext cx="7272808" cy="522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02629" y="3560955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33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1277" y="4434382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34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87932" y="4685090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35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7262" y="3501008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36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8023" y="3518732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37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35356" y="3606335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41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9991" y="4083673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42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162" y="5517232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43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56834" y="4396016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44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2628" y="3490734"/>
              <a:ext cx="146746" cy="146746"/>
            </a:xfrm>
            <a:prstGeom prst="rect">
              <a:avLst/>
            </a:prstGeom>
            <a:noFill/>
          </p:spPr>
        </p:pic>
        <p:pic>
          <p:nvPicPr>
            <p:cNvPr id="45" name="Picture 6" descr="C:\Users\shin\Desktop\기후대기감시ppt\버튼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18936" y="4146350"/>
              <a:ext cx="146746" cy="146746"/>
            </a:xfrm>
            <a:prstGeom prst="rect">
              <a:avLst/>
            </a:prstGeom>
            <a:noFill/>
          </p:spPr>
        </p:pic>
      </p:grpSp>
      <p:sp>
        <p:nvSpPr>
          <p:cNvPr id="46" name="직사각형 45"/>
          <p:cNvSpPr/>
          <p:nvPr/>
        </p:nvSpPr>
        <p:spPr>
          <a:xfrm>
            <a:off x="1860976" y="2563822"/>
            <a:ext cx="1264747" cy="1513251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줄무늬가 있는 오른쪽 화살표 46"/>
          <p:cNvSpPr/>
          <p:nvPr/>
        </p:nvSpPr>
        <p:spPr>
          <a:xfrm>
            <a:off x="678759" y="2694681"/>
            <a:ext cx="1012921" cy="806328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줄무늬가 있는 오른쪽 화살표 47"/>
          <p:cNvSpPr/>
          <p:nvPr/>
        </p:nvSpPr>
        <p:spPr>
          <a:xfrm rot="4237516">
            <a:off x="1788999" y="1549131"/>
            <a:ext cx="1012921" cy="806328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296124" y="1229851"/>
            <a:ext cx="15648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KALION</a:t>
            </a:r>
          </a:p>
          <a:p>
            <a:r>
              <a:rPr lang="en-US" altLang="ko-KR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- 9 </a:t>
            </a:r>
            <a:r>
              <a:rPr lang="en-US" altLang="ko-KR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altLang="ko-KR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nstitutes</a:t>
            </a:r>
          </a:p>
          <a:p>
            <a:r>
              <a:rPr lang="en-US" altLang="ko-KR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- 12 sites</a:t>
            </a:r>
            <a:endParaRPr lang="ko-KR" altLang="en-US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줄무늬가 있는 오른쪽 화살표 49"/>
          <p:cNvSpPr/>
          <p:nvPr/>
        </p:nvSpPr>
        <p:spPr>
          <a:xfrm rot="1232023">
            <a:off x="3223449" y="3163997"/>
            <a:ext cx="1012921" cy="806328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2699792" y="1497558"/>
            <a:ext cx="1851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Asian dust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Fire plumes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Volcanic plumes</a:t>
            </a:r>
            <a:endParaRPr lang="ko-KR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84249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Sharing Output from KALION</a:t>
            </a:r>
            <a:endParaRPr lang="ko-KR" altLang="en-US" sz="3200" kern="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60" name="그룹 59"/>
          <p:cNvGrpSpPr/>
          <p:nvPr/>
        </p:nvGrpSpPr>
        <p:grpSpPr>
          <a:xfrm>
            <a:off x="4139952" y="3007584"/>
            <a:ext cx="4692984" cy="3157720"/>
            <a:chOff x="263734" y="1063368"/>
            <a:chExt cx="4014172" cy="2653664"/>
          </a:xfrm>
        </p:grpSpPr>
        <p:pic>
          <p:nvPicPr>
            <p:cNvPr id="6" name="Picture 2" descr="C:\Users\user\Desktop\캡처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34" y="1063368"/>
              <a:ext cx="4014172" cy="2653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31886" y="2771636"/>
              <a:ext cx="2274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Served via webpage</a:t>
              </a:r>
              <a:endParaRPr lang="ko-KR" alt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74735" y="2996952"/>
              <a:ext cx="1861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(under renovation)</a:t>
              </a:r>
              <a:endParaRPr lang="ko-KR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_x194122888" descr="EMB0000121036b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37684"/>
            <a:ext cx="2376264" cy="13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194227792" descr="EMB0000121036b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32" y="1047516"/>
            <a:ext cx="2397725" cy="13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194270240" descr="EMB0000121036b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80067"/>
            <a:ext cx="2003760" cy="12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_x194227952" descr="EMB0000121036b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24533" r="59419" b="20535"/>
          <a:stretch>
            <a:fillRect/>
          </a:stretch>
        </p:blipFill>
        <p:spPr bwMode="auto">
          <a:xfrm>
            <a:off x="7056421" y="1074693"/>
            <a:ext cx="2052083" cy="12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3315" y="1124744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Backscattering </a:t>
            </a:r>
          </a:p>
          <a:p>
            <a:pPr algn="ctr"/>
            <a:r>
              <a:rPr lang="en-US" altLang="ko-KR" sz="1200" b="1" dirty="0" err="1" smtClean="0">
                <a:latin typeface="Arial" pitchFamily="34" charset="0"/>
                <a:ea typeface="HY동녘M" pitchFamily="18" charset="-127"/>
                <a:cs typeface="Arial" pitchFamily="34" charset="0"/>
              </a:rPr>
              <a:t>coeff</a:t>
            </a:r>
            <a:r>
              <a:rPr lang="en-US" altLang="ko-KR" sz="1200" b="1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.</a:t>
            </a:r>
            <a:endParaRPr lang="ko-KR" altLang="en-US" sz="1200" b="1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9017" y="1124744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Depolarization</a:t>
            </a:r>
          </a:p>
          <a:p>
            <a:pPr algn="ctr"/>
            <a:r>
              <a:rPr lang="en-US" altLang="ko-KR" sz="1200" b="1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ratio</a:t>
            </a:r>
            <a:endParaRPr lang="ko-KR" altLang="en-US" sz="1200" b="1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8576" y="1164072"/>
            <a:ext cx="905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Color ratio</a:t>
            </a:r>
            <a:endParaRPr lang="ko-KR" altLang="en-US" sz="1200" b="1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89595" y="1185810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Extinction</a:t>
            </a:r>
          </a:p>
          <a:p>
            <a:pPr algn="ctr"/>
            <a:r>
              <a:rPr lang="en-US" altLang="ko-KR" sz="1200" b="1" dirty="0" err="1" smtClean="0">
                <a:latin typeface="Arial" pitchFamily="34" charset="0"/>
                <a:ea typeface="HY동녘M" pitchFamily="18" charset="-127"/>
                <a:cs typeface="Arial" pitchFamily="34" charset="0"/>
              </a:rPr>
              <a:t>coeff</a:t>
            </a:r>
            <a:r>
              <a:rPr lang="en-US" altLang="ko-KR" sz="1200" b="1" dirty="0" smtClean="0">
                <a:latin typeface="Arial" pitchFamily="34" charset="0"/>
                <a:ea typeface="HY동녘M" pitchFamily="18" charset="-127"/>
                <a:cs typeface="Arial" pitchFamily="34" charset="0"/>
              </a:rPr>
              <a:t>.</a:t>
            </a:r>
            <a:endParaRPr lang="ko-KR" altLang="en-US" sz="1200" b="1" dirty="0">
              <a:latin typeface="Arial" pitchFamily="34" charset="0"/>
              <a:ea typeface="HY동녘M" pitchFamily="18" charset="-127"/>
              <a:cs typeface="Arial" pitchFamily="34" charset="0"/>
            </a:endParaRPr>
          </a:p>
        </p:txBody>
      </p:sp>
      <p:grpSp>
        <p:nvGrpSpPr>
          <p:cNvPr id="23" name="그룹 22"/>
          <p:cNvGrpSpPr>
            <a:grpSpLocks noChangeAspect="1"/>
          </p:cNvGrpSpPr>
          <p:nvPr/>
        </p:nvGrpSpPr>
        <p:grpSpPr>
          <a:xfrm>
            <a:off x="97672" y="4538616"/>
            <a:ext cx="3744415" cy="1872208"/>
            <a:chOff x="4837580" y="1968652"/>
            <a:chExt cx="4248000" cy="2124000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580" y="1968652"/>
              <a:ext cx="4248000" cy="2124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166272" y="2326378"/>
              <a:ext cx="2226319" cy="349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latin typeface="Arial" pitchFamily="34" charset="0"/>
                  <a:ea typeface="HY견고딕" panose="02030600000101010101" pitchFamily="18" charset="-127"/>
                  <a:cs typeface="Arial" pitchFamily="34" charset="0"/>
                </a:rPr>
                <a:t>Mass concentrations</a:t>
              </a:r>
              <a:endParaRPr lang="ko-KR" altLang="en-US" sz="1400" b="1" dirty="0">
                <a:latin typeface="Arial" pitchFamily="34" charset="0"/>
                <a:ea typeface="HY견고딕" panose="02030600000101010101" pitchFamily="18" charset="-127"/>
                <a:cs typeface="Arial" pitchFamily="34" charset="0"/>
              </a:endParaRPr>
            </a:p>
          </p:txBody>
        </p:sp>
      </p:grpSp>
      <p:grpSp>
        <p:nvGrpSpPr>
          <p:cNvPr id="2" name="그룹 1"/>
          <p:cNvGrpSpPr>
            <a:grpSpLocks noChangeAspect="1"/>
          </p:cNvGrpSpPr>
          <p:nvPr/>
        </p:nvGrpSpPr>
        <p:grpSpPr>
          <a:xfrm>
            <a:off x="107504" y="2540304"/>
            <a:ext cx="3734583" cy="1968815"/>
            <a:chOff x="5242417" y="3745078"/>
            <a:chExt cx="2857975" cy="1506681"/>
          </a:xfrm>
        </p:grpSpPr>
        <p:grpSp>
          <p:nvGrpSpPr>
            <p:cNvPr id="19" name="그룹 18"/>
            <p:cNvGrpSpPr>
              <a:grpSpLocks noChangeAspect="1"/>
            </p:cNvGrpSpPr>
            <p:nvPr/>
          </p:nvGrpSpPr>
          <p:grpSpPr>
            <a:xfrm>
              <a:off x="5242417" y="3745078"/>
              <a:ext cx="2857975" cy="1506681"/>
              <a:chOff x="4283968" y="3356992"/>
              <a:chExt cx="3937109" cy="1968554"/>
            </a:xfrm>
          </p:grpSpPr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968" y="3356992"/>
                <a:ext cx="3937109" cy="1968554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>
                <a:spLocks noChangeAspect="1"/>
              </p:cNvSpPr>
              <p:nvPr/>
            </p:nvSpPr>
            <p:spPr>
              <a:xfrm>
                <a:off x="4693824" y="3976600"/>
                <a:ext cx="1041338" cy="276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FF9900"/>
                    </a:solidFill>
                    <a:latin typeface="Arial" pitchFamily="34" charset="0"/>
                    <a:ea typeface="HY견고딕" panose="02030600000101010101" pitchFamily="18" charset="-127"/>
                    <a:cs typeface="Arial" pitchFamily="34" charset="0"/>
                  </a:rPr>
                  <a:t>Asian Dust</a:t>
                </a:r>
                <a:endParaRPr lang="ko-KR" altLang="en-US" sz="1200" b="1" dirty="0">
                  <a:solidFill>
                    <a:srgbClr val="FF9900"/>
                  </a:solidFill>
                  <a:latin typeface="Arial" pitchFamily="34" charset="0"/>
                  <a:ea typeface="HY견고딕" panose="02030600000101010101" pitchFamily="18" charset="-127"/>
                  <a:cs typeface="Arial" pitchFamily="34" charset="0"/>
                </a:endParaRPr>
              </a:p>
            </p:txBody>
          </p:sp>
          <p:sp>
            <p:nvSpPr>
              <p:cNvPr id="22" name="TextBox 21"/>
              <p:cNvSpPr txBox="1">
                <a:spLocks noChangeAspect="1"/>
              </p:cNvSpPr>
              <p:nvPr/>
            </p:nvSpPr>
            <p:spPr>
              <a:xfrm>
                <a:off x="6475330" y="3882518"/>
                <a:ext cx="980500" cy="276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646464"/>
                    </a:solidFill>
                    <a:latin typeface="Arial" pitchFamily="34" charset="0"/>
                    <a:ea typeface="HY견고딕" panose="02030600000101010101" pitchFamily="18" charset="-127"/>
                    <a:cs typeface="Arial" pitchFamily="34" charset="0"/>
                  </a:rPr>
                  <a:t>Pollutants</a:t>
                </a:r>
                <a:endParaRPr lang="ko-KR" altLang="en-US" sz="1200" b="1" dirty="0">
                  <a:solidFill>
                    <a:srgbClr val="646464"/>
                  </a:solidFill>
                  <a:latin typeface="Arial" pitchFamily="34" charset="0"/>
                  <a:ea typeface="HY견고딕" panose="02030600000101010101" pitchFamily="18" charset="-127"/>
                  <a:cs typeface="Arial" pitchFamily="34" charset="0"/>
                </a:endParaRPr>
              </a:p>
            </p:txBody>
          </p:sp>
        </p:grpSp>
        <p:sp>
          <p:nvSpPr>
            <p:cNvPr id="28" name="TextBox 27"/>
            <p:cNvSpPr txBox="1">
              <a:spLocks noChangeAspect="1"/>
            </p:cNvSpPr>
            <p:nvPr/>
          </p:nvSpPr>
          <p:spPr>
            <a:xfrm>
              <a:off x="6588224" y="3810012"/>
              <a:ext cx="541235" cy="211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rgbClr val="0000FF"/>
                  </a:solidFill>
                  <a:latin typeface="Arial" pitchFamily="34" charset="0"/>
                  <a:ea typeface="HY견고딕" panose="02030600000101010101" pitchFamily="18" charset="-127"/>
                  <a:cs typeface="Arial" pitchFamily="34" charset="0"/>
                </a:rPr>
                <a:t>Clouds</a:t>
              </a:r>
              <a:endParaRPr lang="ko-KR" altLang="en-US" sz="1200" b="1" dirty="0">
                <a:solidFill>
                  <a:srgbClr val="0000FF"/>
                </a:solidFill>
                <a:latin typeface="Arial" pitchFamily="34" charset="0"/>
                <a:ea typeface="HY견고딕" panose="02030600000101010101" pitchFamily="18" charset="-127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236296" y="2257127"/>
            <a:ext cx="1851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AOD data available)</a:t>
            </a:r>
            <a:endParaRPr lang="ko-KR" alt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2080" y="6525344"/>
            <a:ext cx="3865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ea typeface="HY울릉도M"/>
                <a:cs typeface="Arial" pitchFamily="34" charset="0"/>
              </a:rPr>
              <a:t>(in collaboration with S. W. Kim, SNU)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885698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Integration of Aerosol RS Networks </a:t>
            </a:r>
            <a:r>
              <a:rPr lang="en-US" altLang="ko-KR" sz="28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(To be)</a:t>
            </a:r>
            <a:endParaRPr lang="ko-KR" altLang="en-US" sz="2800" kern="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7" name="그룹 6"/>
          <p:cNvGrpSpPr>
            <a:grpSpLocks noChangeAspect="1"/>
          </p:cNvGrpSpPr>
          <p:nvPr/>
        </p:nvGrpSpPr>
        <p:grpSpPr>
          <a:xfrm>
            <a:off x="3744416" y="3089039"/>
            <a:ext cx="5292080" cy="3292289"/>
            <a:chOff x="0" y="692697"/>
            <a:chExt cx="9144000" cy="5688632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2697"/>
              <a:ext cx="9144000" cy="5688632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0" y="5945012"/>
              <a:ext cx="5935040" cy="425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>
                  <a:solidFill>
                    <a:schemeClr val="bg1"/>
                  </a:solidFill>
                </a:rPr>
                <a:t>Image Credit: John </a:t>
              </a:r>
              <a:r>
                <a:rPr lang="en-US" altLang="ko-KR" sz="1000" dirty="0" err="1">
                  <a:solidFill>
                    <a:schemeClr val="bg1"/>
                  </a:solidFill>
                </a:rPr>
                <a:t>Holdzkom</a:t>
              </a:r>
              <a:r>
                <a:rPr lang="en-US" altLang="ko-KR" sz="1000" dirty="0">
                  <a:solidFill>
                    <a:schemeClr val="bg1"/>
                  </a:solidFill>
                </a:rPr>
                <a:t> &amp; Jim </a:t>
              </a:r>
              <a:r>
                <a:rPr lang="en-US" altLang="ko-KR" sz="1000" dirty="0" err="1">
                  <a:solidFill>
                    <a:schemeClr val="bg1"/>
                  </a:solidFill>
                </a:rPr>
                <a:t>Szykman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_x209997272" descr="EMB00000ecc3b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6698"/>
            <a:ext cx="2741613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3568" y="979468"/>
            <a:ext cx="7827784" cy="1502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Monitoring of aerosols over the Korean Peninsula, using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Ground-based LIDAR network: 12 sites </a:t>
            </a:r>
            <a:endParaRPr lang="en-US" altLang="ko-KR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Ceilometer network: 92 sites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Satellite-based observation: geostationary &amp; polar-orbit satellites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6085045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(Uno et al., 2008; NASA)</a:t>
            </a:r>
          </a:p>
        </p:txBody>
      </p:sp>
      <p:pic>
        <p:nvPicPr>
          <p:cNvPr id="10" name="_x209995912" descr="EMB00000ecc3ba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8" y="4221088"/>
            <a:ext cx="291519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35896" y="6525344"/>
            <a:ext cx="552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ea typeface="HY울릉도M"/>
                <a:cs typeface="Arial" pitchFamily="34" charset="0"/>
              </a:rPr>
              <a:t>(in collaboration with S. W. Kim, SNU &amp; K. H. Lee, GWNU)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885698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28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Integration of Observations over Korea </a:t>
            </a:r>
            <a:r>
              <a:rPr lang="en-US" altLang="ko-KR" sz="24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(To be)</a:t>
            </a:r>
            <a:endParaRPr lang="ko-KR" altLang="en-US" sz="2800" kern="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7" name="Picture 3" descr="02_observation syste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"/>
          <a:stretch>
            <a:fillRect/>
          </a:stretch>
        </p:blipFill>
        <p:spPr bwMode="auto">
          <a:xfrm>
            <a:off x="1083642" y="922486"/>
            <a:ext cx="7000875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972645" y="1065014"/>
            <a:ext cx="2973188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Geostationary Meteorological </a:t>
            </a:r>
          </a:p>
          <a:p>
            <a:pPr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Satellite (COMS)</a:t>
            </a:r>
            <a:endParaRPr lang="ko-KR" altLang="en-US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28229" y="1261874"/>
            <a:ext cx="252028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Polar-orbit </a:t>
            </a:r>
          </a:p>
          <a:p>
            <a:pPr algn="ctr">
              <a:defRPr/>
            </a:pPr>
            <a:r>
              <a:rPr lang="en-US" altLang="ko-KR" sz="1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M</a:t>
            </a: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eteorological Satellite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83867" y="3212976"/>
            <a:ext cx="16795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 2"/>
              </a:rPr>
              <a:t>AMDAR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  <a:sym typeface="Wingdings 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8230" y="5653236"/>
            <a:ext cx="167798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 2"/>
              </a:rPr>
              <a:t>AMDAR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  <a:sym typeface="Wingdings 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41442" y="3522494"/>
            <a:ext cx="10207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Sonde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6117" y="5661174"/>
            <a:ext cx="1184275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 2"/>
              </a:rPr>
              <a:t>Doppler </a:t>
            </a:r>
          </a:p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 2"/>
              </a:rPr>
              <a:t>RADAR</a:t>
            </a:r>
            <a:endParaRPr lang="ko-KR" altLang="en-US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9567" y="5654824"/>
            <a:ext cx="12350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ASOS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5542" y="5086499"/>
            <a:ext cx="134461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Wind-profiler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94026" y="4521398"/>
            <a:ext cx="10826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AWS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0397" y="4089350"/>
            <a:ext cx="214788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Nat’l Meteorological Satellite Center</a:t>
            </a:r>
            <a:endParaRPr lang="ko-KR" altLang="en-US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6666" y="3502174"/>
            <a:ext cx="3055293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GAW Stations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ea typeface="맑은 고딕" pitchFamily="50" charset="-127"/>
              <a:cs typeface="Arial" pitchFamily="34" charset="0"/>
              <a:sym typeface="Wingdings" pitchFamily="2" charset="2"/>
            </a:endParaRPr>
          </a:p>
          <a:p>
            <a:pPr algn="ctr">
              <a:defRPr/>
            </a:pP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(AMY, JGS, GSN, ULL, …)</a:t>
            </a:r>
            <a:endParaRPr lang="ko-KR" altLang="en-US" sz="1600" b="1" dirty="0">
              <a:solidFill>
                <a:srgbClr val="FF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63688" y="4221088"/>
            <a:ext cx="899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Ship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24917" y="2725886"/>
            <a:ext cx="10207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Aircraft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04493" y="1776382"/>
            <a:ext cx="252028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Polar-orbit </a:t>
            </a:r>
          </a:p>
          <a:p>
            <a:pPr algn="ctr">
              <a:defRPr/>
            </a:pPr>
            <a:r>
              <a:rPr lang="en-US" altLang="ko-KR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Environmental Satellite</a:t>
            </a:r>
            <a:endParaRPr lang="en-US" altLang="ko-KR" sz="1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944" y="6525344"/>
            <a:ext cx="5089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ea typeface="HY울릉도M"/>
                <a:cs typeface="Arial" pitchFamily="34" charset="0"/>
              </a:rPr>
              <a:t>(WIGOS: WMO Integrated Global Observing System)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1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6912768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Summary</a:t>
            </a:r>
            <a:endParaRPr lang="ko-KR" altLang="en-US" sz="3200" kern="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96456" y="1063254"/>
            <a:ext cx="4331528" cy="2365746"/>
            <a:chOff x="661472" y="1408176"/>
            <a:chExt cx="4331528" cy="2365746"/>
          </a:xfrm>
        </p:grpSpPr>
        <p:pic>
          <p:nvPicPr>
            <p:cNvPr id="7" name="Picture 2" descr="D:\D\5.2015\6.지대보고서\orange_전지구.JPG"/>
            <p:cNvPicPr>
              <a:picLocks noChangeAspect="1" noChangeArrowheads="1"/>
            </p:cNvPicPr>
            <p:nvPr/>
          </p:nvPicPr>
          <p:blipFill rotWithShape="1">
            <a:blip r:embed="rId3"/>
            <a:srcRect t="7911" r="2591"/>
            <a:stretch/>
          </p:blipFill>
          <p:spPr bwMode="auto">
            <a:xfrm>
              <a:off x="661472" y="1408176"/>
              <a:ext cx="4331528" cy="2365746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356893" y="1504128"/>
              <a:ext cx="127089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900" dirty="0" err="1" smtClean="0">
                  <a:latin typeface="Arial" pitchFamily="34" charset="0"/>
                  <a:cs typeface="Arial" pitchFamily="34" charset="0"/>
                </a:rPr>
                <a:t>Anmyeon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-do (Korea)</a:t>
              </a:r>
            </a:p>
            <a:p>
              <a:r>
                <a:rPr lang="en-US" altLang="ko-KR" sz="900" dirty="0" err="1">
                  <a:latin typeface="Arial" pitchFamily="34" charset="0"/>
                  <a:cs typeface="Arial" pitchFamily="34" charset="0"/>
                </a:rPr>
                <a:t>Gosan</a:t>
              </a:r>
              <a:r>
                <a:rPr lang="en-US" altLang="ko-KR" sz="900" dirty="0">
                  <a:latin typeface="Arial" pitchFamily="34" charset="0"/>
                  <a:cs typeface="Arial" pitchFamily="34" charset="0"/>
                </a:rPr>
                <a:t> (Korea)</a:t>
              </a:r>
              <a:endParaRPr lang="en-US" altLang="ko-KR" sz="9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900" dirty="0" err="1" smtClean="0">
                  <a:latin typeface="Arial" pitchFamily="34" charset="0"/>
                  <a:cs typeface="Arial" pitchFamily="34" charset="0"/>
                </a:rPr>
                <a:t>Ulleung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-do </a:t>
              </a:r>
              <a:r>
                <a:rPr lang="en-US" altLang="ko-KR" sz="900" dirty="0">
                  <a:latin typeface="Arial" pitchFamily="34" charset="0"/>
                  <a:cs typeface="Arial" pitchFamily="34" charset="0"/>
                </a:rPr>
                <a:t>1 (Korea)</a:t>
              </a:r>
              <a:endParaRPr lang="en-US" altLang="ko-KR" sz="9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900" dirty="0" err="1">
                  <a:latin typeface="Arial" pitchFamily="34" charset="0"/>
                  <a:cs typeface="Arial" pitchFamily="34" charset="0"/>
                </a:rPr>
                <a:t>Ulleung</a:t>
              </a:r>
              <a:r>
                <a:rPr lang="en-US" altLang="ko-KR" sz="900" dirty="0">
                  <a:latin typeface="Arial" pitchFamily="34" charset="0"/>
                  <a:cs typeface="Arial" pitchFamily="34" charset="0"/>
                </a:rPr>
                <a:t>-do 2 (Korea)</a:t>
              </a:r>
              <a:endParaRPr lang="en-US" altLang="ko-KR" sz="9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Mauna Loa</a:t>
              </a:r>
            </a:p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Global average</a:t>
              </a:r>
              <a:endParaRPr lang="ko-KR" altLang="en-US" sz="9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7544" y="5790563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 make these kinds of plots on other components in fields of GAW, and improve/</a:t>
            </a:r>
            <a:r>
              <a:rPr lang="en-US" altLang="ko-KR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develope</a:t>
            </a:r>
            <a:r>
              <a:rPr lang="en-US" altLang="ko-K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techniques for the GAW activities</a:t>
            </a:r>
            <a:endParaRPr lang="ko-KR" alt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_x175382328" descr="EMB000012a828b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5629" r="2569"/>
          <a:stretch/>
        </p:blipFill>
        <p:spPr bwMode="auto">
          <a:xfrm>
            <a:off x="-652" y="4005064"/>
            <a:ext cx="3146612" cy="15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175382088" descr="EMB000012a828b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5118" r="2094"/>
          <a:stretch>
            <a:fillRect/>
          </a:stretch>
        </p:blipFill>
        <p:spPr bwMode="auto">
          <a:xfrm>
            <a:off x="2645714" y="4013171"/>
            <a:ext cx="2962928" cy="14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_x209946664" descr="EMB000012a828b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2464" r="1649" b="1849"/>
          <a:stretch>
            <a:fillRect/>
          </a:stretch>
        </p:blipFill>
        <p:spPr bwMode="auto">
          <a:xfrm>
            <a:off x="5589077" y="4085179"/>
            <a:ext cx="2216453" cy="13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7737798" y="4354627"/>
            <a:ext cx="13890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Seasonal </a:t>
            </a:r>
          </a:p>
          <a:p>
            <a:pPr fontAlgn="base"/>
            <a:r>
              <a:rPr lang="en-US" altLang="ko-KR" sz="1400" dirty="0">
                <a:latin typeface="Arial" pitchFamily="34" charset="0"/>
                <a:cs typeface="Arial" pitchFamily="34" charset="0"/>
              </a:rPr>
              <a:t>v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ariations of ions</a:t>
            </a:r>
          </a:p>
          <a:p>
            <a:pPr fontAlgn="base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1999 - 2014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572000" y="1181562"/>
            <a:ext cx="4470232" cy="1487179"/>
            <a:chOff x="4572000" y="1059795"/>
            <a:chExt cx="4470232" cy="1487179"/>
          </a:xfrm>
        </p:grpSpPr>
        <p:pic>
          <p:nvPicPr>
            <p:cNvPr id="14" name="_x170382064" descr="EMB0000111c2ef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059795"/>
              <a:ext cx="4470232" cy="148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직사각형 14"/>
            <p:cNvSpPr/>
            <p:nvPr/>
          </p:nvSpPr>
          <p:spPr>
            <a:xfrm>
              <a:off x="5148064" y="1159658"/>
              <a:ext cx="38164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Scattering coefficients </a:t>
              </a:r>
            </a:p>
            <a:p>
              <a:pPr fontAlgn="base"/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at </a:t>
              </a:r>
              <a:r>
                <a:rPr lang="en-US" altLang="ko-KR" sz="14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450 </a:t>
              </a:r>
              <a:r>
                <a:rPr lang="ko-KR" altLang="en-US" sz="14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㎚ </a:t>
              </a:r>
              <a:r>
                <a:rPr lang="en-US" altLang="ko-KR" sz="14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(blue)</a:t>
              </a:r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40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550 </a:t>
              </a:r>
              <a:r>
                <a:rPr lang="ko-KR" altLang="en-US" sz="140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㎚ </a:t>
              </a:r>
              <a:r>
                <a:rPr lang="en-US" altLang="ko-KR" sz="140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(Green)</a:t>
              </a:r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4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700 </a:t>
              </a:r>
              <a:r>
                <a:rPr lang="ko-KR" altLang="en-US" sz="1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㎚ </a:t>
              </a:r>
              <a:r>
                <a:rPr lang="en-US" altLang="ko-KR" sz="1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(Red)</a:t>
              </a:r>
              <a:endParaRPr lang="ko-KR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" name="_x35781840" descr="EMB0000111c2f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52" y="2542655"/>
            <a:ext cx="4456945" cy="13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5183924" y="2623628"/>
            <a:ext cx="3420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Absorption coefficients </a:t>
            </a:r>
          </a:p>
          <a:p>
            <a:pPr fontAlgn="base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at</a:t>
            </a:r>
            <a:r>
              <a:rPr lang="en-US" altLang="ko-KR" sz="14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520 </a:t>
            </a:r>
            <a:r>
              <a:rPr lang="ko-KR" altLang="en-US" sz="14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㎚ </a:t>
            </a:r>
            <a:r>
              <a:rPr lang="en-US" altLang="ko-KR" sz="14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(Blue-green)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, 880 </a:t>
            </a:r>
            <a:r>
              <a:rPr lang="ko-KR" altLang="en-US" sz="1400" dirty="0">
                <a:latin typeface="Arial" pitchFamily="34" charset="0"/>
                <a:cs typeface="Arial" pitchFamily="34" charset="0"/>
              </a:rPr>
              <a:t>㎚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(Black)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직선 연결선 122"/>
          <p:cNvCxnSpPr/>
          <p:nvPr/>
        </p:nvCxnSpPr>
        <p:spPr>
          <a:xfrm flipV="1">
            <a:off x="1556900" y="3212976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flipV="1">
            <a:off x="1547664" y="1881768"/>
            <a:ext cx="1368152" cy="857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/>
          <p:cNvCxnSpPr/>
          <p:nvPr/>
        </p:nvCxnSpPr>
        <p:spPr>
          <a:xfrm flipV="1">
            <a:off x="1553683" y="1560540"/>
            <a:ext cx="1368152" cy="857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2" y="103932"/>
            <a:ext cx="82809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>
                <a:solidFill>
                  <a:schemeClr val="bg1"/>
                </a:solidFill>
                <a:latin typeface="Tahoma" pitchFamily="34" charset="0"/>
              </a:rPr>
              <a:t>Timeline of GAW Activities in Korea 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(2/2</a:t>
            </a:r>
            <a:r>
              <a:rPr lang="en-US" altLang="ko-KR" sz="3200" kern="0" dirty="0">
                <a:solidFill>
                  <a:schemeClr val="bg1"/>
                </a:solidFill>
                <a:latin typeface="Tahoma" pitchFamily="34" charset="0"/>
              </a:rPr>
              <a:t>)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2906580" y="3666510"/>
            <a:ext cx="40838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2011. 1.     GAW-PFR Network participated</a:t>
            </a:r>
            <a:endParaRPr kumimoji="0" lang="en-US" altLang="ko-KR" sz="1600" baseline="-25000" dirty="0" smtClean="0">
              <a:solidFill>
                <a:srgbClr val="002060"/>
              </a:solidFill>
              <a:latin typeface="Arial" pitchFamily="34" charset="0"/>
              <a:ea typeface="휴먼모음T" pitchFamily="18" charset="-127"/>
              <a:cs typeface="Arial" pitchFamily="34" charset="0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2906580" y="4365104"/>
            <a:ext cx="3167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2012. 10.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WCC-SF</a:t>
            </a:r>
            <a:r>
              <a:rPr kumimoji="0" lang="en-US" altLang="ko-KR" sz="1600" baseline="-25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6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designated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ea typeface="휴먼모음T" pitchFamily="18" charset="-127"/>
              <a:cs typeface="Arial" pitchFamily="34" charset="0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2915816" y="4866698"/>
            <a:ext cx="53270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2013. 12.   AMY involved in NOAA Air </a:t>
            </a:r>
            <a:r>
              <a:rPr kumimoji="0" lang="en-US" altLang="ko-KR" sz="1600" dirty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Sampling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Network</a:t>
            </a:r>
            <a:endParaRPr kumimoji="0" lang="en-US" altLang="ko-KR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2904106" y="6133636"/>
            <a:ext cx="6075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2016. 5.     Integration of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Gosan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GAW-related activities agreed</a:t>
            </a:r>
            <a:endParaRPr kumimoji="0" lang="en-US" altLang="ko-KR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 Box 24"/>
          <p:cNvSpPr txBox="1">
            <a:spLocks noChangeArrowheads="1"/>
          </p:cNvSpPr>
          <p:nvPr/>
        </p:nvSpPr>
        <p:spPr bwMode="auto">
          <a:xfrm>
            <a:off x="2925052" y="2574140"/>
            <a:ext cx="40078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2009. 1.    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Jeju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Gosan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station established</a:t>
            </a:r>
            <a:endParaRPr kumimoji="0" lang="en-US" altLang="ko-KR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 Box 24"/>
          <p:cNvSpPr txBox="1">
            <a:spLocks noChangeArrowheads="1"/>
          </p:cNvSpPr>
          <p:nvPr/>
        </p:nvSpPr>
        <p:spPr bwMode="auto">
          <a:xfrm>
            <a:off x="2909216" y="5147956"/>
            <a:ext cx="38908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2014. 5.     </a:t>
            </a:r>
            <a:r>
              <a:rPr kumimoji="0" lang="en-US" altLang="ko-KR" sz="1600" dirty="0" err="1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Ulleungdo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station established</a:t>
            </a:r>
            <a:endParaRPr kumimoji="0" lang="en-US" altLang="ko-KR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 Box 24"/>
          <p:cNvSpPr txBox="1">
            <a:spLocks noChangeArrowheads="1"/>
          </p:cNvSpPr>
          <p:nvPr/>
        </p:nvSpPr>
        <p:spPr bwMode="auto">
          <a:xfrm>
            <a:off x="2906580" y="5745506"/>
            <a:ext cx="31438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2015. 3.  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KALION constructed</a:t>
            </a:r>
            <a:endParaRPr kumimoji="0" lang="en-US" altLang="ko-KR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2908842" y="5451252"/>
            <a:ext cx="53029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2014. 10.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</a:t>
            </a:r>
            <a:r>
              <a:rPr kumimoji="0" lang="en-US" altLang="ko-KR" sz="1600" baseline="30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WCC-SF</a:t>
            </a:r>
            <a:r>
              <a:rPr kumimoji="0" lang="en-US" altLang="ko-KR" sz="1600" baseline="-25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6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training/education course held</a:t>
            </a:r>
            <a:endParaRPr kumimoji="0" lang="en-US" altLang="ko-KR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 Box 24"/>
          <p:cNvSpPr txBox="1">
            <a:spLocks noChangeArrowheads="1"/>
          </p:cNvSpPr>
          <p:nvPr/>
        </p:nvSpPr>
        <p:spPr bwMode="auto">
          <a:xfrm>
            <a:off x="2920029" y="3050488"/>
            <a:ext cx="25185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2009. 12.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</a:t>
            </a:r>
            <a:r>
              <a:rPr kumimoji="0" lang="en-US" altLang="ko-KR" sz="1600" baseline="30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APGG held</a:t>
            </a:r>
            <a:endParaRPr kumimoji="0" lang="en-US" altLang="ko-KR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직선 연결선 44"/>
          <p:cNvCxnSpPr/>
          <p:nvPr/>
        </p:nvCxnSpPr>
        <p:spPr>
          <a:xfrm flipV="1">
            <a:off x="1544256" y="6300084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 flipV="1">
            <a:off x="1544256" y="5619962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 flipV="1">
            <a:off x="1535020" y="5905923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 flipV="1">
            <a:off x="1570958" y="5313883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 flipV="1">
            <a:off x="1553492" y="5031648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 flipV="1">
            <a:off x="1559155" y="4538903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/>
          <p:nvPr/>
        </p:nvCxnSpPr>
        <p:spPr>
          <a:xfrm flipV="1">
            <a:off x="1553492" y="3842385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/>
          <p:cNvCxnSpPr/>
          <p:nvPr/>
        </p:nvCxnSpPr>
        <p:spPr>
          <a:xfrm flipV="1">
            <a:off x="1575372" y="2745864"/>
            <a:ext cx="1368152" cy="942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 flipV="1">
            <a:off x="1553492" y="1232301"/>
            <a:ext cx="1368152" cy="857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1182321" y="1115317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>
            <a:off x="1183550" y="3401348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/>
          <p:cNvCxnSpPr/>
          <p:nvPr/>
        </p:nvCxnSpPr>
        <p:spPr>
          <a:xfrm>
            <a:off x="1179901" y="4304324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>
          <a:xfrm>
            <a:off x="1187624" y="6093719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511080" y="93416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2000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16383" y="58958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2016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16574" y="32222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2010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10555" y="41140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2012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12975" y="50224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2014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 Box 24"/>
          <p:cNvSpPr txBox="1">
            <a:spLocks noChangeArrowheads="1"/>
          </p:cNvSpPr>
          <p:nvPr/>
        </p:nvSpPr>
        <p:spPr bwMode="auto">
          <a:xfrm>
            <a:off x="2913465" y="1080444"/>
            <a:ext cx="48915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FF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2000. 12.   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1</a:t>
            </a:r>
            <a:r>
              <a:rPr kumimoji="0" lang="en-US" altLang="ko-KR" sz="1600" baseline="30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annual report on Korean GAW issued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1492196" y="1107015"/>
            <a:ext cx="98561" cy="106943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직사각형 107"/>
          <p:cNvSpPr/>
          <p:nvPr/>
        </p:nvSpPr>
        <p:spPr>
          <a:xfrm>
            <a:off x="1492197" y="2319612"/>
            <a:ext cx="98560" cy="41525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Text Box 24"/>
          <p:cNvSpPr txBox="1">
            <a:spLocks noChangeArrowheads="1"/>
          </p:cNvSpPr>
          <p:nvPr/>
        </p:nvSpPr>
        <p:spPr bwMode="auto">
          <a:xfrm>
            <a:off x="2906580" y="1405351"/>
            <a:ext cx="56659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2001. 9.     1</a:t>
            </a:r>
            <a:r>
              <a:rPr kumimoji="0" lang="en-US" altLang="ko-KR" sz="1600" baseline="30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participation in CH</a:t>
            </a:r>
            <a:r>
              <a:rPr kumimoji="0" lang="en-US" altLang="ko-KR" sz="1600" baseline="-25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4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RRT (organized by JMA)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Text Box 24"/>
          <p:cNvSpPr txBox="1">
            <a:spLocks noChangeArrowheads="1"/>
          </p:cNvSpPr>
          <p:nvPr/>
        </p:nvSpPr>
        <p:spPr bwMode="auto">
          <a:xfrm>
            <a:off x="2906389" y="1710044"/>
            <a:ext cx="60362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eaLnBrk="1" latinLnBrk="0" hangingPunct="1"/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2004. 6.     1</a:t>
            </a:r>
            <a:r>
              <a:rPr kumimoji="0" lang="en-US" altLang="ko-KR" sz="1600" baseline="300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srgbClr val="00206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participation in GHGs RRT (organized by NOAA)</a:t>
            </a:r>
            <a:endParaRPr kumimoji="0" lang="en-US" altLang="ko-KR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4" name="직선 연결선 113"/>
          <p:cNvCxnSpPr/>
          <p:nvPr/>
        </p:nvCxnSpPr>
        <p:spPr>
          <a:xfrm flipV="1">
            <a:off x="1308236" y="2075174"/>
            <a:ext cx="460876" cy="20255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flipV="1">
            <a:off x="1292764" y="2218338"/>
            <a:ext cx="460876" cy="20255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>
            <a:off x="1183691" y="2502188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510746" y="23396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2008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2" name="직선 연결선 121"/>
          <p:cNvCxnSpPr/>
          <p:nvPr/>
        </p:nvCxnSpPr>
        <p:spPr>
          <a:xfrm>
            <a:off x="1186335" y="5203428"/>
            <a:ext cx="72008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72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in\Desktop\기후대기감시ppt\간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9168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3594100" algn="l"/>
              </a:tabLst>
            </a:pPr>
            <a:r>
              <a:rPr lang="en-US" altLang="ko-KR" sz="4000" b="1" spc="-12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Observations</a:t>
            </a:r>
            <a:endParaRPr lang="ko-KR" altLang="en-US" sz="4000" b="1" spc="-12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360" y="404664"/>
            <a:ext cx="43924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Climate Change Monitoring Division</a:t>
            </a:r>
            <a:endParaRPr lang="ko-KR" altLang="en-US" sz="16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\\vmware-host\Shared Folders\도큐멘트\KGAWC_Work\19.센터홍보\기상청CI\화면조각별 AI&amp;JPG\JPG\시그니춰 영문 좌우조합 B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19" y="5677633"/>
            <a:ext cx="2690962" cy="11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1" y="103932"/>
            <a:ext cx="8007151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Observation Programs of Interest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8" name="AutoShape 3"/>
          <p:cNvSpPr>
            <a:spLocks noChangeArrowheads="1"/>
          </p:cNvSpPr>
          <p:nvPr/>
        </p:nvSpPr>
        <p:spPr bwMode="gray">
          <a:xfrm rot="17973186">
            <a:off x="4777581" y="209279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200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66" name="AutoShape 4"/>
          <p:cNvSpPr>
            <a:spLocks noChangeArrowheads="1"/>
          </p:cNvSpPr>
          <p:nvPr/>
        </p:nvSpPr>
        <p:spPr bwMode="gray">
          <a:xfrm rot="3465783">
            <a:off x="4777582" y="4256559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200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67" name="AutoShape 5"/>
          <p:cNvSpPr>
            <a:spLocks noChangeArrowheads="1"/>
          </p:cNvSpPr>
          <p:nvPr/>
        </p:nvSpPr>
        <p:spPr bwMode="gray">
          <a:xfrm rot="14369022">
            <a:off x="3558381" y="216899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200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68" name="AutoShape 6"/>
          <p:cNvSpPr>
            <a:spLocks noChangeArrowheads="1"/>
          </p:cNvSpPr>
          <p:nvPr/>
        </p:nvSpPr>
        <p:spPr bwMode="gray">
          <a:xfrm rot="7535209">
            <a:off x="3520281" y="422322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200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gray">
          <a:xfrm>
            <a:off x="5356225" y="3220716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200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70" name="AutoShape 8"/>
          <p:cNvSpPr>
            <a:spLocks noChangeArrowheads="1"/>
          </p:cNvSpPr>
          <p:nvPr/>
        </p:nvSpPr>
        <p:spPr bwMode="gray">
          <a:xfrm rot="10800000">
            <a:off x="2946400" y="3214366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200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90" name="Text Box 38"/>
          <p:cNvSpPr txBox="1">
            <a:spLocks noChangeArrowheads="1"/>
          </p:cNvSpPr>
          <p:nvPr/>
        </p:nvSpPr>
        <p:spPr bwMode="auto">
          <a:xfrm>
            <a:off x="5715000" y="1052736"/>
            <a:ext cx="2462534" cy="461665"/>
          </a:xfrm>
          <a:prstGeom prst="rect">
            <a:avLst/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Reactive Gases</a:t>
            </a:r>
          </a:p>
        </p:txBody>
      </p:sp>
      <p:sp>
        <p:nvSpPr>
          <p:cNvPr id="91" name="Text Box 39"/>
          <p:cNvSpPr txBox="1">
            <a:spLocks noChangeArrowheads="1"/>
          </p:cNvSpPr>
          <p:nvPr/>
        </p:nvSpPr>
        <p:spPr bwMode="auto">
          <a:xfrm>
            <a:off x="179512" y="1082353"/>
            <a:ext cx="29899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latinLnBrk="0" hangingPunct="0">
              <a:defRPr/>
            </a:pPr>
            <a:r>
              <a:rPr kumimoji="0" lang="en-US" altLang="ko-K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Greenhouse Gases</a:t>
            </a:r>
          </a:p>
        </p:txBody>
      </p:sp>
      <p:sp>
        <p:nvSpPr>
          <p:cNvPr id="92" name="Text Box 40"/>
          <p:cNvSpPr txBox="1">
            <a:spLocks noChangeArrowheads="1"/>
          </p:cNvSpPr>
          <p:nvPr/>
        </p:nvSpPr>
        <p:spPr bwMode="auto">
          <a:xfrm>
            <a:off x="6679729" y="2944912"/>
            <a:ext cx="194476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Ozone </a:t>
            </a:r>
            <a:r>
              <a:rPr kumimoji="0" lang="en-US" altLang="ko-K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&amp; UV</a:t>
            </a:r>
          </a:p>
        </p:txBody>
      </p:sp>
      <p:sp>
        <p:nvSpPr>
          <p:cNvPr id="93" name="Text Box 41"/>
          <p:cNvSpPr txBox="1">
            <a:spLocks noChangeArrowheads="1"/>
          </p:cNvSpPr>
          <p:nvPr/>
        </p:nvSpPr>
        <p:spPr bwMode="auto">
          <a:xfrm>
            <a:off x="5508104" y="5085184"/>
            <a:ext cx="355257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Atmospheric Radiation</a:t>
            </a:r>
            <a:endParaRPr kumimoji="0" lang="en-US" altLang="ko-K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94" name="Text Box 42"/>
          <p:cNvSpPr txBox="1">
            <a:spLocks noChangeArrowheads="1"/>
          </p:cNvSpPr>
          <p:nvPr/>
        </p:nvSpPr>
        <p:spPr bwMode="auto">
          <a:xfrm>
            <a:off x="323528" y="2738537"/>
            <a:ext cx="150233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latinLnBrk="0" hangingPunct="0">
              <a:defRPr/>
            </a:pPr>
            <a:r>
              <a:rPr kumimoji="0" lang="en-US" altLang="ko-K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Aerosols</a:t>
            </a:r>
          </a:p>
        </p:txBody>
      </p:sp>
      <p:sp>
        <p:nvSpPr>
          <p:cNvPr id="95" name="Text Box 43"/>
          <p:cNvSpPr txBox="1">
            <a:spLocks noChangeArrowheads="1"/>
          </p:cNvSpPr>
          <p:nvPr/>
        </p:nvSpPr>
        <p:spPr bwMode="auto">
          <a:xfrm>
            <a:off x="139034" y="4972698"/>
            <a:ext cx="45250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latinLnBrk="0" hangingPunct="0">
              <a:defRPr/>
            </a:pPr>
            <a:r>
              <a:rPr kumimoji="0" lang="en-US" altLang="ko-K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Total Atmospheric Deposition</a:t>
            </a:r>
            <a:endParaRPr kumimoji="0" lang="en-US" altLang="ko-K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96" name="Rectangle 9"/>
          <p:cNvSpPr>
            <a:spLocks noChangeArrowheads="1"/>
          </p:cNvSpPr>
          <p:nvPr/>
        </p:nvSpPr>
        <p:spPr bwMode="black">
          <a:xfrm>
            <a:off x="282972" y="5365665"/>
            <a:ext cx="31369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kern="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Acidity</a:t>
            </a:r>
            <a:r>
              <a:rPr kumimoji="0" lang="en-US" altLang="ko-KR" sz="2000" kern="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Conductivity</a:t>
            </a:r>
            <a:endParaRPr kumimoji="0" lang="en-US" altLang="ko-KR" sz="2000" kern="0" dirty="0">
              <a:solidFill>
                <a:srgbClr val="000000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F</a:t>
            </a:r>
            <a:r>
              <a:rPr kumimoji="0" lang="en-US" altLang="ko-KR" sz="2000" kern="0" baseline="30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-</a:t>
            </a: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</a:t>
            </a:r>
            <a:r>
              <a:rPr kumimoji="0" lang="en-US" altLang="ko-KR" sz="2000" kern="0" dirty="0" err="1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Cl</a:t>
            </a:r>
            <a:r>
              <a:rPr kumimoji="0" lang="en-US" altLang="ko-KR" sz="2000" kern="0" baseline="30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-</a:t>
            </a: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NO</a:t>
            </a:r>
            <a:r>
              <a:rPr kumimoji="0" lang="en-US" altLang="ko-KR" sz="2000" kern="0" baseline="-25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3</a:t>
            </a:r>
            <a:r>
              <a:rPr kumimoji="0" lang="en-US" altLang="ko-KR" sz="2000" kern="0" baseline="30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-</a:t>
            </a: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SO</a:t>
            </a:r>
            <a:r>
              <a:rPr kumimoji="0" lang="en-US" altLang="ko-KR" sz="2000" kern="0" baseline="-25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4</a:t>
            </a:r>
            <a:r>
              <a:rPr kumimoji="0" lang="en-US" altLang="ko-KR" sz="2000" kern="0" baseline="30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2-</a:t>
            </a: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</a:t>
            </a:r>
            <a:endParaRPr kumimoji="0" lang="en-US" altLang="ko-KR" sz="2000" kern="0" dirty="0" smtClean="0">
              <a:solidFill>
                <a:srgbClr val="000000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kern="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Na</a:t>
            </a:r>
            <a:r>
              <a:rPr kumimoji="0" lang="en-US" altLang="ko-KR" sz="2000" kern="0" baseline="30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+</a:t>
            </a:r>
            <a:r>
              <a:rPr kumimoji="0" lang="en-US" altLang="ko-KR" sz="2000" kern="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NH</a:t>
            </a:r>
            <a:r>
              <a:rPr kumimoji="0" lang="en-US" altLang="ko-KR" sz="2000" kern="0" baseline="-25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4</a:t>
            </a:r>
            <a:r>
              <a:rPr kumimoji="0" lang="en-US" altLang="ko-KR" sz="2000" kern="0" baseline="30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+</a:t>
            </a: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K</a:t>
            </a:r>
            <a:r>
              <a:rPr kumimoji="0" lang="en-US" altLang="ko-KR" sz="2000" kern="0" baseline="30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+</a:t>
            </a: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Mg</a:t>
            </a:r>
            <a:r>
              <a:rPr kumimoji="0" lang="en-US" altLang="ko-KR" sz="2000" kern="0" baseline="30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2+</a:t>
            </a: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</a:t>
            </a:r>
            <a:r>
              <a:rPr kumimoji="0" lang="en-US" altLang="ko-KR" sz="20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kern="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Ca</a:t>
            </a:r>
            <a:r>
              <a:rPr kumimoji="0" lang="en-US" altLang="ko-KR" sz="2000" kern="0" baseline="30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2+</a:t>
            </a:r>
          </a:p>
        </p:txBody>
      </p:sp>
      <p:sp>
        <p:nvSpPr>
          <p:cNvPr id="97" name="직사각형 43"/>
          <p:cNvSpPr>
            <a:spLocks noChangeArrowheads="1"/>
          </p:cNvSpPr>
          <p:nvPr/>
        </p:nvSpPr>
        <p:spPr bwMode="auto">
          <a:xfrm>
            <a:off x="5517232" y="5509681"/>
            <a:ext cx="3043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latinLnBrk="0"/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Direct/</a:t>
            </a: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diffuse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 sunlight</a:t>
            </a:r>
          </a:p>
          <a:p>
            <a:pPr marL="171450" indent="-171450" latinLnBrk="0"/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Solar/terrestrial 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radiation</a:t>
            </a:r>
          </a:p>
          <a:p>
            <a:pPr marL="171450" indent="-171450" latinLnBrk="0"/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Net radiation</a:t>
            </a:r>
          </a:p>
        </p:txBody>
      </p:sp>
      <p:sp>
        <p:nvSpPr>
          <p:cNvPr id="98" name="Rectangle 9"/>
          <p:cNvSpPr>
            <a:spLocks noChangeArrowheads="1"/>
          </p:cNvSpPr>
          <p:nvPr/>
        </p:nvSpPr>
        <p:spPr bwMode="black">
          <a:xfrm>
            <a:off x="303177" y="1412553"/>
            <a:ext cx="21815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latinLnBrk="0"/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CO</a:t>
            </a:r>
            <a:r>
              <a:rPr kumimoji="0" lang="en-US" altLang="ko-KR" sz="2000" baseline="-25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2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CH</a:t>
            </a:r>
            <a:r>
              <a:rPr kumimoji="0" lang="en-US" altLang="ko-KR" sz="2000" baseline="-25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4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N</a:t>
            </a:r>
            <a:r>
              <a:rPr kumimoji="0" lang="en-US" altLang="ko-KR" sz="2000" baseline="-25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2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O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</a:t>
            </a:r>
          </a:p>
          <a:p>
            <a:pPr marL="171450" indent="-171450" latinLnBrk="0"/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CFC</a:t>
            </a:r>
            <a:r>
              <a:rPr kumimoji="0" lang="en-US" altLang="ko-KR" sz="2000" baseline="-25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11, 12, 113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SF</a:t>
            </a:r>
            <a:r>
              <a:rPr kumimoji="0" lang="en-US" altLang="ko-KR" sz="2000" baseline="-25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6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 </a:t>
            </a:r>
          </a:p>
        </p:txBody>
      </p:sp>
      <p:sp>
        <p:nvSpPr>
          <p:cNvPr id="99" name="Rectangle 9"/>
          <p:cNvSpPr>
            <a:spLocks noChangeArrowheads="1"/>
          </p:cNvSpPr>
          <p:nvPr/>
        </p:nvSpPr>
        <p:spPr bwMode="black">
          <a:xfrm>
            <a:off x="5868144" y="1514401"/>
            <a:ext cx="2462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latinLnBrk="0"/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SO</a:t>
            </a:r>
            <a:r>
              <a:rPr kumimoji="0" lang="en-US" altLang="ko-KR" sz="2000" baseline="-25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2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CO, </a:t>
            </a:r>
            <a:r>
              <a:rPr kumimoji="0" lang="en-US" altLang="ko-KR" sz="2000" dirty="0" err="1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NOx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O</a:t>
            </a:r>
            <a:r>
              <a:rPr kumimoji="0" lang="en-US" altLang="ko-KR" sz="2000" baseline="-25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3</a:t>
            </a:r>
            <a:endParaRPr kumimoji="0" lang="en-US" altLang="ko-KR" sz="2000" dirty="0">
              <a:solidFill>
                <a:srgbClr val="000000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sp>
        <p:nvSpPr>
          <p:cNvPr id="100" name="Rectangle 9"/>
          <p:cNvSpPr>
            <a:spLocks noChangeArrowheads="1"/>
          </p:cNvSpPr>
          <p:nvPr/>
        </p:nvSpPr>
        <p:spPr bwMode="black">
          <a:xfrm>
            <a:off x="179512" y="3170585"/>
            <a:ext cx="29289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 latinLnBrk="0"/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Physical, chemical,</a:t>
            </a:r>
            <a:endParaRPr kumimoji="0" lang="en-US" altLang="ko-KR" sz="2000" dirty="0">
              <a:solidFill>
                <a:srgbClr val="000000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  <a:p>
            <a:pPr marL="171450" indent="-171450" latinLnBrk="0"/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optical </a:t>
            </a: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properties</a:t>
            </a:r>
            <a:endParaRPr kumimoji="0" lang="en-US" altLang="ko-KR" sz="2000" dirty="0">
              <a:solidFill>
                <a:srgbClr val="000000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sp>
        <p:nvSpPr>
          <p:cNvPr id="101" name="직사각형 43"/>
          <p:cNvSpPr>
            <a:spLocks noChangeArrowheads="1"/>
          </p:cNvSpPr>
          <p:nvPr/>
        </p:nvSpPr>
        <p:spPr bwMode="auto">
          <a:xfrm>
            <a:off x="6660232" y="3369186"/>
            <a:ext cx="25340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latinLnBrk="0"/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UV-A</a:t>
            </a:r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,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UV-B</a:t>
            </a:r>
            <a:endParaRPr kumimoji="0" lang="en-US" altLang="ko-KR" sz="2000" dirty="0">
              <a:solidFill>
                <a:srgbClr val="000000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  <a:p>
            <a:pPr marL="171450" indent="-171450" latinLnBrk="0"/>
            <a:r>
              <a:rPr kumimoji="0" lang="en-US" altLang="ko-KR" sz="2000" dirty="0">
                <a:solidFill>
                  <a:srgbClr val="000000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Stratospheric Ozone</a:t>
            </a:r>
            <a:endParaRPr kumimoji="0" lang="ko-KR" altLang="en-US" sz="2000" dirty="0"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pic>
        <p:nvPicPr>
          <p:cNvPr id="45" name="Picture 5" descr="C:\Users\shin\Desktop\기후대기감시ppt\버튼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609264"/>
            <a:ext cx="467771" cy="467771"/>
          </a:xfrm>
          <a:prstGeom prst="rect">
            <a:avLst/>
          </a:prstGeom>
          <a:noFill/>
        </p:spPr>
      </p:pic>
      <p:pic>
        <p:nvPicPr>
          <p:cNvPr id="46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3950" y="3115123"/>
            <a:ext cx="487411" cy="487411"/>
          </a:xfrm>
          <a:prstGeom prst="rect">
            <a:avLst/>
          </a:prstGeom>
          <a:noFill/>
        </p:spPr>
      </p:pic>
      <p:pic>
        <p:nvPicPr>
          <p:cNvPr id="47" name="Picture 7" descr="C:\Users\shin\Desktop\기후대기감시ppt\버튼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4168" y="1474871"/>
            <a:ext cx="424014" cy="424014"/>
          </a:xfrm>
          <a:prstGeom prst="rect">
            <a:avLst/>
          </a:prstGeom>
          <a:noFill/>
        </p:spPr>
      </p:pic>
      <p:pic>
        <p:nvPicPr>
          <p:cNvPr id="48" name="Picture 7" descr="C:\Users\shin\Desktop\기후대기감시ppt\버튼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0182" y="1482403"/>
            <a:ext cx="416482" cy="416482"/>
          </a:xfrm>
          <a:prstGeom prst="rect">
            <a:avLst/>
          </a:prstGeom>
          <a:noFill/>
        </p:spPr>
      </p:pic>
      <p:pic>
        <p:nvPicPr>
          <p:cNvPr id="49" name="Picture 5" descr="C:\Users\shin\Desktop\기후대기감시ppt\버튼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8628" y="3166741"/>
            <a:ext cx="467771" cy="467771"/>
          </a:xfrm>
          <a:prstGeom prst="rect">
            <a:avLst/>
          </a:prstGeom>
          <a:noFill/>
        </p:spPr>
      </p:pic>
      <p:pic>
        <p:nvPicPr>
          <p:cNvPr id="50" name="Picture 6" descr="C:\Users\shin\Desktop\기후대기감시ppt\버튼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4465" y="4685026"/>
            <a:ext cx="487411" cy="487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1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76409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(KMA) 1987: Mt. </a:t>
            </a:r>
            <a:r>
              <a:rPr lang="en-US" altLang="ko-KR" sz="3200" kern="0" dirty="0" err="1" smtClean="0">
                <a:solidFill>
                  <a:schemeClr val="bg1"/>
                </a:solidFill>
                <a:latin typeface="Tahoma" pitchFamily="34" charset="0"/>
              </a:rPr>
              <a:t>Sobaek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Station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2"/>
          <a:stretch/>
        </p:blipFill>
        <p:spPr>
          <a:xfrm>
            <a:off x="405889" y="1268760"/>
            <a:ext cx="8326313" cy="3913632"/>
          </a:xfrm>
          <a:prstGeom prst="rect">
            <a:avLst/>
          </a:prstGeom>
        </p:spPr>
      </p:pic>
      <p:pic>
        <p:nvPicPr>
          <p:cNvPr id="51" name="그림 50" descr="소백산기상관측소 간판_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361" y="3717032"/>
            <a:ext cx="1524322" cy="14237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415413" y="5229200"/>
            <a:ext cx="629804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/>
            <a:r>
              <a:rPr kumimoji="0" lang="en-US" altLang="ko-KR" dirty="0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KMA established it in 1987 on the Mt. </a:t>
            </a:r>
            <a:r>
              <a:rPr kumimoji="0" lang="en-US" altLang="ko-KR" dirty="0" err="1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Sobaek</a:t>
            </a:r>
            <a:r>
              <a:rPr kumimoji="0" lang="en-US" altLang="ko-KR" dirty="0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for the</a:t>
            </a:r>
            <a:r>
              <a:rPr kumimoji="0" lang="ko-KR" altLang="en-US" dirty="0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</a:t>
            </a:r>
            <a:r>
              <a:rPr kumimoji="0" lang="en-US" altLang="ko-KR" dirty="0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purpose of air pollution and meteorological measurements, and moved to the </a:t>
            </a:r>
            <a:r>
              <a:rPr kumimoji="0" lang="en-US" altLang="ko-KR" dirty="0" err="1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Anmyeondo</a:t>
            </a:r>
            <a:r>
              <a:rPr kumimoji="0" lang="en-US" altLang="ko-KR" dirty="0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 in 1996  </a:t>
            </a:r>
            <a:endParaRPr kumimoji="0" lang="en-US" altLang="ko-KR" dirty="0">
              <a:solidFill>
                <a:srgbClr val="002060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sp>
        <p:nvSpPr>
          <p:cNvPr id="53" name="아래쪽 화살표 52"/>
          <p:cNvSpPr/>
          <p:nvPr/>
        </p:nvSpPr>
        <p:spPr>
          <a:xfrm>
            <a:off x="2776279" y="2564904"/>
            <a:ext cx="144016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grpSp>
        <p:nvGrpSpPr>
          <p:cNvPr id="54" name="Group 12"/>
          <p:cNvGrpSpPr>
            <a:grpSpLocks noChangeAspect="1"/>
          </p:cNvGrpSpPr>
          <p:nvPr/>
        </p:nvGrpSpPr>
        <p:grpSpPr>
          <a:xfrm>
            <a:off x="6713457" y="4725144"/>
            <a:ext cx="2358103" cy="1693403"/>
            <a:chOff x="92640" y="1196752"/>
            <a:chExt cx="6279560" cy="4509483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11133" b="10823"/>
            <a:stretch>
              <a:fillRect/>
            </a:stretch>
          </p:blipFill>
          <p:spPr bwMode="auto">
            <a:xfrm>
              <a:off x="92640" y="1196752"/>
              <a:ext cx="6279560" cy="450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7" descr="C:\Users\shin\Desktop\기후대기감시ppt\버튼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0747" y="3664975"/>
              <a:ext cx="218635" cy="21863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841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76409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(KMA, Univ.) 1990: </a:t>
            </a:r>
            <a:r>
              <a:rPr lang="en-US" altLang="ko-KR" sz="3200" kern="0" dirty="0" err="1" smtClean="0">
                <a:solidFill>
                  <a:schemeClr val="bg1"/>
                </a:solidFill>
                <a:latin typeface="Tahoma" pitchFamily="34" charset="0"/>
              </a:rPr>
              <a:t>Gosan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Station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/>
          <a:stretch/>
        </p:blipFill>
        <p:spPr>
          <a:xfrm>
            <a:off x="628152" y="1124744"/>
            <a:ext cx="7876580" cy="4468510"/>
          </a:xfrm>
          <a:prstGeom prst="rect">
            <a:avLst/>
          </a:prstGeom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860" y="5609453"/>
            <a:ext cx="59912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/>
            <a:r>
              <a:rPr kumimoji="0" lang="en-US" altLang="ko-KR" dirty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E</a:t>
            </a:r>
            <a:r>
              <a:rPr kumimoji="0" lang="en-US" altLang="ko-KR" dirty="0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stablished in 1990 and designated as the GAW regional station (GAW-ID: GSN) in 1990.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801" y="3131676"/>
            <a:ext cx="122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Super site</a:t>
            </a:r>
            <a:endParaRPr lang="ko-KR" alt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1844824"/>
            <a:ext cx="3187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Gosan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meteorological station</a:t>
            </a:r>
          </a:p>
          <a:p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Radar observatory</a:t>
            </a:r>
          </a:p>
          <a:p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ASOS</a:t>
            </a:r>
            <a:endParaRPr lang="ko-KR" alt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4" name="Group 12"/>
          <p:cNvGrpSpPr>
            <a:grpSpLocks noChangeAspect="1"/>
          </p:cNvGrpSpPr>
          <p:nvPr/>
        </p:nvGrpSpPr>
        <p:grpSpPr>
          <a:xfrm>
            <a:off x="6713457" y="4725144"/>
            <a:ext cx="2358103" cy="1693403"/>
            <a:chOff x="92640" y="1196752"/>
            <a:chExt cx="6279560" cy="4509483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11133" b="10823"/>
            <a:stretch>
              <a:fillRect/>
            </a:stretch>
          </p:blipFill>
          <p:spPr bwMode="auto">
            <a:xfrm>
              <a:off x="92640" y="1196752"/>
              <a:ext cx="6279560" cy="450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7" descr="C:\Users\shin\Desktop\기후대기감시ppt\버튼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74803" y="5078762"/>
              <a:ext cx="218635" cy="218635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755576" y="1628800"/>
            <a:ext cx="14285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Global Network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AD-Net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AERONET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AGAGE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EANET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GALION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2160" y="3625279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Global Network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GAW-PFR</a:t>
            </a:r>
          </a:p>
        </p:txBody>
      </p:sp>
    </p:spTree>
    <p:extLst>
      <p:ext uri="{BB962C8B-B14F-4D97-AF65-F5344CB8AC3E}">
        <p14:creationId xmlns:p14="http://schemas.microsoft.com/office/powerpoint/2010/main" val="6519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103932"/>
            <a:ext cx="76409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(KMA) 1996: </a:t>
            </a:r>
            <a:r>
              <a:rPr lang="en-US" altLang="ko-KR" sz="3200" kern="0" dirty="0" err="1" smtClean="0">
                <a:solidFill>
                  <a:schemeClr val="bg1"/>
                </a:solidFill>
                <a:latin typeface="Tahoma" pitchFamily="34" charset="0"/>
              </a:rPr>
              <a:t>Anmyondo</a:t>
            </a:r>
            <a:r>
              <a:rPr lang="en-US" altLang="ko-KR" sz="3200" kern="0" dirty="0" smtClean="0">
                <a:solidFill>
                  <a:schemeClr val="bg1"/>
                </a:solidFill>
                <a:latin typeface="Tahoma" pitchFamily="34" charset="0"/>
              </a:rPr>
              <a:t> Station</a:t>
            </a:r>
            <a:endParaRPr lang="ko-KR" altLang="en-US" sz="3200" kern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 b="5409"/>
          <a:stretch/>
        </p:blipFill>
        <p:spPr>
          <a:xfrm>
            <a:off x="711276" y="1071208"/>
            <a:ext cx="7704856" cy="4238600"/>
          </a:xfrm>
          <a:prstGeom prst="rect">
            <a:avLst/>
          </a:prstGeom>
        </p:spPr>
      </p:pic>
      <p:grpSp>
        <p:nvGrpSpPr>
          <p:cNvPr id="54" name="Group 12"/>
          <p:cNvGrpSpPr>
            <a:grpSpLocks noChangeAspect="1"/>
          </p:cNvGrpSpPr>
          <p:nvPr/>
        </p:nvGrpSpPr>
        <p:grpSpPr>
          <a:xfrm>
            <a:off x="6713457" y="4722989"/>
            <a:ext cx="2358103" cy="1693403"/>
            <a:chOff x="92640" y="1196752"/>
            <a:chExt cx="6279560" cy="4509483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11133" b="10823"/>
            <a:stretch>
              <a:fillRect/>
            </a:stretch>
          </p:blipFill>
          <p:spPr bwMode="auto">
            <a:xfrm>
              <a:off x="92640" y="1196752"/>
              <a:ext cx="6279560" cy="450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7" descr="C:\Users\shin\Desktop\기후대기감시ppt\버튼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92107" y="3714165"/>
              <a:ext cx="218635" cy="218635"/>
            </a:xfrm>
            <a:prstGeom prst="rect">
              <a:avLst/>
            </a:prstGeom>
            <a:noFill/>
          </p:spPr>
        </p:pic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83568" y="5319680"/>
            <a:ext cx="6010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/>
            <a:r>
              <a:rPr kumimoji="0" lang="en-US" altLang="ko-KR" dirty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E</a:t>
            </a:r>
            <a:r>
              <a:rPr kumimoji="0" lang="en-US" altLang="ko-KR" dirty="0" smtClean="0">
                <a:solidFill>
                  <a:srgbClr val="00206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stablished in 1996 and designated as the GAW regional station (GAW-ID: AMY) in 1998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6384" y="1340768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Air sampling tower (Jan 2003)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- 40 m AGL (86 m ASL)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104" y="1097036"/>
            <a:ext cx="2617688" cy="34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Lat./Lon.: 36° 32’/ 126° 19’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8277" y="2430124"/>
            <a:ext cx="2961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Aerosol sampling inlets (Dec 2012)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9592" y="4149080"/>
            <a:ext cx="14093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Global Network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GAW-PFR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AERONET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TCCON</a:t>
            </a:r>
          </a:p>
        </p:txBody>
      </p:sp>
    </p:spTree>
    <p:extLst>
      <p:ext uri="{BB962C8B-B14F-4D97-AF65-F5344CB8AC3E}">
        <p14:creationId xmlns:p14="http://schemas.microsoft.com/office/powerpoint/2010/main" val="6519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15874</TotalTime>
  <Words>2401</Words>
  <Application>Microsoft Office PowerPoint</Application>
  <PresentationFormat>화면 슬라이드 쇼(4:3)</PresentationFormat>
  <Paragraphs>465</Paragraphs>
  <Slides>34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9" baseType="lpstr">
      <vt:lpstr>굴림</vt:lpstr>
      <vt:lpstr>Arial</vt:lpstr>
      <vt:lpstr>Verdana</vt:lpstr>
      <vt:lpstr>HY울릉도M</vt:lpstr>
      <vt:lpstr>HY동녘M</vt:lpstr>
      <vt:lpstr>Wingdings 2</vt:lpstr>
      <vt:lpstr>Wingdings</vt:lpstr>
      <vt:lpstr>Vrinda</vt:lpstr>
      <vt:lpstr>맑은 고딕</vt:lpstr>
      <vt:lpstr>HY견고딕</vt:lpstr>
      <vt:lpstr>HY헤드라인M</vt:lpstr>
      <vt:lpstr>Cre고딕 B</vt:lpstr>
      <vt:lpstr>휴먼모음T</vt:lpstr>
      <vt:lpstr>Tahoma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shin</dc:creator>
  <cp:lastModifiedBy>kma</cp:lastModifiedBy>
  <cp:revision>887</cp:revision>
  <cp:lastPrinted>2016-10-13T08:21:25Z</cp:lastPrinted>
  <dcterms:created xsi:type="dcterms:W3CDTF">2014-02-06T07:26:38Z</dcterms:created>
  <dcterms:modified xsi:type="dcterms:W3CDTF">2016-11-10T05:42:42Z</dcterms:modified>
</cp:coreProperties>
</file>