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slideLayouts/slideLayout120.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Default Extension="emf" ContentType="image/x-emf"/>
  <Override PartName="/ppt/slideLayouts/slideLayout114.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11.xml" ContentType="application/vnd.openxmlformats-officedocument.presentationml.notesSlide+xml"/>
  <Default Extension="tiff" ContentType="image/tiff"/>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 id="2147483652" r:id="rId3"/>
    <p:sldMasterId id="2147483847" r:id="rId4"/>
    <p:sldMasterId id="2147483859" r:id="rId5"/>
    <p:sldMasterId id="2147484285" r:id="rId6"/>
    <p:sldMasterId id="2147484296" r:id="rId7"/>
    <p:sldMasterId id="2147484308" r:id="rId8"/>
    <p:sldMasterId id="2147484320" r:id="rId9"/>
    <p:sldMasterId id="2147484335" r:id="rId10"/>
    <p:sldMasterId id="2147484348" r:id="rId11"/>
  </p:sldMasterIdLst>
  <p:notesMasterIdLst>
    <p:notesMasterId r:id="rId49"/>
  </p:notesMasterIdLst>
  <p:sldIdLst>
    <p:sldId id="579" r:id="rId12"/>
    <p:sldId id="694" r:id="rId13"/>
    <p:sldId id="695" r:id="rId14"/>
    <p:sldId id="696" r:id="rId15"/>
    <p:sldId id="699" r:id="rId16"/>
    <p:sldId id="648" r:id="rId17"/>
    <p:sldId id="633" r:id="rId18"/>
    <p:sldId id="689" r:id="rId19"/>
    <p:sldId id="651" r:id="rId20"/>
    <p:sldId id="690" r:id="rId21"/>
    <p:sldId id="654" r:id="rId22"/>
    <p:sldId id="691" r:id="rId23"/>
    <p:sldId id="692" r:id="rId24"/>
    <p:sldId id="693" r:id="rId25"/>
    <p:sldId id="660" r:id="rId26"/>
    <p:sldId id="661" r:id="rId27"/>
    <p:sldId id="668" r:id="rId28"/>
    <p:sldId id="665" r:id="rId29"/>
    <p:sldId id="669" r:id="rId30"/>
    <p:sldId id="700" r:id="rId31"/>
    <p:sldId id="616" r:id="rId32"/>
    <p:sldId id="701" r:id="rId33"/>
    <p:sldId id="634" r:id="rId34"/>
    <p:sldId id="635" r:id="rId35"/>
    <p:sldId id="702" r:id="rId36"/>
    <p:sldId id="707" r:id="rId37"/>
    <p:sldId id="679" r:id="rId38"/>
    <p:sldId id="703" r:id="rId39"/>
    <p:sldId id="683" r:id="rId40"/>
    <p:sldId id="641" r:id="rId41"/>
    <p:sldId id="684" r:id="rId42"/>
    <p:sldId id="685" r:id="rId43"/>
    <p:sldId id="687" r:id="rId44"/>
    <p:sldId id="704" r:id="rId45"/>
    <p:sldId id="688" r:id="rId46"/>
    <p:sldId id="706" r:id="rId47"/>
    <p:sldId id="578" r:id="rId4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8000"/>
    <a:srgbClr val="0000FF"/>
    <a:srgbClr val="0066CC"/>
    <a:srgbClr val="0066FF"/>
    <a:srgbClr val="3399FF"/>
    <a:srgbClr val="FFFF00"/>
    <a:srgbClr val="0099FF"/>
    <a:srgbClr val="FF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6894" autoAdjust="0"/>
  </p:normalViewPr>
  <p:slideViewPr>
    <p:cSldViewPr>
      <p:cViewPr varScale="1">
        <p:scale>
          <a:sx n="69" d="100"/>
          <a:sy n="69" d="100"/>
        </p:scale>
        <p:origin x="-1350"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ash.harwell.aeat.com\naei-admin\naei13\0_meetings\b_NISC_27-11-14\Copy%20of%20INTEM_emissions_1990_2014_forAEA.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ko-KR"/>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377562131950618E-2"/>
          <c:y val="2.9071685115151607E-2"/>
          <c:w val="0.69520897043832819"/>
          <c:h val="0.80743062017405398"/>
        </c:manualLayout>
      </c:layout>
      <c:lineChart>
        <c:grouping val="standard"/>
        <c:ser>
          <c:idx val="0"/>
          <c:order val="0"/>
          <c:tx>
            <c:strRef>
              <c:f>'[Copy of INTEM_emissions_1990_2014_forAEA.xlsx]Rearranged (CH4)'!$E$3</c:f>
              <c:strCache>
                <c:ptCount val="1"/>
                <c:pt idx="0">
                  <c:v>Mace Head - error bars represent the 5th and 95th percentiles</c:v>
                </c:pt>
              </c:strCache>
            </c:strRef>
          </c:tx>
          <c:spPr>
            <a:ln w="28575" cap="rnd">
              <a:solidFill>
                <a:srgbClr val="C00000"/>
              </a:solidFill>
              <a:round/>
            </a:ln>
            <a:effectLst/>
          </c:spPr>
          <c:marker>
            <c:symbol val="circle"/>
            <c:size val="5"/>
            <c:spPr>
              <a:solidFill>
                <a:srgbClr val="C00000"/>
              </a:solidFill>
              <a:ln w="15875">
                <a:solidFill>
                  <a:srgbClr val="C00000"/>
                </a:solidFill>
              </a:ln>
              <a:effectLst/>
            </c:spPr>
          </c:marker>
          <c:errBars>
            <c:errDir val="y"/>
            <c:errBarType val="both"/>
            <c:errValType val="cust"/>
            <c:plus>
              <c:numRef>
                <c:f>'[Copy of INTEM_emissions_1990_2014_forAEA.xlsx]Rearranged (CH4)'!$F$5:$AD$5</c:f>
                <c:numCache>
                  <c:formatCode>General</c:formatCode>
                  <c:ptCount val="25"/>
                  <c:pt idx="0">
                    <c:v>1200</c:v>
                  </c:pt>
                  <c:pt idx="1">
                    <c:v>900</c:v>
                  </c:pt>
                  <c:pt idx="2">
                    <c:v>1400</c:v>
                  </c:pt>
                  <c:pt idx="3">
                    <c:v>900</c:v>
                  </c:pt>
                  <c:pt idx="4">
                    <c:v>600</c:v>
                  </c:pt>
                  <c:pt idx="5">
                    <c:v>700</c:v>
                  </c:pt>
                  <c:pt idx="6">
                    <c:v>300</c:v>
                  </c:pt>
                  <c:pt idx="7">
                    <c:v>500</c:v>
                  </c:pt>
                  <c:pt idx="8">
                    <c:v>500</c:v>
                  </c:pt>
                  <c:pt idx="9">
                    <c:v>400</c:v>
                  </c:pt>
                  <c:pt idx="10">
                    <c:v>300</c:v>
                  </c:pt>
                  <c:pt idx="11">
                    <c:v>500</c:v>
                  </c:pt>
                  <c:pt idx="12">
                    <c:v>500</c:v>
                  </c:pt>
                  <c:pt idx="13">
                    <c:v>700</c:v>
                  </c:pt>
                  <c:pt idx="14">
                    <c:v>700</c:v>
                  </c:pt>
                  <c:pt idx="15">
                    <c:v>400</c:v>
                  </c:pt>
                  <c:pt idx="16">
                    <c:v>600</c:v>
                  </c:pt>
                  <c:pt idx="17">
                    <c:v>500</c:v>
                  </c:pt>
                  <c:pt idx="18">
                    <c:v>400</c:v>
                  </c:pt>
                  <c:pt idx="19">
                    <c:v>500</c:v>
                  </c:pt>
                  <c:pt idx="20">
                    <c:v>700</c:v>
                  </c:pt>
                  <c:pt idx="21">
                    <c:v>700</c:v>
                  </c:pt>
                  <c:pt idx="22">
                    <c:v>400</c:v>
                  </c:pt>
                  <c:pt idx="23">
                    <c:v>#N/A</c:v>
                  </c:pt>
                  <c:pt idx="24">
                    <c:v>#N/A</c:v>
                  </c:pt>
                </c:numCache>
              </c:numRef>
            </c:plus>
            <c:minus>
              <c:numRef>
                <c:f>'[Copy of INTEM_emissions_1990_2014_forAEA.xlsx]Rearranged (CH4)'!$F$4:$AD$4</c:f>
                <c:numCache>
                  <c:formatCode>General</c:formatCode>
                  <c:ptCount val="25"/>
                  <c:pt idx="0">
                    <c:v>1100</c:v>
                  </c:pt>
                  <c:pt idx="1">
                    <c:v>900</c:v>
                  </c:pt>
                  <c:pt idx="2">
                    <c:v>1700</c:v>
                  </c:pt>
                  <c:pt idx="3">
                    <c:v>1300</c:v>
                  </c:pt>
                  <c:pt idx="4">
                    <c:v>1600</c:v>
                  </c:pt>
                  <c:pt idx="5">
                    <c:v>1300</c:v>
                  </c:pt>
                  <c:pt idx="6">
                    <c:v>1200</c:v>
                  </c:pt>
                  <c:pt idx="7">
                    <c:v>1200</c:v>
                  </c:pt>
                  <c:pt idx="8">
                    <c:v>1200</c:v>
                  </c:pt>
                  <c:pt idx="9">
                    <c:v>1300</c:v>
                  </c:pt>
                  <c:pt idx="10">
                    <c:v>1400</c:v>
                  </c:pt>
                  <c:pt idx="11">
                    <c:v>1500</c:v>
                  </c:pt>
                  <c:pt idx="12">
                    <c:v>1500</c:v>
                  </c:pt>
                  <c:pt idx="13">
                    <c:v>1500</c:v>
                  </c:pt>
                  <c:pt idx="14">
                    <c:v>1200</c:v>
                  </c:pt>
                  <c:pt idx="15">
                    <c:v>900</c:v>
                  </c:pt>
                  <c:pt idx="16">
                    <c:v>1000</c:v>
                  </c:pt>
                  <c:pt idx="17">
                    <c:v>700</c:v>
                  </c:pt>
                  <c:pt idx="18">
                    <c:v>700</c:v>
                  </c:pt>
                  <c:pt idx="19">
                    <c:v>800</c:v>
                  </c:pt>
                  <c:pt idx="20">
                    <c:v>1000</c:v>
                  </c:pt>
                  <c:pt idx="21">
                    <c:v>1000</c:v>
                  </c:pt>
                  <c:pt idx="22">
                    <c:v>900</c:v>
                  </c:pt>
                  <c:pt idx="23">
                    <c:v>#N/A</c:v>
                  </c:pt>
                  <c:pt idx="24">
                    <c:v>#N/A</c:v>
                  </c:pt>
                </c:numCache>
              </c:numRef>
            </c:minus>
            <c:spPr>
              <a:noFill/>
              <a:ln w="19050" cap="flat" cmpd="sng" algn="ctr">
                <a:solidFill>
                  <a:srgbClr val="C00000"/>
                </a:solidFill>
                <a:round/>
              </a:ln>
              <a:effectLst/>
            </c:spPr>
          </c:errBars>
          <c:cat>
            <c:numRef>
              <c:f>'[Copy of INTEM_emissions_1990_2014_forAEA.xlsx]Rearranged (CH4)'!$F$2:$AD$2</c:f>
              <c:numCache>
                <c:formatCode>General</c:formatCod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numCache>
            </c:numRef>
          </c:cat>
          <c:val>
            <c:numRef>
              <c:f>'[Copy of INTEM_emissions_1990_2014_forAEA.xlsx]Rearranged (CH4)'!$F$3:$AD$3</c:f>
              <c:numCache>
                <c:formatCode>_-* #,##0_-;\-* #,##0_-;_-* "-"??_-;_-@_-</c:formatCode>
                <c:ptCount val="25"/>
                <c:pt idx="0">
                  <c:v>4100</c:v>
                </c:pt>
                <c:pt idx="1">
                  <c:v>3900</c:v>
                </c:pt>
                <c:pt idx="2">
                  <c:v>3300</c:v>
                </c:pt>
                <c:pt idx="3">
                  <c:v>2800</c:v>
                </c:pt>
                <c:pt idx="4">
                  <c:v>3200</c:v>
                </c:pt>
                <c:pt idx="5">
                  <c:v>3200</c:v>
                </c:pt>
                <c:pt idx="6">
                  <c:v>3200</c:v>
                </c:pt>
                <c:pt idx="7">
                  <c:v>3000</c:v>
                </c:pt>
                <c:pt idx="8">
                  <c:v>2900</c:v>
                </c:pt>
                <c:pt idx="9">
                  <c:v>3000</c:v>
                </c:pt>
                <c:pt idx="10">
                  <c:v>3100</c:v>
                </c:pt>
                <c:pt idx="11">
                  <c:v>2900</c:v>
                </c:pt>
                <c:pt idx="12">
                  <c:v>2800</c:v>
                </c:pt>
                <c:pt idx="13">
                  <c:v>2900</c:v>
                </c:pt>
                <c:pt idx="14">
                  <c:v>3000</c:v>
                </c:pt>
                <c:pt idx="15">
                  <c:v>3000</c:v>
                </c:pt>
                <c:pt idx="16">
                  <c:v>2700</c:v>
                </c:pt>
                <c:pt idx="17">
                  <c:v>2400</c:v>
                </c:pt>
                <c:pt idx="18">
                  <c:v>2400</c:v>
                </c:pt>
                <c:pt idx="19">
                  <c:v>2400</c:v>
                </c:pt>
                <c:pt idx="20">
                  <c:v>2300</c:v>
                </c:pt>
                <c:pt idx="21">
                  <c:v>2300</c:v>
                </c:pt>
                <c:pt idx="22">
                  <c:v>2600</c:v>
                </c:pt>
                <c:pt idx="23">
                  <c:v>#N/A</c:v>
                </c:pt>
                <c:pt idx="24">
                  <c:v>#N/A</c:v>
                </c:pt>
              </c:numCache>
            </c:numRef>
          </c:val>
          <c:extLst xmlns:c16r2="http://schemas.microsoft.com/office/drawing/2015/06/chart">
            <c:ext xmlns:c16="http://schemas.microsoft.com/office/drawing/2014/chart" uri="{C3380CC4-5D6E-409C-BE32-E72D297353CC}">
              <c16:uniqueId val="{00000000-910B-4881-96CD-9121D6C7C194}"/>
            </c:ext>
          </c:extLst>
        </c:ser>
        <c:ser>
          <c:idx val="1"/>
          <c:order val="1"/>
          <c:tx>
            <c:strRef>
              <c:f>'[Copy of INTEM_emissions_1990_2014_forAEA.xlsx]Rearranged (CH4)'!$E$6</c:f>
              <c:strCache>
                <c:ptCount val="1"/>
                <c:pt idx="0">
                  <c:v>DECC - error bars represent the 2.5th and 97.5th percentiles</c:v>
                </c:pt>
              </c:strCache>
            </c:strRef>
          </c:tx>
          <c:spPr>
            <a:ln w="28575" cap="rnd">
              <a:solidFill>
                <a:schemeClr val="accent2"/>
              </a:solidFill>
              <a:round/>
            </a:ln>
            <a:effectLst/>
          </c:spPr>
          <c:marker>
            <c:symbol val="circle"/>
            <c:size val="5"/>
            <c:spPr>
              <a:solidFill>
                <a:schemeClr val="accent2"/>
              </a:solidFill>
              <a:ln w="15875">
                <a:solidFill>
                  <a:schemeClr val="accent2"/>
                </a:solidFill>
              </a:ln>
              <a:effectLst/>
            </c:spPr>
          </c:marker>
          <c:errBars>
            <c:errDir val="y"/>
            <c:errBarType val="both"/>
            <c:errValType val="cust"/>
            <c:plus>
              <c:numRef>
                <c:f>'[Copy of INTEM_emissions_1990_2014_forAEA.xlsx]Rearranged (CH4)'!$F$7:$AD$7</c:f>
                <c:numCache>
                  <c:formatCode>General</c:formatCode>
                  <c:ptCount val="2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478.91139999999467</c:v>
                  </c:pt>
                  <c:pt idx="23">
                    <c:v>377.85680000000002</c:v>
                  </c:pt>
                  <c:pt idx="24">
                    <c:v>519.11239999999998</c:v>
                  </c:pt>
                </c:numCache>
              </c:numRef>
            </c:plus>
            <c:minus>
              <c:numRef>
                <c:f>'[Copy of INTEM_emissions_1990_2014_forAEA.xlsx]Rearranged (CH4)'!$F$8:$AD$8</c:f>
                <c:numCache>
                  <c:formatCode>General</c:formatCode>
                  <c:ptCount val="2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478.91139999999467</c:v>
                  </c:pt>
                  <c:pt idx="23">
                    <c:v>377.85680000000002</c:v>
                  </c:pt>
                  <c:pt idx="24">
                    <c:v>519.11239999999998</c:v>
                  </c:pt>
                </c:numCache>
              </c:numRef>
            </c:minus>
            <c:spPr>
              <a:noFill/>
              <a:ln w="19050" cap="flat" cmpd="sng" algn="ctr">
                <a:solidFill>
                  <a:schemeClr val="accent2"/>
                </a:solidFill>
                <a:round/>
              </a:ln>
              <a:effectLst/>
            </c:spPr>
          </c:errBars>
          <c:val>
            <c:numRef>
              <c:f>'[Copy of INTEM_emissions_1990_2014_forAEA.xlsx]Rearranged (CH4)'!$F$6:$AD$6</c:f>
              <c:numCache>
                <c:formatCode>_-* #,##0_-;\-* #,##0_-;_-* "-"??_-;_-@_-</c:formatCode>
                <c:ptCount val="2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2197.6190999999999</c:v>
                </c:pt>
                <c:pt idx="23">
                  <c:v>2194.6154999999999</c:v>
                </c:pt>
                <c:pt idx="24">
                  <c:v>2252.2221999999997</c:v>
                </c:pt>
              </c:numCache>
            </c:numRef>
          </c:val>
          <c:extLst xmlns:c16r2="http://schemas.microsoft.com/office/drawing/2015/06/chart">
            <c:ext xmlns:c16="http://schemas.microsoft.com/office/drawing/2014/chart" uri="{C3380CC4-5D6E-409C-BE32-E72D297353CC}">
              <c16:uniqueId val="{00000001-910B-4881-96CD-9121D6C7C194}"/>
            </c:ext>
          </c:extLst>
        </c:ser>
        <c:ser>
          <c:idx val="2"/>
          <c:order val="2"/>
          <c:tx>
            <c:strRef>
              <c:f>'[Copy of INTEM_emissions_1990_2014_forAEA.xlsx]Rearranged (CH4)'!$E$9</c:f>
              <c:strCache>
                <c:ptCount val="1"/>
                <c:pt idx="0">
                  <c:v>UK GHGI - error bars represent the 2.5th and 97.5th percentiles</c:v>
                </c:pt>
              </c:strCache>
            </c:strRef>
          </c:tx>
          <c:spPr>
            <a:ln w="28575" cap="rnd">
              <a:solidFill>
                <a:srgbClr val="92D050"/>
              </a:solidFill>
              <a:round/>
            </a:ln>
            <a:effectLst/>
          </c:spPr>
          <c:marker>
            <c:symbol val="circle"/>
            <c:size val="5"/>
            <c:spPr>
              <a:solidFill>
                <a:srgbClr val="92D050"/>
              </a:solidFill>
              <a:ln w="15875">
                <a:solidFill>
                  <a:srgbClr val="92D050"/>
                </a:solidFill>
              </a:ln>
              <a:effectLst/>
            </c:spPr>
          </c:marker>
          <c:errBars>
            <c:errDir val="y"/>
            <c:errBarType val="both"/>
            <c:errValType val="cust"/>
            <c:plus>
              <c:numRef>
                <c:f>'[Copy of INTEM_emissions_1990_2014_forAEA.xlsx]Rearranged (CH4)'!$F$10:$AD$10</c:f>
                <c:numCache>
                  <c:formatCode>General</c:formatCode>
                  <c:ptCount val="25"/>
                  <c:pt idx="0">
                    <c:v>1196.7467892727072</c:v>
                  </c:pt>
                  <c:pt idx="1">
                    <c:v>1196.704879269834</c:v>
                  </c:pt>
                  <c:pt idx="2">
                    <c:v>1186.8970797241673</c:v>
                  </c:pt>
                  <c:pt idx="3">
                    <c:v>1165.4937029805551</c:v>
                  </c:pt>
                  <c:pt idx="4">
                    <c:v>1099.6139386902719</c:v>
                  </c:pt>
                  <c:pt idx="5">
                    <c:v>1114.6452307582249</c:v>
                  </c:pt>
                  <c:pt idx="6">
                    <c:v>1104.7936962500767</c:v>
                  </c:pt>
                  <c:pt idx="7">
                    <c:v>1079.9129643624101</c:v>
                  </c:pt>
                  <c:pt idx="8">
                    <c:v>1048.7321428904947</c:v>
                  </c:pt>
                  <c:pt idx="9">
                    <c:v>1003.4476069843809</c:v>
                  </c:pt>
                  <c:pt idx="10">
                    <c:v>958.29078469610317</c:v>
                  </c:pt>
                  <c:pt idx="11">
                    <c:v>915.30280802259529</c:v>
                  </c:pt>
                  <c:pt idx="12">
                    <c:v>893.78659250175178</c:v>
                  </c:pt>
                  <c:pt idx="13">
                    <c:v>848.13235720984335</c:v>
                  </c:pt>
                  <c:pt idx="14">
                    <c:v>805.34684443710034</c:v>
                  </c:pt>
                  <c:pt idx="15">
                    <c:v>758.14728438435736</c:v>
                  </c:pt>
                  <c:pt idx="16">
                    <c:v>722.98075126956019</c:v>
                  </c:pt>
                  <c:pt idx="17">
                    <c:v>687.31935128589339</c:v>
                  </c:pt>
                  <c:pt idx="18">
                    <c:v>636.13436858243222</c:v>
                  </c:pt>
                  <c:pt idx="19">
                    <c:v>581.03550229716552</c:v>
                  </c:pt>
                  <c:pt idx="20">
                    <c:v>538.97525796123603</c:v>
                  </c:pt>
                  <c:pt idx="21">
                    <c:v>512.00065239475236</c:v>
                  </c:pt>
                  <c:pt idx="22">
                    <c:v>487.6419900320318</c:v>
                  </c:pt>
                  <c:pt idx="23">
                    <c:v>447.01489183413963</c:v>
                  </c:pt>
                  <c:pt idx="24">
                    <c:v>#N/A</c:v>
                  </c:pt>
                </c:numCache>
              </c:numRef>
            </c:plus>
            <c:minus>
              <c:numRef>
                <c:f>'[Copy of INTEM_emissions_1990_2014_forAEA.xlsx]Rearranged (CH4)'!$F$11:$AD$11</c:f>
                <c:numCache>
                  <c:formatCode>General</c:formatCode>
                  <c:ptCount val="25"/>
                  <c:pt idx="0">
                    <c:v>1196.7467892727072</c:v>
                  </c:pt>
                  <c:pt idx="1">
                    <c:v>1196.704879269834</c:v>
                  </c:pt>
                  <c:pt idx="2">
                    <c:v>1186.8970797241673</c:v>
                  </c:pt>
                  <c:pt idx="3">
                    <c:v>1165.4937029805551</c:v>
                  </c:pt>
                  <c:pt idx="4">
                    <c:v>1099.6139386902719</c:v>
                  </c:pt>
                  <c:pt idx="5">
                    <c:v>1114.6452307582249</c:v>
                  </c:pt>
                  <c:pt idx="6">
                    <c:v>1104.7936962500767</c:v>
                  </c:pt>
                  <c:pt idx="7">
                    <c:v>1079.9129643624101</c:v>
                  </c:pt>
                  <c:pt idx="8">
                    <c:v>1048.7321428904947</c:v>
                  </c:pt>
                  <c:pt idx="9">
                    <c:v>1003.4476069843809</c:v>
                  </c:pt>
                  <c:pt idx="10">
                    <c:v>958.29078469610317</c:v>
                  </c:pt>
                  <c:pt idx="11">
                    <c:v>915.30280802259529</c:v>
                  </c:pt>
                  <c:pt idx="12">
                    <c:v>893.78659250175178</c:v>
                  </c:pt>
                  <c:pt idx="13">
                    <c:v>848.13235720984335</c:v>
                  </c:pt>
                  <c:pt idx="14">
                    <c:v>805.34684443710034</c:v>
                  </c:pt>
                  <c:pt idx="15">
                    <c:v>758.14728438435736</c:v>
                  </c:pt>
                  <c:pt idx="16">
                    <c:v>722.98075126956019</c:v>
                  </c:pt>
                  <c:pt idx="17">
                    <c:v>687.31935128589339</c:v>
                  </c:pt>
                  <c:pt idx="18">
                    <c:v>636.13436858243222</c:v>
                  </c:pt>
                  <c:pt idx="19">
                    <c:v>581.03550229716552</c:v>
                  </c:pt>
                  <c:pt idx="20">
                    <c:v>538.97525796123603</c:v>
                  </c:pt>
                  <c:pt idx="21">
                    <c:v>512.00065239475236</c:v>
                  </c:pt>
                  <c:pt idx="22">
                    <c:v>487.6419900320318</c:v>
                  </c:pt>
                  <c:pt idx="23">
                    <c:v>447.01489183413963</c:v>
                  </c:pt>
                  <c:pt idx="24">
                    <c:v>#N/A</c:v>
                  </c:pt>
                </c:numCache>
              </c:numRef>
            </c:minus>
            <c:spPr>
              <a:noFill/>
              <a:ln w="19050" cap="flat" cmpd="sng" algn="ctr">
                <a:solidFill>
                  <a:srgbClr val="92D050"/>
                </a:solidFill>
                <a:prstDash val="solid"/>
                <a:round/>
                <a:headEnd type="none" w="sm" len="sm"/>
              </a:ln>
              <a:effectLst/>
            </c:spPr>
          </c:errBars>
          <c:val>
            <c:numRef>
              <c:f>'[Copy of INTEM_emissions_1990_2014_forAEA.xlsx]Rearranged (CH4)'!$F$9:$AD$9</c:f>
              <c:numCache>
                <c:formatCode>_-* #,##0_-;\-* #,##0_-;_-* "-"??_-;_-@_-</c:formatCode>
                <c:ptCount val="25"/>
                <c:pt idx="0">
                  <c:v>5487.9800159094866</c:v>
                </c:pt>
                <c:pt idx="1">
                  <c:v>5507.8300442901636</c:v>
                </c:pt>
                <c:pt idx="2">
                  <c:v>5482.7133654285817</c:v>
                </c:pt>
                <c:pt idx="3">
                  <c:v>5403.650584785416</c:v>
                </c:pt>
                <c:pt idx="4">
                  <c:v>5117.0338332125675</c:v>
                </c:pt>
                <c:pt idx="5">
                  <c:v>5206.2061533682427</c:v>
                </c:pt>
                <c:pt idx="6">
                  <c:v>5179.3886311486522</c:v>
                </c:pt>
                <c:pt idx="7">
                  <c:v>5081.6492950516049</c:v>
                </c:pt>
                <c:pt idx="8">
                  <c:v>4953.4204354677249</c:v>
                </c:pt>
                <c:pt idx="9">
                  <c:v>4757.3608338912027</c:v>
                </c:pt>
                <c:pt idx="10">
                  <c:v>4560.4282622131004</c:v>
                </c:pt>
                <c:pt idx="11">
                  <c:v>4372.3631953258573</c:v>
                </c:pt>
                <c:pt idx="12">
                  <c:v>4285.8269324564217</c:v>
                </c:pt>
                <c:pt idx="13">
                  <c:v>4082.4424668258548</c:v>
                </c:pt>
                <c:pt idx="14">
                  <c:v>3891.3597684743286</c:v>
                </c:pt>
                <c:pt idx="15">
                  <c:v>3677.3957860968562</c:v>
                </c:pt>
                <c:pt idx="16">
                  <c:v>3520.3701197338255</c:v>
                </c:pt>
                <c:pt idx="17">
                  <c:v>3359.7073354369609</c:v>
                </c:pt>
                <c:pt idx="18">
                  <c:v>3121.6165512529151</c:v>
                </c:pt>
                <c:pt idx="19">
                  <c:v>2862.3831585036005</c:v>
                </c:pt>
                <c:pt idx="20">
                  <c:v>2665.5999284491668</c:v>
                </c:pt>
                <c:pt idx="21">
                  <c:v>2542.1687900336105</c:v>
                </c:pt>
                <c:pt idx="22">
                  <c:v>2430.8011552629655</c:v>
                </c:pt>
                <c:pt idx="23">
                  <c:v>2228.2829159539756</c:v>
                </c:pt>
                <c:pt idx="24">
                  <c:v>#N/A</c:v>
                </c:pt>
              </c:numCache>
            </c:numRef>
          </c:val>
          <c:extLst xmlns:c16r2="http://schemas.microsoft.com/office/drawing/2015/06/chart">
            <c:ext xmlns:c16="http://schemas.microsoft.com/office/drawing/2014/chart" uri="{C3380CC4-5D6E-409C-BE32-E72D297353CC}">
              <c16:uniqueId val="{00000002-910B-4881-96CD-9121D6C7C194}"/>
            </c:ext>
          </c:extLst>
        </c:ser>
        <c:dLbls/>
        <c:marker val="1"/>
        <c:axId val="92889856"/>
        <c:axId val="92891392"/>
      </c:lineChart>
      <c:catAx>
        <c:axId val="9288985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ko-KR"/>
          </a:p>
        </c:txPr>
        <c:crossAx val="92891392"/>
        <c:crosses val="autoZero"/>
        <c:auto val="1"/>
        <c:lblAlgn val="ctr"/>
        <c:lblOffset val="100"/>
      </c:catAx>
      <c:valAx>
        <c:axId val="92891392"/>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Emissions (kt)</a:t>
                </a:r>
              </a:p>
            </c:rich>
          </c:tx>
          <c:layout/>
          <c:spPr>
            <a:noFill/>
            <a:ln>
              <a:noFill/>
            </a:ln>
            <a:effectLst/>
          </c:spPr>
        </c:title>
        <c:numFmt formatCode="_-* #,##0_-;\-* #,##0_-;_-* &quot;-&quot;??_-;_-@_-"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ko-KR"/>
          </a:p>
        </c:txPr>
        <c:crossAx val="92889856"/>
        <c:crosses val="autoZero"/>
        <c:crossBetween val="between"/>
      </c:valAx>
      <c:spPr>
        <a:noFill/>
        <a:ln>
          <a:noFill/>
        </a:ln>
        <a:effectLst/>
      </c:spPr>
    </c:plotArea>
    <c:legend>
      <c:legendPos val="r"/>
      <c:layout>
        <c:manualLayout>
          <c:xMode val="edge"/>
          <c:yMode val="edge"/>
          <c:x val="0.78010498362070002"/>
          <c:y val="6.3384614394780811E-2"/>
          <c:w val="0.21717934479621304"/>
          <c:h val="0.82766571578619708"/>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ko-KR"/>
        </a:p>
      </c:txPr>
    </c:legend>
    <c:plotVisOnly val="1"/>
    <c:dispBlanksAs val="gap"/>
  </c:chart>
  <c:spPr>
    <a:noFill/>
    <a:ln>
      <a:noFill/>
    </a:ln>
    <a:effectLst/>
  </c:spPr>
  <c:txPr>
    <a:bodyPr/>
    <a:lstStyle/>
    <a:p>
      <a:pPr>
        <a:defRPr/>
      </a:pPr>
      <a:endParaRPr lang="ko-KR"/>
    </a:p>
  </c:txPr>
  <c:externalData r:id="rId2"/>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ClrTx/>
              <a:buFontTx/>
              <a:buNone/>
              <a:defRPr sz="1200">
                <a:latin typeface="Arial" pitchFamily="34" charset="0"/>
                <a:cs typeface="Arial" pitchFamily="34" charset="0"/>
              </a:defRPr>
            </a:lvl1pPr>
          </a:lstStyle>
          <a:p>
            <a:pPr>
              <a:defRPr/>
            </a:pPr>
            <a:endParaRPr lang="en-US"/>
          </a:p>
        </p:txBody>
      </p:sp>
      <p:sp>
        <p:nvSpPr>
          <p:cNvPr id="378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FontTx/>
              <a:buNone/>
              <a:defRPr sz="1200">
                <a:latin typeface="Arial" pitchFamily="34" charset="0"/>
                <a:cs typeface="Arial" pitchFamily="34" charset="0"/>
              </a:defRPr>
            </a:lvl1pPr>
          </a:lstStyle>
          <a:p>
            <a:pPr>
              <a:defRPr/>
            </a:pPr>
            <a:endParaRPr lang="en-US"/>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buClrTx/>
              <a:buFontTx/>
              <a:buNone/>
              <a:defRPr sz="1200">
                <a:latin typeface="Arial" pitchFamily="34" charset="0"/>
                <a:cs typeface="Arial" pitchFamily="34" charset="0"/>
              </a:defRPr>
            </a:lvl1pPr>
          </a:lstStyle>
          <a:p>
            <a:pPr>
              <a:defRPr/>
            </a:pPr>
            <a:endParaRPr lang="en-US"/>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14BEC3A-7087-4919-9A9A-84FDD1170FE9}" type="slidenum">
              <a:rPr lang="en-US"/>
              <a:pPr>
                <a:defRPr/>
              </a:pPr>
              <a:t>‹#›</a:t>
            </a:fld>
            <a:endParaRPr lang="en-US"/>
          </a:p>
        </p:txBody>
      </p:sp>
    </p:spTree>
    <p:extLst>
      <p:ext uri="{BB962C8B-B14F-4D97-AF65-F5344CB8AC3E}">
        <p14:creationId xmlns:p14="http://schemas.microsoft.com/office/powerpoint/2010/main" xmlns="" val="17987122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343400"/>
            <a:ext cx="5486400" cy="4580518"/>
          </a:xfrm>
        </p:spPr>
        <p:txBody>
          <a:bodyPr/>
          <a:lstStyle/>
          <a:p>
            <a:r>
              <a:rPr lang="en-US" dirty="0">
                <a:latin typeface="Arial" panose="020B0604020202020204" pitchFamily="34" charset="0"/>
                <a:cs typeface="Arial" panose="020B0604020202020204" pitchFamily="34" charset="0"/>
              </a:rPr>
              <a:t>Important contribution of </a:t>
            </a:r>
            <a:r>
              <a:rPr lang="en-US" dirty="0" err="1">
                <a:latin typeface="Arial" panose="020B0604020202020204" pitchFamily="34" charset="0"/>
                <a:cs typeface="Arial" panose="020B0604020202020204" pitchFamily="34" charset="0"/>
              </a:rPr>
              <a:t>WMO</a:t>
            </a:r>
            <a:r>
              <a:rPr lang="en-US" dirty="0">
                <a:latin typeface="Arial" panose="020B0604020202020204" pitchFamily="34" charset="0"/>
                <a:cs typeface="Arial" panose="020B0604020202020204" pitchFamily="34" charset="0"/>
              </a:rPr>
              <a:t> to the Third World Conference on Disaster Risk Reduction:</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Launch of the International network of multi-hazard early warning systems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Promotion of the concepts of multi-hazard Impact-based forecast and warning services</a:t>
            </a:r>
          </a:p>
          <a:p>
            <a:r>
              <a:rPr lang="en-US" dirty="0" err="1">
                <a:latin typeface="Arial" panose="020B0604020202020204" pitchFamily="34" charset="0"/>
                <a:cs typeface="Arial" panose="020B0604020202020204" pitchFamily="34" charset="0"/>
              </a:rPr>
              <a:t>WMO</a:t>
            </a:r>
            <a:r>
              <a:rPr lang="en-US" dirty="0">
                <a:latin typeface="Arial" panose="020B0604020202020204" pitchFamily="34" charset="0"/>
                <a:cs typeface="Arial" panose="020B0604020202020204" pitchFamily="34" charset="0"/>
              </a:rPr>
              <a:t> extends technical and operational support to </a:t>
            </a:r>
            <a:r>
              <a:rPr lang="en-US" dirty="0" err="1">
                <a:latin typeface="Arial" panose="020B0604020202020204" pitchFamily="34" charset="0"/>
                <a:cs typeface="Arial" panose="020B0604020202020204" pitchFamily="34" charset="0"/>
              </a:rPr>
              <a:t>NMHSs</a:t>
            </a:r>
            <a:r>
              <a:rPr lang="en-US" dirty="0">
                <a:latin typeface="Arial" panose="020B0604020202020204" pitchFamily="34" charset="0"/>
                <a:cs typeface="Arial" panose="020B0604020202020204" pitchFamily="34" charset="0"/>
              </a:rPr>
              <a:t> through its scientific and technical </a:t>
            </a:r>
            <a:r>
              <a:rPr lang="en-US" dirty="0" err="1">
                <a:latin typeface="Arial" panose="020B0604020202020204" pitchFamily="34" charset="0"/>
                <a:cs typeface="Arial" panose="020B0604020202020204" pitchFamily="34" charset="0"/>
              </a:rPr>
              <a:t>programmes</a:t>
            </a:r>
            <a:r>
              <a:rPr lang="en-US" dirty="0">
                <a:latin typeface="Arial" panose="020B0604020202020204" pitchFamily="34" charset="0"/>
                <a:cs typeface="Arial" panose="020B0604020202020204" pitchFamily="34" charset="0"/>
              </a:rPr>
              <a:t>/commissions, its Global Data-Processing and Forecasting System (</a:t>
            </a:r>
            <a:r>
              <a:rPr lang="en-US" dirty="0" err="1">
                <a:latin typeface="Arial" panose="020B0604020202020204" pitchFamily="34" charset="0"/>
                <a:cs typeface="Arial" panose="020B0604020202020204" pitchFamily="34" charset="0"/>
              </a:rPr>
              <a:t>GDPFS</a:t>
            </a:r>
            <a:r>
              <a:rPr lang="en-US" dirty="0">
                <a:latin typeface="Arial" panose="020B0604020202020204" pitchFamily="34" charset="0"/>
                <a:cs typeface="Arial" panose="020B0604020202020204" pitchFamily="34" charset="0"/>
              </a:rPr>
              <a:t>) provided by a network of three World  Meteorological </a:t>
            </a:r>
            <a:r>
              <a:rPr lang="en-US" dirty="0" err="1">
                <a:latin typeface="Arial" panose="020B0604020202020204" pitchFamily="34" charset="0"/>
                <a:cs typeface="Arial" panose="020B0604020202020204" pitchFamily="34" charset="0"/>
              </a:rPr>
              <a:t>Centres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WMCs</a:t>
            </a:r>
            <a:r>
              <a:rPr lang="en-US" dirty="0">
                <a:latin typeface="Arial" panose="020B0604020202020204" pitchFamily="34" charset="0"/>
                <a:cs typeface="Arial" panose="020B0604020202020204" pitchFamily="34" charset="0"/>
              </a:rPr>
              <a:t>) and 12 Global Producing </a:t>
            </a:r>
            <a:r>
              <a:rPr lang="en-US" dirty="0" err="1">
                <a:latin typeface="Arial" panose="020B0604020202020204" pitchFamily="34" charset="0"/>
                <a:cs typeface="Arial" panose="020B0604020202020204" pitchFamily="34" charset="0"/>
              </a:rPr>
              <a:t>Centres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GPCs</a:t>
            </a:r>
            <a:r>
              <a:rPr lang="en-US" dirty="0">
                <a:latin typeface="Arial" panose="020B0604020202020204" pitchFamily="34" charset="0"/>
                <a:cs typeface="Arial" panose="020B0604020202020204" pitchFamily="34" charset="0"/>
              </a:rPr>
              <a:t>), 40 Regional Specialized Meteorological </a:t>
            </a:r>
            <a:r>
              <a:rPr lang="en-US" dirty="0" err="1">
                <a:latin typeface="Arial" panose="020B0604020202020204" pitchFamily="34" charset="0"/>
                <a:cs typeface="Arial" panose="020B0604020202020204" pitchFamily="34" charset="0"/>
              </a:rPr>
              <a:t>Centres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RSMCs</a:t>
            </a:r>
            <a:r>
              <a:rPr lang="en-US" dirty="0">
                <a:latin typeface="Arial" panose="020B0604020202020204" pitchFamily="34" charset="0"/>
                <a:cs typeface="Arial" panose="020B0604020202020204" pitchFamily="34" charset="0"/>
              </a:rPr>
              <a:t>) and the Regional Climate </a:t>
            </a:r>
            <a:r>
              <a:rPr lang="en-US" dirty="0" err="1">
                <a:latin typeface="Arial" panose="020B0604020202020204" pitchFamily="34" charset="0"/>
                <a:cs typeface="Arial" panose="020B0604020202020204" pitchFamily="34" charset="0"/>
              </a:rPr>
              <a:t>Centres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RCCs</a:t>
            </a:r>
            <a:r>
              <a:rPr lang="en-US" dirty="0">
                <a:latin typeface="Arial" panose="020B0604020202020204" pitchFamily="34" charset="0"/>
                <a:cs typeface="Arial" panose="020B0604020202020204" pitchFamily="34" charset="0"/>
              </a:rPr>
              <a:t>), and National Meteorological </a:t>
            </a:r>
            <a:r>
              <a:rPr lang="en-US" dirty="0" err="1">
                <a:latin typeface="Arial" panose="020B0604020202020204" pitchFamily="34" charset="0"/>
                <a:cs typeface="Arial" panose="020B0604020202020204" pitchFamily="34" charset="0"/>
              </a:rPr>
              <a:t>Centres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NMCs</a:t>
            </a:r>
            <a:r>
              <a:rPr lang="en-US" dirty="0">
                <a:latin typeface="Arial" panose="020B0604020202020204" pitchFamily="34" charset="0"/>
                <a:cs typeface="Arial" panose="020B0604020202020204" pitchFamily="34" charset="0"/>
              </a:rPr>
              <a:t>) as well as the </a:t>
            </a:r>
            <a:r>
              <a:rPr lang="en-US" dirty="0" err="1">
                <a:latin typeface="Arial" panose="020B0604020202020204" pitchFamily="34" charset="0"/>
                <a:cs typeface="Arial" panose="020B0604020202020204" pitchFamily="34" charset="0"/>
              </a:rPr>
              <a:t>WMO</a:t>
            </a:r>
            <a:r>
              <a:rPr lang="en-US" dirty="0">
                <a:latin typeface="Arial" panose="020B0604020202020204" pitchFamily="34" charset="0"/>
                <a:cs typeface="Arial" panose="020B0604020202020204" pitchFamily="34" charset="0"/>
              </a:rPr>
              <a:t> Information System (</a:t>
            </a:r>
            <a:r>
              <a:rPr lang="en-US" dirty="0" err="1">
                <a:latin typeface="Arial" panose="020B0604020202020204" pitchFamily="34" charset="0"/>
                <a:cs typeface="Arial" panose="020B0604020202020204" pitchFamily="34" charset="0"/>
              </a:rPr>
              <a:t>WIS</a:t>
            </a:r>
            <a:r>
              <a:rPr lang="en-US" dirty="0">
                <a:latin typeface="Arial" panose="020B0604020202020204" pitchFamily="34" charset="0"/>
                <a:cs typeface="Arial" panose="020B0604020202020204" pitchFamily="34" charset="0"/>
              </a:rPr>
              <a:t>) that is built upon the Global Telecommunication System (</a:t>
            </a:r>
            <a:r>
              <a:rPr lang="en-US" dirty="0" err="1">
                <a:latin typeface="Arial" panose="020B0604020202020204" pitchFamily="34" charset="0"/>
                <a:cs typeface="Arial" panose="020B0604020202020204" pitchFamily="34" charset="0"/>
              </a:rPr>
              <a:t>GTS</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Over the past decade, various capacity development initiatives for national </a:t>
            </a:r>
            <a:r>
              <a:rPr lang="en-US" dirty="0" err="1">
                <a:latin typeface="Arial" panose="020B0604020202020204" pitchFamily="34" charset="0"/>
                <a:cs typeface="Arial" panose="020B0604020202020204" pitchFamily="34" charset="0"/>
              </a:rPr>
              <a:t>EWS</a:t>
            </a:r>
            <a:r>
              <a:rPr lang="en-US" dirty="0">
                <a:latin typeface="Arial" panose="020B0604020202020204" pitchFamily="34" charset="0"/>
                <a:cs typeface="Arial" panose="020B0604020202020204" pitchFamily="34" charset="0"/>
              </a:rPr>
              <a:t> in over 50 countries have contributed to enhancing </a:t>
            </a:r>
            <a:r>
              <a:rPr lang="en-US" dirty="0" err="1">
                <a:latin typeface="Arial" panose="020B0604020202020204" pitchFamily="34" charset="0"/>
                <a:cs typeface="Arial" panose="020B0604020202020204" pitchFamily="34" charset="0"/>
              </a:rPr>
              <a:t>EWS</a:t>
            </a:r>
            <a:r>
              <a:rPr lang="en-US" dirty="0">
                <a:latin typeface="Arial" panose="020B0604020202020204" pitchFamily="34" charset="0"/>
                <a:cs typeface="Arial" panose="020B0604020202020204" pitchFamily="34" charset="0"/>
              </a:rPr>
              <a:t> and, in turn, to reducing substantially mortality risk from natural hazards.</a:t>
            </a:r>
          </a:p>
          <a:p>
            <a:r>
              <a:rPr lang="en-US" dirty="0">
                <a:latin typeface="Arial" panose="020B0604020202020204" pitchFamily="34" charset="0"/>
                <a:cs typeface="Arial" panose="020B0604020202020204" pitchFamily="34" charset="0"/>
              </a:rPr>
              <a:t>Furthermore, to sustain this gain and further build the capacities of </a:t>
            </a:r>
            <a:r>
              <a:rPr lang="en-US" dirty="0" err="1">
                <a:latin typeface="Arial" panose="020B0604020202020204" pitchFamily="34" charset="0"/>
                <a:cs typeface="Arial" panose="020B0604020202020204" pitchFamily="34" charset="0"/>
              </a:rPr>
              <a:t>NMHSs</a:t>
            </a:r>
            <a:r>
              <a:rPr lang="en-US" dirty="0">
                <a:latin typeface="Arial" panose="020B0604020202020204" pitchFamily="34" charset="0"/>
                <a:cs typeface="Arial" panose="020B0604020202020204" pitchFamily="34" charset="0"/>
              </a:rPr>
              <a:t> to support </a:t>
            </a:r>
            <a:r>
              <a:rPr lang="en-US" dirty="0" err="1">
                <a:latin typeface="Arial" panose="020B0604020202020204" pitchFamily="34" charset="0"/>
                <a:cs typeface="Arial" panose="020B0604020202020204" pitchFamily="34" charset="0"/>
              </a:rPr>
              <a:t>DRR</a:t>
            </a:r>
            <a:r>
              <a:rPr lang="en-US" dirty="0">
                <a:latin typeface="Arial" panose="020B0604020202020204" pitchFamily="34" charset="0"/>
                <a:cs typeface="Arial" panose="020B0604020202020204" pitchFamily="34" charset="0"/>
              </a:rPr>
              <a:t> services, </a:t>
            </a:r>
            <a:r>
              <a:rPr lang="en-US" dirty="0" err="1">
                <a:latin typeface="Arial" panose="020B0604020202020204" pitchFamily="34" charset="0"/>
                <a:cs typeface="Arial" panose="020B0604020202020204" pitchFamily="34" charset="0"/>
              </a:rPr>
              <a:t>WMO</a:t>
            </a:r>
            <a:r>
              <a:rPr lang="en-US" dirty="0">
                <a:latin typeface="Arial" panose="020B0604020202020204" pitchFamily="34" charset="0"/>
                <a:cs typeface="Arial" panose="020B0604020202020204" pitchFamily="34" charset="0"/>
              </a:rPr>
              <a:t> is developing international standards and guidelines for weather, climate and hydrological hazard definitions and methodologies for statistical and forward-looking hazard analysis.</a:t>
            </a:r>
          </a:p>
          <a:p>
            <a:r>
              <a:rPr lang="en-US" dirty="0" err="1">
                <a:latin typeface="Arial" panose="020B0604020202020204" pitchFamily="34" charset="0"/>
                <a:cs typeface="Arial" panose="020B0604020202020204" pitchFamily="34" charset="0"/>
              </a:rPr>
              <a:t>WMO</a:t>
            </a:r>
            <a:r>
              <a:rPr lang="en-US" dirty="0">
                <a:latin typeface="Arial" panose="020B0604020202020204" pitchFamily="34" charset="0"/>
                <a:cs typeface="Arial" panose="020B0604020202020204" pitchFamily="34" charset="0"/>
              </a:rPr>
              <a:t> is expanding on scientific advances to increase the availability and accuracy of user-friendly climate services to help countries and communities, especially the most vulnerable, to better manage climate risks and opportunities. </a:t>
            </a:r>
          </a:p>
        </p:txBody>
      </p:sp>
      <p:sp>
        <p:nvSpPr>
          <p:cNvPr id="4" name="Slide Number Placeholder 3"/>
          <p:cNvSpPr>
            <a:spLocks noGrp="1"/>
          </p:cNvSpPr>
          <p:nvPr>
            <p:ph type="sldNum" sz="quarter" idx="10"/>
          </p:nvPr>
        </p:nvSpPr>
        <p:spPr/>
        <p:txBody>
          <a:bodyPr/>
          <a:lstStyle/>
          <a:p>
            <a:fld id="{20BC4436-1B2E-4386-9CB7-791D5103B45D}" type="slidenum">
              <a:rPr lang="en-US" altLang="en-US" smtClean="0"/>
              <a:pPr/>
              <a:t>4</a:t>
            </a:fld>
            <a:endParaRPr lang="en-US" altLang="en-US"/>
          </a:p>
        </p:txBody>
      </p:sp>
    </p:spTree>
    <p:extLst>
      <p:ext uri="{BB962C8B-B14F-4D97-AF65-F5344CB8AC3E}">
        <p14:creationId xmlns:p14="http://schemas.microsoft.com/office/powerpoint/2010/main" xmlns="" val="2312187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458788" y="561975"/>
            <a:ext cx="6400800" cy="4800600"/>
          </a:xfrm>
          <a:ln/>
        </p:spPr>
      </p:sp>
      <p:sp>
        <p:nvSpPr>
          <p:cNvPr id="66562" name="Rectangle 3"/>
          <p:cNvSpPr>
            <a:spLocks noGrp="1" noChangeArrowheads="1"/>
          </p:cNvSpPr>
          <p:nvPr>
            <p:ph type="body" idx="1"/>
          </p:nvPr>
        </p:nvSpPr>
        <p:spPr>
          <a:xfrm>
            <a:off x="406400" y="5680075"/>
            <a:ext cx="6583363" cy="31988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spcBef>
                <a:spcPct val="45000"/>
              </a:spcBef>
            </a:pPr>
            <a:r>
              <a:rPr lang="en-US" sz="1400"/>
              <a:t> We want to focus on a few near-term objectives where positive outcomes are expected and can be propagated.  Some of these are already underway; others will take more time</a:t>
            </a:r>
          </a:p>
          <a:p>
            <a:pPr>
              <a:lnSpc>
                <a:spcPct val="80000"/>
              </a:lnSpc>
              <a:spcBef>
                <a:spcPct val="45000"/>
              </a:spcBef>
            </a:pPr>
            <a:r>
              <a:rPr lang="en-US"/>
              <a:t>Other IG</a:t>
            </a:r>
            <a:r>
              <a:rPr lang="en-US" baseline="30000"/>
              <a:t>3</a:t>
            </a:r>
            <a:r>
              <a:rPr lang="en-US"/>
              <a:t>IS support for sub-national actions should include working with partners to establish methods, standards, and infrastructure for locating point-source methane “super-emitters” in the natural gas supply chain, thereby providing operational mitigation guidance, and improved certainty and transparency for emissions reporting.</a:t>
            </a:r>
            <a:r>
              <a:rPr lang="en-US" sz="1400"/>
              <a:t> </a:t>
            </a:r>
          </a:p>
          <a:p>
            <a:pPr>
              <a:lnSpc>
                <a:spcPct val="80000"/>
              </a:lnSpc>
              <a:spcBef>
                <a:spcPct val="45000"/>
              </a:spcBef>
            </a:pPr>
            <a:endParaRPr lang="en-US" sz="1400"/>
          </a:p>
          <a:p>
            <a:pPr marL="0" lvl="1">
              <a:lnSpc>
                <a:spcPct val="80000"/>
              </a:lnSpc>
              <a:spcBef>
                <a:spcPct val="45000"/>
              </a:spcBef>
              <a:buClr>
                <a:srgbClr val="CC0000"/>
              </a:buClr>
              <a:buSzPct val="150000"/>
              <a:buFontTx/>
              <a:buChar char="•"/>
            </a:pPr>
            <a:r>
              <a:rPr lang="en-US"/>
              <a:t>attack the information latency problem and deliver “now-casting” of emission trends, and work toward forecasting emission trends.</a:t>
            </a:r>
          </a:p>
          <a:p>
            <a:pPr>
              <a:lnSpc>
                <a:spcPct val="80000"/>
              </a:lnSpc>
              <a:spcBef>
                <a:spcPct val="45000"/>
              </a:spcBef>
            </a:pPr>
            <a:endParaRPr lang="en-US" sz="1400"/>
          </a:p>
        </p:txBody>
      </p:sp>
      <p:sp>
        <p:nvSpPr>
          <p:cNvPr id="66563" name="Date Placeholder 3"/>
          <p:cNvSpPr>
            <a:spLocks noGrp="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7738" eaLnBrk="0" hangingPunct="0">
              <a:defRPr sz="2400">
                <a:solidFill>
                  <a:schemeClr val="tx1"/>
                </a:solidFill>
                <a:latin typeface="Arial" charset="0"/>
                <a:ea typeface="ＭＳ Ｐゴシック" charset="0"/>
                <a:cs typeface="ＭＳ Ｐゴシック" charset="0"/>
              </a:defRPr>
            </a:lvl1pPr>
            <a:lvl2pPr marL="742950" indent="-285750" defTabSz="947738" eaLnBrk="0" hangingPunct="0">
              <a:defRPr sz="2400">
                <a:solidFill>
                  <a:schemeClr val="tx1"/>
                </a:solidFill>
                <a:latin typeface="Arial" charset="0"/>
                <a:ea typeface="ＭＳ Ｐゴシック" charset="0"/>
              </a:defRPr>
            </a:lvl2pPr>
            <a:lvl3pPr marL="1143000" indent="-228600" defTabSz="947738" eaLnBrk="0" hangingPunct="0">
              <a:defRPr sz="2400">
                <a:solidFill>
                  <a:schemeClr val="tx1"/>
                </a:solidFill>
                <a:latin typeface="Arial" charset="0"/>
                <a:ea typeface="ＭＳ Ｐゴシック" charset="0"/>
              </a:defRPr>
            </a:lvl3pPr>
            <a:lvl4pPr marL="1600200" indent="-228600" defTabSz="947738" eaLnBrk="0" hangingPunct="0">
              <a:defRPr sz="2400">
                <a:solidFill>
                  <a:schemeClr val="tx1"/>
                </a:solidFill>
                <a:latin typeface="Arial" charset="0"/>
                <a:ea typeface="ＭＳ Ｐゴシック" charset="0"/>
              </a:defRPr>
            </a:lvl4pPr>
            <a:lvl5pPr marL="2057400" indent="-228600" defTabSz="947738" eaLnBrk="0" hangingPunct="0">
              <a:defRPr sz="2400">
                <a:solidFill>
                  <a:schemeClr val="tx1"/>
                </a:solidFill>
                <a:latin typeface="Arial" charset="0"/>
                <a:ea typeface="ＭＳ Ｐゴシック" charset="0"/>
              </a:defRPr>
            </a:lvl5pPr>
            <a:lvl6pPr marL="2514600" indent="-228600" defTabSz="947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47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47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477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3-4 October 2013</a:t>
            </a:r>
          </a:p>
        </p:txBody>
      </p:sp>
      <p:sp>
        <p:nvSpPr>
          <p:cNvPr id="66564" name="Footer Placeholder 4"/>
          <p:cNvSpPr>
            <a:spLocks noGrp="1"/>
          </p:cNvSpPr>
          <p:nvPr>
            <p:ph type="ftr" sz="quarter" idx="4"/>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7738" eaLnBrk="0" hangingPunct="0">
              <a:defRPr sz="2400">
                <a:solidFill>
                  <a:schemeClr val="tx1"/>
                </a:solidFill>
                <a:latin typeface="Arial" charset="0"/>
                <a:ea typeface="ＭＳ Ｐゴシック" charset="0"/>
                <a:cs typeface="ＭＳ Ｐゴシック" charset="0"/>
              </a:defRPr>
            </a:lvl1pPr>
            <a:lvl2pPr marL="742950" indent="-285750" defTabSz="947738" eaLnBrk="0" hangingPunct="0">
              <a:defRPr sz="2400">
                <a:solidFill>
                  <a:schemeClr val="tx1"/>
                </a:solidFill>
                <a:latin typeface="Arial" charset="0"/>
                <a:ea typeface="ＭＳ Ｐゴシック" charset="0"/>
              </a:defRPr>
            </a:lvl2pPr>
            <a:lvl3pPr marL="1143000" indent="-228600" defTabSz="947738" eaLnBrk="0" hangingPunct="0">
              <a:defRPr sz="2400">
                <a:solidFill>
                  <a:schemeClr val="tx1"/>
                </a:solidFill>
                <a:latin typeface="Arial" charset="0"/>
                <a:ea typeface="ＭＳ Ｐゴシック" charset="0"/>
              </a:defRPr>
            </a:lvl3pPr>
            <a:lvl4pPr marL="1600200" indent="-228600" defTabSz="947738" eaLnBrk="0" hangingPunct="0">
              <a:defRPr sz="2400">
                <a:solidFill>
                  <a:schemeClr val="tx1"/>
                </a:solidFill>
                <a:latin typeface="Arial" charset="0"/>
                <a:ea typeface="ＭＳ Ｐゴシック" charset="0"/>
              </a:defRPr>
            </a:lvl4pPr>
            <a:lvl5pPr marL="2057400" indent="-228600" defTabSz="947738" eaLnBrk="0" hangingPunct="0">
              <a:defRPr sz="2400">
                <a:solidFill>
                  <a:schemeClr val="tx1"/>
                </a:solidFill>
                <a:latin typeface="Arial" charset="0"/>
                <a:ea typeface="ＭＳ Ｐゴシック" charset="0"/>
              </a:defRPr>
            </a:lvl5pPr>
            <a:lvl6pPr marL="2514600" indent="-228600" defTabSz="947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47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47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477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GEO Carbon – Tarasova and Butler</a:t>
            </a:r>
          </a:p>
        </p:txBody>
      </p:sp>
    </p:spTree>
    <p:extLst>
      <p:ext uri="{BB962C8B-B14F-4D97-AF65-F5344CB8AC3E}">
        <p14:creationId xmlns:p14="http://schemas.microsoft.com/office/powerpoint/2010/main" xmlns="" val="2010952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35842"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r>
              <a:rPr lang="en-US" sz="900">
                <a:solidFill>
                  <a:srgbClr val="CC0000"/>
                </a:solidFill>
                <a:latin typeface="Calibri" charset="0"/>
              </a:rPr>
              <a:t>How will Society Know they are reducing Greenhouse Gas Emissions??</a:t>
            </a:r>
          </a:p>
          <a:p>
            <a:pPr eaLnBrk="1" hangingPunct="1"/>
            <a:r>
              <a:rPr lang="en-US" sz="900">
                <a:latin typeface="Calibri" charset="0"/>
              </a:rPr>
              <a:t>Here is one scenario to describe the global picture.</a:t>
            </a:r>
          </a:p>
          <a:p>
            <a:pPr eaLnBrk="1" hangingPunct="1"/>
            <a:r>
              <a:rPr lang="en-US" sz="900">
                <a:latin typeface="Calibri" charset="0"/>
              </a:rPr>
              <a:t>Even as laws are passed quickly and international agreements are strong, there will be a delay in emission reduction for a number of years.  Once systems go into place, strategies will be applied, and, whether driven by taxes or markets, policies will be adjusted as needed. If agreements are in place, GHGs should decrease after a decade of developing the system and establishing baselines.  We should see a reduction in GHG emissions as systems are enhanced.  We may find that we’re going off track, which is when we can ask ourselves, what’s going wrong?  Help society make reductions that will set us back on track.  After 80% of emissions are reduced, we’ll likely see smaller differences as we maintain the system.  </a:t>
            </a:r>
          </a:p>
          <a:p>
            <a:pPr eaLnBrk="1" hangingPunct="1"/>
            <a:endParaRPr lang="en-US" sz="900">
              <a:latin typeface="Calibri" charset="0"/>
            </a:endParaRPr>
          </a:p>
          <a:p>
            <a:pPr eaLnBrk="1" hangingPunct="1">
              <a:buFontTx/>
              <a:buNone/>
            </a:pPr>
            <a:endParaRPr lang="en-US" sz="900">
              <a:latin typeface="Calibri" charset="0"/>
            </a:endParaRPr>
          </a:p>
          <a:p>
            <a:pPr eaLnBrk="1" hangingPunct="1"/>
            <a:endParaRPr lang="en-US" sz="900">
              <a:latin typeface="Calibri" charset="0"/>
            </a:endParaRPr>
          </a:p>
        </p:txBody>
      </p:sp>
      <p:sp>
        <p:nvSpPr>
          <p:cNvPr id="35843" name="Slide Number Placeholder 3"/>
          <p:cNvSpPr txBox="1">
            <a:spLocks noGrp="1"/>
          </p:cNvSpPr>
          <p:nvPr/>
        </p:nvSpPr>
        <p:spPr bwMode="auto">
          <a:xfrm>
            <a:off x="3884414" y="8685894"/>
            <a:ext cx="2972098" cy="456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565" tIns="45282" rIns="90565" bIns="45282" anchor="b"/>
          <a:lstStyle>
            <a:lvl1pPr defTabSz="922338" eaLnBrk="0" hangingPunct="0">
              <a:defRPr sz="2400">
                <a:solidFill>
                  <a:schemeClr val="tx1"/>
                </a:solidFill>
                <a:latin typeface="Arial" charset="0"/>
                <a:ea typeface="ＭＳ Ｐゴシック" charset="0"/>
                <a:cs typeface="ＭＳ Ｐゴシック" charset="0"/>
              </a:defRPr>
            </a:lvl1pPr>
            <a:lvl2pPr marL="742950" indent="-285750" defTabSz="922338" eaLnBrk="0" hangingPunct="0">
              <a:defRPr sz="2400">
                <a:solidFill>
                  <a:schemeClr val="tx1"/>
                </a:solidFill>
                <a:latin typeface="Arial" charset="0"/>
                <a:ea typeface="ＭＳ Ｐゴシック" charset="0"/>
              </a:defRPr>
            </a:lvl2pPr>
            <a:lvl3pPr marL="1143000" indent="-228600" defTabSz="922338" eaLnBrk="0" hangingPunct="0">
              <a:defRPr sz="2400">
                <a:solidFill>
                  <a:schemeClr val="tx1"/>
                </a:solidFill>
                <a:latin typeface="Arial" charset="0"/>
                <a:ea typeface="ＭＳ Ｐゴシック" charset="0"/>
              </a:defRPr>
            </a:lvl3pPr>
            <a:lvl4pPr marL="1600200" indent="-228600" defTabSz="922338" eaLnBrk="0" hangingPunct="0">
              <a:defRPr sz="2400">
                <a:solidFill>
                  <a:schemeClr val="tx1"/>
                </a:solidFill>
                <a:latin typeface="Arial" charset="0"/>
                <a:ea typeface="ＭＳ Ｐゴシック" charset="0"/>
              </a:defRPr>
            </a:lvl4pPr>
            <a:lvl5pPr marL="2057400" indent="-228600" defTabSz="922338" eaLnBrk="0" hangingPunct="0">
              <a:defRPr sz="2400">
                <a:solidFill>
                  <a:schemeClr val="tx1"/>
                </a:solidFill>
                <a:latin typeface="Arial" charset="0"/>
                <a:ea typeface="ＭＳ Ｐゴシック" charset="0"/>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7710541-480A-1741-8860-AE14342AE434}" type="slidenum">
              <a:rPr lang="en-US" sz="1100"/>
              <a:pPr algn="r" eaLnBrk="1" hangingPunct="1"/>
              <a:t>30</a:t>
            </a:fld>
            <a:endParaRPr lang="en-US" sz="1100"/>
          </a:p>
        </p:txBody>
      </p:sp>
    </p:spTree>
    <p:extLst>
      <p:ext uri="{BB962C8B-B14F-4D97-AF65-F5344CB8AC3E}">
        <p14:creationId xmlns:p14="http://schemas.microsoft.com/office/powerpoint/2010/main" xmlns="" val="2297838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8370" name="Notes Placeholder 2"/>
          <p:cNvSpPr>
            <a:spLocks noGrp="1"/>
          </p:cNvSpPr>
          <p:nvPr>
            <p:ph type="body" idx="1"/>
          </p:nvPr>
        </p:nvSpPr>
        <p:spPr>
          <a:noFill/>
        </p:spPr>
        <p:txBody>
          <a:bodyPr/>
          <a:lstStyle/>
          <a:p>
            <a:r>
              <a:rPr lang="en-US"/>
              <a:t>Need talking points</a:t>
            </a:r>
          </a:p>
        </p:txBody>
      </p:sp>
      <p:sp>
        <p:nvSpPr>
          <p:cNvPr id="4" name="Slide Number Placeholder 3"/>
          <p:cNvSpPr>
            <a:spLocks noGrp="1"/>
          </p:cNvSpPr>
          <p:nvPr>
            <p:ph type="sldNum" sz="quarter" idx="5"/>
          </p:nvPr>
        </p:nvSpPr>
        <p:spPr/>
        <p:txBody>
          <a:bodyPr/>
          <a:lstStyle/>
          <a:p>
            <a:pPr>
              <a:defRPr/>
            </a:pPr>
            <a:fld id="{FF82A49C-E4FC-C745-A53A-DC8B7885B3FF}" type="slidenum">
              <a:rPr lang="en-US" smtClean="0"/>
              <a:pPr>
                <a:defRPr/>
              </a:pPr>
              <a:t>31</a:t>
            </a:fld>
            <a:endParaRPr lang="en-US"/>
          </a:p>
        </p:txBody>
      </p:sp>
    </p:spTree>
    <p:extLst>
      <p:ext uri="{BB962C8B-B14F-4D97-AF65-F5344CB8AC3E}">
        <p14:creationId xmlns:p14="http://schemas.microsoft.com/office/powerpoint/2010/main" xmlns="" val="882134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8370" name="Notes Placeholder 2"/>
          <p:cNvSpPr>
            <a:spLocks noGrp="1"/>
          </p:cNvSpPr>
          <p:nvPr>
            <p:ph type="body" idx="1"/>
          </p:nvPr>
        </p:nvSpPr>
        <p:spPr>
          <a:noFill/>
        </p:spPr>
        <p:txBody>
          <a:bodyPr/>
          <a:lstStyle/>
          <a:p>
            <a:r>
              <a:rPr lang="en-US"/>
              <a:t>Need talking points</a:t>
            </a:r>
          </a:p>
        </p:txBody>
      </p:sp>
      <p:sp>
        <p:nvSpPr>
          <p:cNvPr id="4" name="Slide Number Placeholder 3"/>
          <p:cNvSpPr>
            <a:spLocks noGrp="1"/>
          </p:cNvSpPr>
          <p:nvPr>
            <p:ph type="sldNum" sz="quarter" idx="5"/>
          </p:nvPr>
        </p:nvSpPr>
        <p:spPr/>
        <p:txBody>
          <a:bodyPr/>
          <a:lstStyle/>
          <a:p>
            <a:pPr>
              <a:defRPr/>
            </a:pPr>
            <a:fld id="{FF82A49C-E4FC-C745-A53A-DC8B7885B3FF}" type="slidenum">
              <a:rPr lang="en-US" smtClean="0"/>
              <a:pPr>
                <a:defRPr/>
              </a:pPr>
              <a:t>32</a:t>
            </a:fld>
            <a:endParaRPr lang="en-US"/>
          </a:p>
        </p:txBody>
      </p:sp>
    </p:spTree>
    <p:extLst>
      <p:ext uri="{BB962C8B-B14F-4D97-AF65-F5344CB8AC3E}">
        <p14:creationId xmlns:p14="http://schemas.microsoft.com/office/powerpoint/2010/main" xmlns="" val="3353625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eaLnBrk="1" fontAlgn="auto" hangingPunct="1">
              <a:spcBef>
                <a:spcPts val="0"/>
              </a:spcBef>
              <a:spcAft>
                <a:spcPts val="0"/>
              </a:spcAft>
              <a:buClrTx/>
              <a:buSzTx/>
              <a:buFontTx/>
              <a:buNone/>
              <a:defRPr/>
            </a:pPr>
            <a:r>
              <a:rPr lang="en-US" sz="1300" b="1" dirty="0"/>
              <a:t>A tiered strategy for monitoring methane leaks in the US.</a:t>
            </a:r>
            <a:r>
              <a:rPr lang="en-US" sz="1300" dirty="0"/>
              <a:t> An EIA map illustrates onshore oil and gas production in key regions of the contiguous United States (CONUS).  Red boxes indicate the focus of Tier 1: persistent monitoring for large leaks by a methane-imaging satellite in low-Earth orbit and ultimately geostationary orbit - enveloping key elements of the domestic oil and gas supply chain: well-heads, processing/ storage facilities, and distribution and consumption in urban areas.  Other key methane sectors (e.g., major livestock areas and landfills) are also covered – ensuring proper source attribution.  Methane leaks that significantly exceed EPA predictions are automatically detected, located within 500 meters, and communicated to facility operators within 3-15 days of onset. The inset offers a close-up of dense oil (orange) and gas (blue) wells with an overlay illustrating the size of satellite pixels. Tier 2 would apply targeted follow-up in selected areas with plume- imaging aircraft to pin-point locations and provide spatial maps of leaks. Tier 3: a national network of methane instruments on 15 tall towers (dark green triangles existing NOAA network; light green triangles indicate notional network expansion) would estimate the atmospheric methane budget of the CONUS every month, with a spatial resolution of about 50 km. </a:t>
            </a:r>
          </a:p>
          <a:p>
            <a:pPr defTabSz="483306" eaLnBrk="1" fontAlgn="auto" hangingPunct="1">
              <a:spcBef>
                <a:spcPts val="0"/>
              </a:spcBef>
              <a:spcAft>
                <a:spcPts val="0"/>
              </a:spcAft>
              <a:buClrTx/>
              <a:buSzTx/>
              <a:buFontTx/>
              <a:buNone/>
              <a:defRPr/>
            </a:pPr>
            <a:endParaRPr lang="en-US" sz="1300" dirty="0"/>
          </a:p>
          <a:p>
            <a:pPr>
              <a:defRPr/>
            </a:pPr>
            <a:r>
              <a:rPr lang="en-US" sz="1300" dirty="0">
                <a:latin typeface="+mn-lt"/>
                <a:ea typeface="+mn-ea"/>
                <a:cs typeface="+mn-cs"/>
              </a:rPr>
              <a:t>As the measurement methods that were validated in the the Barnett research are applied in other regions across the U.S. – and the world – they will provide a much clearer picture of  the state of oil and gas methane emissions, and how to best address them.</a:t>
            </a:r>
            <a:endParaRPr lang="en-US" dirty="0"/>
          </a:p>
          <a:p>
            <a:pPr defTabSz="483306" eaLnBrk="1" fontAlgn="auto" hangingPunct="1">
              <a:spcBef>
                <a:spcPts val="0"/>
              </a:spcBef>
              <a:spcAft>
                <a:spcPts val="0"/>
              </a:spcAft>
              <a:buClrTx/>
              <a:buSzTx/>
              <a:buFontTx/>
              <a:buNone/>
              <a:defRPr/>
            </a:pPr>
            <a:endParaRPr lang="en-US" sz="1300" b="1" dirty="0"/>
          </a:p>
          <a:p>
            <a:pPr defTabSz="483306" eaLnBrk="1" fontAlgn="auto" hangingPunct="1">
              <a:spcBef>
                <a:spcPts val="0"/>
              </a:spcBef>
              <a:spcAft>
                <a:spcPts val="0"/>
              </a:spcAft>
              <a:buClrTx/>
              <a:buSzTx/>
              <a:buFontTx/>
              <a:buNone/>
              <a:defRPr/>
            </a:pPr>
            <a:r>
              <a:rPr lang="en-US" sz="1300" dirty="0">
                <a:latin typeface="+mn-lt"/>
                <a:ea typeface="+mn-ea"/>
                <a:cs typeface="+mn-cs"/>
              </a:rPr>
              <a:t>Satellite data cannot be as accurate as ground-based estimates, but from space, global consistency is achievable</a:t>
            </a:r>
            <a:endParaRPr lang="en-US" sz="1300" b="1" dirty="0"/>
          </a:p>
          <a:p>
            <a:pPr>
              <a:defRPr/>
            </a:pPr>
            <a:endParaRPr lang="en-US" dirty="0"/>
          </a:p>
          <a:p>
            <a:pPr>
              <a:defRPr/>
            </a:pPr>
            <a:endParaRPr lang="en-US" dirty="0"/>
          </a:p>
        </p:txBody>
      </p:sp>
      <p:sp>
        <p:nvSpPr>
          <p:cNvPr id="4" name="Slide Number Placeholder 3"/>
          <p:cNvSpPr>
            <a:spLocks noGrp="1"/>
          </p:cNvSpPr>
          <p:nvPr>
            <p:ph type="sldNum" sz="quarter" idx="5"/>
          </p:nvPr>
        </p:nvSpPr>
        <p:spPr/>
        <p:txBody>
          <a:bodyPr/>
          <a:lstStyle/>
          <a:p>
            <a:pPr>
              <a:defRPr/>
            </a:pPr>
            <a:fld id="{2F4A2451-AB11-5D43-90DE-2BA4B4487705}" type="slidenum">
              <a:rPr lang="en-US" smtClean="0"/>
              <a:pPr>
                <a:defRPr/>
              </a:pPr>
              <a:t>33</a:t>
            </a:fld>
            <a:endParaRPr lang="en-US"/>
          </a:p>
        </p:txBody>
      </p:sp>
    </p:spTree>
    <p:extLst>
      <p:ext uri="{BB962C8B-B14F-4D97-AF65-F5344CB8AC3E}">
        <p14:creationId xmlns:p14="http://schemas.microsoft.com/office/powerpoint/2010/main" xmlns="" val="651510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methodologies, standardized.</a:t>
            </a:r>
          </a:p>
        </p:txBody>
      </p:sp>
      <p:sp>
        <p:nvSpPr>
          <p:cNvPr id="4" name="Slide Number Placeholder 3"/>
          <p:cNvSpPr>
            <a:spLocks noGrp="1"/>
          </p:cNvSpPr>
          <p:nvPr>
            <p:ph type="sldNum" sz="quarter" idx="10"/>
          </p:nvPr>
        </p:nvSpPr>
        <p:spPr/>
        <p:txBody>
          <a:bodyPr/>
          <a:lstStyle/>
          <a:p>
            <a:pPr>
              <a:defRPr/>
            </a:pPr>
            <a:fld id="{B29DAB73-291D-B14F-931B-54DA0D01F067}" type="slidenum">
              <a:rPr lang="en-US" smtClean="0"/>
              <a:pPr>
                <a:defRPr/>
              </a:pPr>
              <a:t>34</a:t>
            </a:fld>
            <a:endParaRPr lang="en-US"/>
          </a:p>
        </p:txBody>
      </p:sp>
    </p:spTree>
    <p:extLst>
      <p:ext uri="{BB962C8B-B14F-4D97-AF65-F5344CB8AC3E}">
        <p14:creationId xmlns:p14="http://schemas.microsoft.com/office/powerpoint/2010/main" xmlns="" val="91286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E22915-739B-F448-93D5-F675D49A8636}" type="slidenum">
              <a:rPr lang="en-US" smtClean="0"/>
              <a:pPr>
                <a:defRPr/>
              </a:pPr>
              <a:t>35</a:t>
            </a:fld>
            <a:endParaRPr lang="en-US"/>
          </a:p>
        </p:txBody>
      </p:sp>
    </p:spTree>
    <p:extLst>
      <p:ext uri="{BB962C8B-B14F-4D97-AF65-F5344CB8AC3E}">
        <p14:creationId xmlns:p14="http://schemas.microsoft.com/office/powerpoint/2010/main" xmlns="" val="2947041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66788">
              <a:defRPr sz="1200">
                <a:solidFill>
                  <a:schemeClr val="tx1"/>
                </a:solidFill>
                <a:latin typeface="Arial" charset="0"/>
                <a:ea typeface="ＭＳ Ｐゴシック" charset="0"/>
              </a:defRPr>
            </a:lvl1pPr>
            <a:lvl2pPr marL="742950" indent="-285750" defTabSz="966788">
              <a:defRPr sz="1200">
                <a:solidFill>
                  <a:schemeClr val="tx1"/>
                </a:solidFill>
                <a:latin typeface="Arial" charset="0"/>
                <a:ea typeface="ＭＳ Ｐゴシック" charset="0"/>
              </a:defRPr>
            </a:lvl2pPr>
            <a:lvl3pPr marL="1143000" indent="-228600" defTabSz="966788">
              <a:defRPr sz="1200">
                <a:solidFill>
                  <a:schemeClr val="tx1"/>
                </a:solidFill>
                <a:latin typeface="Arial" charset="0"/>
                <a:ea typeface="ＭＳ Ｐゴシック" charset="0"/>
              </a:defRPr>
            </a:lvl3pPr>
            <a:lvl4pPr marL="1600200" indent="-228600" defTabSz="966788">
              <a:defRPr sz="1200">
                <a:solidFill>
                  <a:schemeClr val="tx1"/>
                </a:solidFill>
                <a:latin typeface="Arial" charset="0"/>
                <a:ea typeface="ＭＳ Ｐゴシック" charset="0"/>
              </a:defRPr>
            </a:lvl4pPr>
            <a:lvl5pPr marL="2057400" indent="-228600" defTabSz="966788">
              <a:defRPr sz="1200">
                <a:solidFill>
                  <a:schemeClr val="tx1"/>
                </a:solidFill>
                <a:latin typeface="Arial" charset="0"/>
                <a:ea typeface="ＭＳ Ｐゴシック" charset="0"/>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C7D5E93C-F1AB-9F4C-8293-9DC319B66FC2}" type="slidenum">
              <a:rPr lang="en-US" sz="1300" smtClean="0"/>
              <a:pPr>
                <a:defRPr/>
              </a:pPr>
              <a:t>36</a:t>
            </a:fld>
            <a:endParaRPr lang="en-US" sz="13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sz="1000" dirty="0">
              <a:cs typeface="+mn-cs"/>
            </a:endParaRPr>
          </a:p>
        </p:txBody>
      </p:sp>
    </p:spTree>
    <p:extLst>
      <p:ext uri="{BB962C8B-B14F-4D97-AF65-F5344CB8AC3E}">
        <p14:creationId xmlns:p14="http://schemas.microsoft.com/office/powerpoint/2010/main" xmlns="" val="2622156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science does not have any impact on society, it becomes</a:t>
            </a:r>
            <a:r>
              <a:rPr lang="en-US" baseline="0" dirty="0"/>
              <a:t> irrelevant</a:t>
            </a:r>
            <a:endParaRPr lang="en-US" dirty="0"/>
          </a:p>
        </p:txBody>
      </p:sp>
      <p:sp>
        <p:nvSpPr>
          <p:cNvPr id="4" name="Slide Number Placeholder 3"/>
          <p:cNvSpPr>
            <a:spLocks noGrp="1"/>
          </p:cNvSpPr>
          <p:nvPr>
            <p:ph type="sldNum" sz="quarter" idx="10"/>
          </p:nvPr>
        </p:nvSpPr>
        <p:spPr/>
        <p:txBody>
          <a:bodyPr/>
          <a:lstStyle/>
          <a:p>
            <a:pPr>
              <a:defRPr/>
            </a:pPr>
            <a:fld id="{614BEC3A-7087-4919-9A9A-84FDD1170FE9}" type="slidenum">
              <a:rPr lang="en-US" smtClean="0"/>
              <a:pPr>
                <a:defRPr/>
              </a:pPr>
              <a:t>6</a:t>
            </a:fld>
            <a:endParaRPr lang="en-US"/>
          </a:p>
        </p:txBody>
      </p:sp>
    </p:spTree>
    <p:extLst>
      <p:ext uri="{BB962C8B-B14F-4D97-AF65-F5344CB8AC3E}">
        <p14:creationId xmlns:p14="http://schemas.microsoft.com/office/powerpoint/2010/main" xmlns="" val="3170243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14BEC3A-7087-4919-9A9A-84FDD1170FE9}" type="slidenum">
              <a:rPr lang="en-US" smtClean="0"/>
              <a:pPr>
                <a:defRPr/>
              </a:pPr>
              <a:t>9</a:t>
            </a:fld>
            <a:endParaRPr lang="en-US"/>
          </a:p>
        </p:txBody>
      </p:sp>
    </p:spTree>
    <p:extLst>
      <p:ext uri="{BB962C8B-B14F-4D97-AF65-F5344CB8AC3E}">
        <p14:creationId xmlns:p14="http://schemas.microsoft.com/office/powerpoint/2010/main" xmlns="" val="4135487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 of models (improved atmospheric chemistry and aerosol parametrization in NWP)</a:t>
            </a:r>
          </a:p>
          <a:p>
            <a:r>
              <a:rPr lang="en-US" dirty="0"/>
              <a:t>Development of data assimilation techniques</a:t>
            </a:r>
          </a:p>
          <a:p>
            <a:r>
              <a:rPr lang="en-US" dirty="0"/>
              <a:t>Improve atmospheric transport modelling</a:t>
            </a:r>
          </a:p>
          <a:p>
            <a:r>
              <a:rPr lang="en-US" dirty="0"/>
              <a:t>Improve inverse modelling methods</a:t>
            </a:r>
          </a:p>
          <a:p>
            <a:endParaRPr lang="en-US" dirty="0"/>
          </a:p>
        </p:txBody>
      </p:sp>
      <p:sp>
        <p:nvSpPr>
          <p:cNvPr id="4" name="Slide Number Placeholder 3"/>
          <p:cNvSpPr>
            <a:spLocks noGrp="1"/>
          </p:cNvSpPr>
          <p:nvPr>
            <p:ph type="sldNum" sz="quarter" idx="10"/>
          </p:nvPr>
        </p:nvSpPr>
        <p:spPr/>
        <p:txBody>
          <a:bodyPr/>
          <a:lstStyle/>
          <a:p>
            <a:pPr>
              <a:defRPr/>
            </a:pPr>
            <a:fld id="{614BEC3A-7087-4919-9A9A-84FDD1170FE9}" type="slidenum">
              <a:rPr lang="en-US" smtClean="0"/>
              <a:pPr>
                <a:defRPr/>
              </a:pPr>
              <a:t>14</a:t>
            </a:fld>
            <a:endParaRPr lang="en-US"/>
          </a:p>
        </p:txBody>
      </p:sp>
    </p:spTree>
    <p:extLst>
      <p:ext uri="{BB962C8B-B14F-4D97-AF65-F5344CB8AC3E}">
        <p14:creationId xmlns:p14="http://schemas.microsoft.com/office/powerpoint/2010/main" xmlns="" val="1574265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en-US"/>
          </a:p>
        </p:txBody>
      </p:sp>
    </p:spTree>
    <p:extLst>
      <p:ext uri="{BB962C8B-B14F-4D97-AF65-F5344CB8AC3E}">
        <p14:creationId xmlns:p14="http://schemas.microsoft.com/office/powerpoint/2010/main" xmlns="" val="719507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7891" name="Notes Placeholder 2"/>
          <p:cNvSpPr>
            <a:spLocks noGrp="1"/>
          </p:cNvSpPr>
          <p:nvPr>
            <p:ph type="body" idx="1"/>
          </p:nvPr>
        </p:nvSpPr>
        <p:spPr>
          <a:noFill/>
        </p:spPr>
        <p:txBody>
          <a:bodyPr/>
          <a:lstStyle/>
          <a:p>
            <a:pPr eaLnBrk="1" hangingPunct="1">
              <a:spcBef>
                <a:spcPct val="0"/>
              </a:spcBef>
            </a:pPr>
            <a:r>
              <a:rPr lang="en-US" u="sng">
                <a:solidFill>
                  <a:srgbClr val="17375E"/>
                </a:solidFill>
              </a:rPr>
              <a:t>Main Point:</a:t>
            </a:r>
          </a:p>
          <a:p>
            <a:pPr eaLnBrk="1" hangingPunct="1">
              <a:spcBef>
                <a:spcPct val="0"/>
              </a:spcBef>
            </a:pPr>
            <a:r>
              <a:rPr lang="en-US">
                <a:solidFill>
                  <a:srgbClr val="17375E"/>
                </a:solidFill>
              </a:rPr>
              <a:t>For emission reduction efforts to be successful, there needs to be both independent verification in addition to inventories.   It’s not a case of one or the other.  We need to compare (verify) our reported inventories (like a checkbook) with top down measurements (like our bank statements) to make sure it is going the way we thought it was going on paper.  If it is not, then we need to adjust our approach.  </a:t>
            </a:r>
          </a:p>
        </p:txBody>
      </p:sp>
      <p:sp>
        <p:nvSpPr>
          <p:cNvPr id="37892" name="Slide Number Placeholder 3"/>
          <p:cNvSpPr txBox="1">
            <a:spLocks noGrp="1"/>
          </p:cNvSpPr>
          <p:nvPr/>
        </p:nvSpPr>
        <p:spPr bwMode="auto">
          <a:xfrm>
            <a:off x="4143375" y="9118600"/>
            <a:ext cx="3170238" cy="48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53" tIns="48327" rIns="96653" bIns="48327" anchor="b"/>
          <a:lstStyle>
            <a:lvl1pPr defTabSz="947738" eaLnBrk="0" hangingPunct="0">
              <a:defRPr>
                <a:solidFill>
                  <a:schemeClr val="tx1"/>
                </a:solidFill>
                <a:latin typeface="Arial" charset="0"/>
              </a:defRPr>
            </a:lvl1pPr>
            <a:lvl2pPr marL="742950" indent="-285750" defTabSz="947738" eaLnBrk="0" hangingPunct="0">
              <a:defRPr>
                <a:solidFill>
                  <a:schemeClr val="tx1"/>
                </a:solidFill>
                <a:latin typeface="Arial" charset="0"/>
              </a:defRPr>
            </a:lvl2pPr>
            <a:lvl3pPr marL="1143000" indent="-228600" defTabSz="947738" eaLnBrk="0" hangingPunct="0">
              <a:defRPr>
                <a:solidFill>
                  <a:schemeClr val="tx1"/>
                </a:solidFill>
                <a:latin typeface="Arial" charset="0"/>
              </a:defRPr>
            </a:lvl3pPr>
            <a:lvl4pPr marL="1600200" indent="-228600" defTabSz="947738" eaLnBrk="0" hangingPunct="0">
              <a:defRPr>
                <a:solidFill>
                  <a:schemeClr val="tx1"/>
                </a:solidFill>
                <a:latin typeface="Arial" charset="0"/>
              </a:defRPr>
            </a:lvl4pPr>
            <a:lvl5pPr marL="2057400" indent="-228600" defTabSz="947738" eaLnBrk="0" hangingPunct="0">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pPr algn="r" eaLnBrk="1" hangingPunct="1"/>
            <a:fld id="{5A69206A-3934-459E-B966-D510F2C33EFB}" type="slidenum">
              <a:rPr lang="en-US" sz="1200">
                <a:latin typeface="Calibri" pitchFamily="34" charset="0"/>
              </a:rPr>
              <a:pPr algn="r" eaLnBrk="1" hangingPunct="1"/>
              <a:t>24</a:t>
            </a:fld>
            <a:endParaRPr lang="en-US" sz="1200">
              <a:latin typeface="Calibri" pitchFamily="34" charset="0"/>
            </a:endParaRPr>
          </a:p>
        </p:txBody>
      </p:sp>
    </p:spTree>
    <p:extLst>
      <p:ext uri="{BB962C8B-B14F-4D97-AF65-F5344CB8AC3E}">
        <p14:creationId xmlns:p14="http://schemas.microsoft.com/office/powerpoint/2010/main" xmlns="" val="133984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xfrm>
            <a:off x="715963" y="4564063"/>
            <a:ext cx="5849937" cy="43211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sz="1400">
              <a:latin typeface="Calibri" charset="0"/>
            </a:endParaRPr>
          </a:p>
        </p:txBody>
      </p:sp>
      <p:sp>
        <p:nvSpPr>
          <p:cNvPr id="60419" name="Slide Number Placeholder 3"/>
          <p:cNvSpPr txBox="1">
            <a:spLocks noGrp="1"/>
          </p:cNvSpPr>
          <p:nvPr/>
        </p:nvSpPr>
        <p:spPr bwMode="auto">
          <a:xfrm>
            <a:off x="4143375" y="9118600"/>
            <a:ext cx="3170238" cy="48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564" tIns="48782" rIns="97564" bIns="48782" anchor="b"/>
          <a:lstStyle>
            <a:lvl1pPr defTabSz="939800" eaLnBrk="0" hangingPunct="0">
              <a:defRPr sz="2400">
                <a:solidFill>
                  <a:schemeClr val="tx1"/>
                </a:solidFill>
                <a:latin typeface="Arial" charset="0"/>
                <a:ea typeface="ＭＳ Ｐゴシック" charset="0"/>
                <a:cs typeface="ＭＳ Ｐゴシック" charset="0"/>
              </a:defRPr>
            </a:lvl1pPr>
            <a:lvl2pPr marL="742950" indent="-285750" defTabSz="939800" eaLnBrk="0" hangingPunct="0">
              <a:defRPr sz="2400">
                <a:solidFill>
                  <a:schemeClr val="tx1"/>
                </a:solidFill>
                <a:latin typeface="Arial" charset="0"/>
                <a:ea typeface="ＭＳ Ｐゴシック" charset="0"/>
              </a:defRPr>
            </a:lvl2pPr>
            <a:lvl3pPr marL="1143000" indent="-228600" defTabSz="939800" eaLnBrk="0" hangingPunct="0">
              <a:defRPr sz="2400">
                <a:solidFill>
                  <a:schemeClr val="tx1"/>
                </a:solidFill>
                <a:latin typeface="Arial" charset="0"/>
                <a:ea typeface="ＭＳ Ｐゴシック" charset="0"/>
              </a:defRPr>
            </a:lvl3pPr>
            <a:lvl4pPr marL="1600200" indent="-228600" defTabSz="939800" eaLnBrk="0" hangingPunct="0">
              <a:defRPr sz="2400">
                <a:solidFill>
                  <a:schemeClr val="tx1"/>
                </a:solidFill>
                <a:latin typeface="Arial" charset="0"/>
                <a:ea typeface="ＭＳ Ｐゴシック" charset="0"/>
              </a:defRPr>
            </a:lvl4pPr>
            <a:lvl5pPr marL="2057400" indent="-228600" defTabSz="939800" eaLnBrk="0" hangingPunct="0">
              <a:defRPr sz="2400">
                <a:solidFill>
                  <a:schemeClr val="tx1"/>
                </a:solidFill>
                <a:latin typeface="Arial" charset="0"/>
                <a:ea typeface="ＭＳ Ｐゴシック" charset="0"/>
              </a:defRPr>
            </a:lvl5pPr>
            <a:lvl6pPr marL="2514600" indent="-228600" defTabSz="9398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98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98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9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41C8A7D-8362-D64D-8D74-9A272760677B}" type="slidenum">
              <a:rPr lang="en-US" sz="1200"/>
              <a:pPr algn="r" eaLnBrk="1" hangingPunct="1"/>
              <a:t>26</a:t>
            </a:fld>
            <a:endParaRPr lang="en-US" sz="1200"/>
          </a:p>
        </p:txBody>
      </p:sp>
    </p:spTree>
    <p:extLst>
      <p:ext uri="{BB962C8B-B14F-4D97-AF65-F5344CB8AC3E}">
        <p14:creationId xmlns:p14="http://schemas.microsoft.com/office/powerpoint/2010/main" xmlns="" val="937182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xfrm>
            <a:off x="715963" y="4564063"/>
            <a:ext cx="5849937" cy="43211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sz="1400">
              <a:latin typeface="Calibri" charset="0"/>
            </a:endParaRPr>
          </a:p>
        </p:txBody>
      </p:sp>
      <p:sp>
        <p:nvSpPr>
          <p:cNvPr id="60419" name="Slide Number Placeholder 3"/>
          <p:cNvSpPr txBox="1">
            <a:spLocks noGrp="1"/>
          </p:cNvSpPr>
          <p:nvPr/>
        </p:nvSpPr>
        <p:spPr bwMode="auto">
          <a:xfrm>
            <a:off x="4143375" y="9118600"/>
            <a:ext cx="3170238" cy="48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564" tIns="48782" rIns="97564" bIns="48782" anchor="b"/>
          <a:lstStyle>
            <a:lvl1pPr defTabSz="939800" eaLnBrk="0" hangingPunct="0">
              <a:defRPr sz="2400">
                <a:solidFill>
                  <a:schemeClr val="tx1"/>
                </a:solidFill>
                <a:latin typeface="Arial" charset="0"/>
                <a:ea typeface="ＭＳ Ｐゴシック" charset="0"/>
                <a:cs typeface="ＭＳ Ｐゴシック" charset="0"/>
              </a:defRPr>
            </a:lvl1pPr>
            <a:lvl2pPr marL="742950" indent="-285750" defTabSz="939800" eaLnBrk="0" hangingPunct="0">
              <a:defRPr sz="2400">
                <a:solidFill>
                  <a:schemeClr val="tx1"/>
                </a:solidFill>
                <a:latin typeface="Arial" charset="0"/>
                <a:ea typeface="ＭＳ Ｐゴシック" charset="0"/>
              </a:defRPr>
            </a:lvl2pPr>
            <a:lvl3pPr marL="1143000" indent="-228600" defTabSz="939800" eaLnBrk="0" hangingPunct="0">
              <a:defRPr sz="2400">
                <a:solidFill>
                  <a:schemeClr val="tx1"/>
                </a:solidFill>
                <a:latin typeface="Arial" charset="0"/>
                <a:ea typeface="ＭＳ Ｐゴシック" charset="0"/>
              </a:defRPr>
            </a:lvl3pPr>
            <a:lvl4pPr marL="1600200" indent="-228600" defTabSz="939800" eaLnBrk="0" hangingPunct="0">
              <a:defRPr sz="2400">
                <a:solidFill>
                  <a:schemeClr val="tx1"/>
                </a:solidFill>
                <a:latin typeface="Arial" charset="0"/>
                <a:ea typeface="ＭＳ Ｐゴシック" charset="0"/>
              </a:defRPr>
            </a:lvl4pPr>
            <a:lvl5pPr marL="2057400" indent="-228600" defTabSz="939800" eaLnBrk="0" hangingPunct="0">
              <a:defRPr sz="2400">
                <a:solidFill>
                  <a:schemeClr val="tx1"/>
                </a:solidFill>
                <a:latin typeface="Arial" charset="0"/>
                <a:ea typeface="ＭＳ Ｐゴシック" charset="0"/>
              </a:defRPr>
            </a:lvl5pPr>
            <a:lvl6pPr marL="2514600" indent="-228600" defTabSz="9398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98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98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9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41C8A7D-8362-D64D-8D74-9A272760677B}" type="slidenum">
              <a:rPr lang="en-US" sz="1200"/>
              <a:pPr algn="r" eaLnBrk="1" hangingPunct="1"/>
              <a:t>27</a:t>
            </a:fld>
            <a:endParaRPr lang="en-US" sz="1200"/>
          </a:p>
        </p:txBody>
      </p:sp>
    </p:spTree>
    <p:extLst>
      <p:ext uri="{BB962C8B-B14F-4D97-AF65-F5344CB8AC3E}">
        <p14:creationId xmlns:p14="http://schemas.microsoft.com/office/powerpoint/2010/main" xmlns="" val="509596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50178"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Calibri" charset="0"/>
              </a:rPr>
              <a:t>This is essentially a history and a plan for coordination within WMO, how we engage the scientific community in doing so, and how we developed the authority for our actions.</a:t>
            </a:r>
          </a:p>
          <a:p>
            <a:r>
              <a:rPr lang="en-US" dirty="0">
                <a:latin typeface="Calibri" charset="0"/>
              </a:rPr>
              <a:t>This concept was brought forward by the </a:t>
            </a:r>
            <a:r>
              <a:rPr lang="en-US" b="1" dirty="0">
                <a:latin typeface="Calibri" charset="0"/>
              </a:rPr>
              <a:t>Commission for Atmospheric Sciences (CAS) Group in May 2013 </a:t>
            </a:r>
            <a:r>
              <a:rPr lang="en-US" dirty="0">
                <a:latin typeface="Calibri" charset="0"/>
              </a:rPr>
              <a:t>and presented at a meeting of GHG experts the following month, then to the official commission of delegates (CAS)</a:t>
            </a:r>
            <a:r>
              <a:rPr lang="en-US">
                <a:latin typeface="Calibri" charset="0"/>
              </a:rPr>
              <a:t>. </a:t>
            </a:r>
            <a:endParaRPr lang="en-US" dirty="0">
              <a:latin typeface="Calibri" charset="0"/>
            </a:endParaRPr>
          </a:p>
        </p:txBody>
      </p:sp>
      <p:sp>
        <p:nvSpPr>
          <p:cNvPr id="50179" name="Date Placeholder 3"/>
          <p:cNvSpPr>
            <a:spLocks noGrp="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7653" eaLnBrk="0" hangingPunct="0">
              <a:defRPr sz="2400">
                <a:solidFill>
                  <a:schemeClr val="tx1"/>
                </a:solidFill>
                <a:latin typeface="Arial" charset="0"/>
                <a:ea typeface="ＭＳ Ｐゴシック" charset="0"/>
                <a:cs typeface="ＭＳ Ｐゴシック" charset="0"/>
              </a:defRPr>
            </a:lvl1pPr>
            <a:lvl2pPr marL="742883" indent="-285725" defTabSz="947653" eaLnBrk="0" hangingPunct="0">
              <a:defRPr sz="2400">
                <a:solidFill>
                  <a:schemeClr val="tx1"/>
                </a:solidFill>
                <a:latin typeface="Arial" charset="0"/>
                <a:ea typeface="ＭＳ Ｐゴシック" charset="0"/>
              </a:defRPr>
            </a:lvl2pPr>
            <a:lvl3pPr marL="1142898" indent="-228580" defTabSz="947653" eaLnBrk="0" hangingPunct="0">
              <a:defRPr sz="2400">
                <a:solidFill>
                  <a:schemeClr val="tx1"/>
                </a:solidFill>
                <a:latin typeface="Arial" charset="0"/>
                <a:ea typeface="ＭＳ Ｐゴシック" charset="0"/>
              </a:defRPr>
            </a:lvl3pPr>
            <a:lvl4pPr marL="1600057" indent="-228580" defTabSz="947653" eaLnBrk="0" hangingPunct="0">
              <a:defRPr sz="2400">
                <a:solidFill>
                  <a:schemeClr val="tx1"/>
                </a:solidFill>
                <a:latin typeface="Arial" charset="0"/>
                <a:ea typeface="ＭＳ Ｐゴシック" charset="0"/>
              </a:defRPr>
            </a:lvl4pPr>
            <a:lvl5pPr marL="2057217" indent="-228580" defTabSz="947653" eaLnBrk="0" hangingPunct="0">
              <a:defRPr sz="2400">
                <a:solidFill>
                  <a:schemeClr val="tx1"/>
                </a:solidFill>
                <a:latin typeface="Arial" charset="0"/>
                <a:ea typeface="ＭＳ Ｐゴシック" charset="0"/>
              </a:defRPr>
            </a:lvl5pPr>
            <a:lvl6pPr marL="2514376" indent="-228580" defTabSz="947653" eaLnBrk="0" fontAlgn="base" hangingPunct="0">
              <a:spcBef>
                <a:spcPct val="0"/>
              </a:spcBef>
              <a:spcAft>
                <a:spcPct val="0"/>
              </a:spcAft>
              <a:defRPr sz="2400">
                <a:solidFill>
                  <a:schemeClr val="tx1"/>
                </a:solidFill>
                <a:latin typeface="Arial" charset="0"/>
                <a:ea typeface="ＭＳ Ｐゴシック" charset="0"/>
              </a:defRPr>
            </a:lvl6pPr>
            <a:lvl7pPr marL="2971536" indent="-228580" defTabSz="947653" eaLnBrk="0" fontAlgn="base" hangingPunct="0">
              <a:spcBef>
                <a:spcPct val="0"/>
              </a:spcBef>
              <a:spcAft>
                <a:spcPct val="0"/>
              </a:spcAft>
              <a:defRPr sz="2400">
                <a:solidFill>
                  <a:schemeClr val="tx1"/>
                </a:solidFill>
                <a:latin typeface="Arial" charset="0"/>
                <a:ea typeface="ＭＳ Ｐゴシック" charset="0"/>
              </a:defRPr>
            </a:lvl7pPr>
            <a:lvl8pPr marL="3428694" indent="-228580" defTabSz="947653" eaLnBrk="0" fontAlgn="base" hangingPunct="0">
              <a:spcBef>
                <a:spcPct val="0"/>
              </a:spcBef>
              <a:spcAft>
                <a:spcPct val="0"/>
              </a:spcAft>
              <a:defRPr sz="2400">
                <a:solidFill>
                  <a:schemeClr val="tx1"/>
                </a:solidFill>
                <a:latin typeface="Arial" charset="0"/>
                <a:ea typeface="ＭＳ Ｐゴシック" charset="0"/>
              </a:defRPr>
            </a:lvl8pPr>
            <a:lvl9pPr marL="3885854" indent="-228580" defTabSz="94765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47653"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tx1"/>
                </a:solidFill>
                <a:effectLst/>
                <a:uLnTx/>
                <a:uFillTx/>
                <a:latin typeface="Calibri" charset="0"/>
                <a:ea typeface="ＭＳ Ｐゴシック" charset="0"/>
                <a:cs typeface="ＭＳ Ｐゴシック" charset="0"/>
              </a:rPr>
              <a:t>3-4 October 2013</a:t>
            </a:r>
          </a:p>
        </p:txBody>
      </p:sp>
      <p:sp>
        <p:nvSpPr>
          <p:cNvPr id="50180" name="Footer Placeholder 4"/>
          <p:cNvSpPr>
            <a:spLocks noGrp="1"/>
          </p:cNvSpPr>
          <p:nvPr>
            <p:ph type="ftr" sz="quarter" idx="4"/>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7653" eaLnBrk="0" hangingPunct="0">
              <a:defRPr sz="2400">
                <a:solidFill>
                  <a:schemeClr val="tx1"/>
                </a:solidFill>
                <a:latin typeface="Arial" charset="0"/>
                <a:ea typeface="ＭＳ Ｐゴシック" charset="0"/>
                <a:cs typeface="ＭＳ Ｐゴシック" charset="0"/>
              </a:defRPr>
            </a:lvl1pPr>
            <a:lvl2pPr marL="742883" indent="-285725" defTabSz="947653" eaLnBrk="0" hangingPunct="0">
              <a:defRPr sz="2400">
                <a:solidFill>
                  <a:schemeClr val="tx1"/>
                </a:solidFill>
                <a:latin typeface="Arial" charset="0"/>
                <a:ea typeface="ＭＳ Ｐゴシック" charset="0"/>
              </a:defRPr>
            </a:lvl2pPr>
            <a:lvl3pPr marL="1142898" indent="-228580" defTabSz="947653" eaLnBrk="0" hangingPunct="0">
              <a:defRPr sz="2400">
                <a:solidFill>
                  <a:schemeClr val="tx1"/>
                </a:solidFill>
                <a:latin typeface="Arial" charset="0"/>
                <a:ea typeface="ＭＳ Ｐゴシック" charset="0"/>
              </a:defRPr>
            </a:lvl3pPr>
            <a:lvl4pPr marL="1600057" indent="-228580" defTabSz="947653" eaLnBrk="0" hangingPunct="0">
              <a:defRPr sz="2400">
                <a:solidFill>
                  <a:schemeClr val="tx1"/>
                </a:solidFill>
                <a:latin typeface="Arial" charset="0"/>
                <a:ea typeface="ＭＳ Ｐゴシック" charset="0"/>
              </a:defRPr>
            </a:lvl4pPr>
            <a:lvl5pPr marL="2057217" indent="-228580" defTabSz="947653" eaLnBrk="0" hangingPunct="0">
              <a:defRPr sz="2400">
                <a:solidFill>
                  <a:schemeClr val="tx1"/>
                </a:solidFill>
                <a:latin typeface="Arial" charset="0"/>
                <a:ea typeface="ＭＳ Ｐゴシック" charset="0"/>
              </a:defRPr>
            </a:lvl5pPr>
            <a:lvl6pPr marL="2514376" indent="-228580" defTabSz="947653" eaLnBrk="0" fontAlgn="base" hangingPunct="0">
              <a:spcBef>
                <a:spcPct val="0"/>
              </a:spcBef>
              <a:spcAft>
                <a:spcPct val="0"/>
              </a:spcAft>
              <a:defRPr sz="2400">
                <a:solidFill>
                  <a:schemeClr val="tx1"/>
                </a:solidFill>
                <a:latin typeface="Arial" charset="0"/>
                <a:ea typeface="ＭＳ Ｐゴシック" charset="0"/>
              </a:defRPr>
            </a:lvl6pPr>
            <a:lvl7pPr marL="2971536" indent="-228580" defTabSz="947653" eaLnBrk="0" fontAlgn="base" hangingPunct="0">
              <a:spcBef>
                <a:spcPct val="0"/>
              </a:spcBef>
              <a:spcAft>
                <a:spcPct val="0"/>
              </a:spcAft>
              <a:defRPr sz="2400">
                <a:solidFill>
                  <a:schemeClr val="tx1"/>
                </a:solidFill>
                <a:latin typeface="Arial" charset="0"/>
                <a:ea typeface="ＭＳ Ｐゴシック" charset="0"/>
              </a:defRPr>
            </a:lvl7pPr>
            <a:lvl8pPr marL="3428694" indent="-228580" defTabSz="947653" eaLnBrk="0" fontAlgn="base" hangingPunct="0">
              <a:spcBef>
                <a:spcPct val="0"/>
              </a:spcBef>
              <a:spcAft>
                <a:spcPct val="0"/>
              </a:spcAft>
              <a:defRPr sz="2400">
                <a:solidFill>
                  <a:schemeClr val="tx1"/>
                </a:solidFill>
                <a:latin typeface="Arial" charset="0"/>
                <a:ea typeface="ＭＳ Ｐゴシック" charset="0"/>
              </a:defRPr>
            </a:lvl8pPr>
            <a:lvl9pPr marL="3885854" indent="-228580" defTabSz="94765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47653"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tx1"/>
                </a:solidFill>
                <a:effectLst/>
                <a:uLnTx/>
                <a:uFillTx/>
                <a:latin typeface="Calibri" charset="0"/>
                <a:ea typeface="ＭＳ Ｐゴシック" charset="0"/>
                <a:cs typeface="ＭＳ Ｐゴシック" charset="0"/>
              </a:rPr>
              <a:t>GEO Carbon – Tarasova and Butler</a:t>
            </a:r>
          </a:p>
        </p:txBody>
      </p:sp>
      <p:sp>
        <p:nvSpPr>
          <p:cNvPr id="50181" name="Slide Number Placeholder 5"/>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7653" eaLnBrk="0" hangingPunct="0">
              <a:defRPr sz="2400">
                <a:solidFill>
                  <a:schemeClr val="tx1"/>
                </a:solidFill>
                <a:latin typeface="Arial" charset="0"/>
                <a:ea typeface="ＭＳ Ｐゴシック" charset="0"/>
                <a:cs typeface="ＭＳ Ｐゴシック" charset="0"/>
              </a:defRPr>
            </a:lvl1pPr>
            <a:lvl2pPr marL="742883" indent="-285725" defTabSz="947653" eaLnBrk="0" hangingPunct="0">
              <a:defRPr sz="2400">
                <a:solidFill>
                  <a:schemeClr val="tx1"/>
                </a:solidFill>
                <a:latin typeface="Arial" charset="0"/>
                <a:ea typeface="ＭＳ Ｐゴシック" charset="0"/>
              </a:defRPr>
            </a:lvl2pPr>
            <a:lvl3pPr marL="1142898" indent="-228580" defTabSz="947653" eaLnBrk="0" hangingPunct="0">
              <a:defRPr sz="2400">
                <a:solidFill>
                  <a:schemeClr val="tx1"/>
                </a:solidFill>
                <a:latin typeface="Arial" charset="0"/>
                <a:ea typeface="ＭＳ Ｐゴシック" charset="0"/>
              </a:defRPr>
            </a:lvl3pPr>
            <a:lvl4pPr marL="1600057" indent="-228580" defTabSz="947653" eaLnBrk="0" hangingPunct="0">
              <a:defRPr sz="2400">
                <a:solidFill>
                  <a:schemeClr val="tx1"/>
                </a:solidFill>
                <a:latin typeface="Arial" charset="0"/>
                <a:ea typeface="ＭＳ Ｐゴシック" charset="0"/>
              </a:defRPr>
            </a:lvl4pPr>
            <a:lvl5pPr marL="2057217" indent="-228580" defTabSz="947653" eaLnBrk="0" hangingPunct="0">
              <a:defRPr sz="2400">
                <a:solidFill>
                  <a:schemeClr val="tx1"/>
                </a:solidFill>
                <a:latin typeface="Arial" charset="0"/>
                <a:ea typeface="ＭＳ Ｐゴシック" charset="0"/>
              </a:defRPr>
            </a:lvl5pPr>
            <a:lvl6pPr marL="2514376" indent="-228580" defTabSz="947653" eaLnBrk="0" fontAlgn="base" hangingPunct="0">
              <a:spcBef>
                <a:spcPct val="0"/>
              </a:spcBef>
              <a:spcAft>
                <a:spcPct val="0"/>
              </a:spcAft>
              <a:defRPr sz="2400">
                <a:solidFill>
                  <a:schemeClr val="tx1"/>
                </a:solidFill>
                <a:latin typeface="Arial" charset="0"/>
                <a:ea typeface="ＭＳ Ｐゴシック" charset="0"/>
              </a:defRPr>
            </a:lvl6pPr>
            <a:lvl7pPr marL="2971536" indent="-228580" defTabSz="947653" eaLnBrk="0" fontAlgn="base" hangingPunct="0">
              <a:spcBef>
                <a:spcPct val="0"/>
              </a:spcBef>
              <a:spcAft>
                <a:spcPct val="0"/>
              </a:spcAft>
              <a:defRPr sz="2400">
                <a:solidFill>
                  <a:schemeClr val="tx1"/>
                </a:solidFill>
                <a:latin typeface="Arial" charset="0"/>
                <a:ea typeface="ＭＳ Ｐゴシック" charset="0"/>
              </a:defRPr>
            </a:lvl7pPr>
            <a:lvl8pPr marL="3428694" indent="-228580" defTabSz="947653" eaLnBrk="0" fontAlgn="base" hangingPunct="0">
              <a:spcBef>
                <a:spcPct val="0"/>
              </a:spcBef>
              <a:spcAft>
                <a:spcPct val="0"/>
              </a:spcAft>
              <a:defRPr sz="2400">
                <a:solidFill>
                  <a:schemeClr val="tx1"/>
                </a:solidFill>
                <a:latin typeface="Arial" charset="0"/>
                <a:ea typeface="ＭＳ Ｐゴシック" charset="0"/>
              </a:defRPr>
            </a:lvl8pPr>
            <a:lvl9pPr marL="3885854" indent="-228580" defTabSz="94765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47653" eaLnBrk="1" fontAlgn="auto" latinLnBrk="0" hangingPunct="1">
              <a:lnSpc>
                <a:spcPct val="100000"/>
              </a:lnSpc>
              <a:spcBef>
                <a:spcPts val="0"/>
              </a:spcBef>
              <a:spcAft>
                <a:spcPts val="0"/>
              </a:spcAft>
              <a:buClrTx/>
              <a:buSzTx/>
              <a:buFontTx/>
              <a:buNone/>
              <a:tabLst/>
              <a:defRPr/>
            </a:pPr>
            <a:fld id="{EDDFCC72-9804-4B43-9F16-96C20A3727B2}" type="slidenum">
              <a:rPr kumimoji="0" lang="en-US" sz="1200" b="0" i="0" u="none" strike="noStrike" kern="0" cap="none" spc="0" normalizeH="0" baseline="0" noProof="0">
                <a:ln>
                  <a:noFill/>
                </a:ln>
                <a:solidFill>
                  <a:schemeClr val="tx1"/>
                </a:solidFill>
                <a:effectLst/>
                <a:uLnTx/>
                <a:uFillTx/>
                <a:latin typeface="Calibri" charset="0"/>
                <a:ea typeface="ＭＳ Ｐゴシック" charset="0"/>
                <a:cs typeface="ＭＳ Ｐゴシック" charset="0"/>
              </a:rPr>
              <a:pPr marL="0" marR="0" lvl="0" indent="0" defTabSz="947653" eaLnBrk="1" fontAlgn="auto" latinLnBrk="0" hangingPunct="1">
                <a:lnSpc>
                  <a:spcPct val="100000"/>
                </a:lnSpc>
                <a:spcBef>
                  <a:spcPts val="0"/>
                </a:spcBef>
                <a:spcAft>
                  <a:spcPts val="0"/>
                </a:spcAft>
                <a:buClrTx/>
                <a:buSzTx/>
                <a:buFontTx/>
                <a:buNone/>
                <a:tabLst/>
                <a:defRPr/>
              </a:pPr>
              <a:t>28</a:t>
            </a:fld>
            <a:endParaRPr kumimoji="0" lang="en-US" sz="1200" b="0" i="0" u="none" strike="noStrike" kern="0" cap="none" spc="0" normalizeH="0" baseline="0" noProof="0">
              <a:ln>
                <a:noFill/>
              </a:ln>
              <a:solidFill>
                <a:schemeClr val="tx1"/>
              </a:solidFill>
              <a:effectLst/>
              <a:uLnTx/>
              <a:uFillTx/>
              <a:latin typeface="Calibri" charset="0"/>
              <a:ea typeface="ＭＳ Ｐゴシック" charset="0"/>
              <a:cs typeface="ＭＳ Ｐゴシック" charset="0"/>
            </a:endParaRPr>
          </a:p>
        </p:txBody>
      </p:sp>
    </p:spTree>
    <p:extLst>
      <p:ext uri="{BB962C8B-B14F-4D97-AF65-F5344CB8AC3E}">
        <p14:creationId xmlns:p14="http://schemas.microsoft.com/office/powerpoint/2010/main" xmlns="" val="13353928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4" name="Picture 11" descr="wmo_ppt_2012.psd"/>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7"/>
          <p:cNvSpPr txBox="1">
            <a:spLocks noChangeArrowheads="1"/>
          </p:cNvSpPr>
          <p:nvPr/>
        </p:nvSpPr>
        <p:spPr bwMode="auto">
          <a:xfrm>
            <a:off x="468313" y="1341438"/>
            <a:ext cx="10795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defRPr/>
            </a:pPr>
            <a:r>
              <a:rPr lang="en-US" altLang="en-US" sz="1800">
                <a:solidFill>
                  <a:schemeClr val="bg1"/>
                </a:solidFill>
                <a:latin typeface="Arial Black" panose="020B0A04020102020204" pitchFamily="34" charset="0"/>
              </a:rPr>
              <a:t>WMO</a:t>
            </a:r>
          </a:p>
        </p:txBody>
      </p:sp>
      <p:sp>
        <p:nvSpPr>
          <p:cNvPr id="5124" name="Rectangle 3"/>
          <p:cNvSpPr>
            <a:spLocks noGrp="1" noChangeArrowheads="1"/>
          </p:cNvSpPr>
          <p:nvPr>
            <p:ph type="ctrTitle"/>
          </p:nvPr>
        </p:nvSpPr>
        <p:spPr>
          <a:xfrm>
            <a:off x="611188" y="3211513"/>
            <a:ext cx="7921625" cy="1730375"/>
          </a:xfrm>
        </p:spPr>
        <p:txBody>
          <a:bodyPr/>
          <a:lstStyle>
            <a:lvl1pPr algn="ctr">
              <a:defRPr/>
            </a:lvl1pPr>
          </a:lstStyle>
          <a:p>
            <a:r>
              <a:rPr lang="en-US"/>
              <a:t>Click to edit Master title style</a:t>
            </a:r>
          </a:p>
        </p:txBody>
      </p:sp>
      <p:sp>
        <p:nvSpPr>
          <p:cNvPr id="5125" name="Rectangle 4"/>
          <p:cNvSpPr>
            <a:spLocks noGrp="1" noChangeArrowheads="1"/>
          </p:cNvSpPr>
          <p:nvPr>
            <p:ph type="subTitle" idx="1"/>
          </p:nvPr>
        </p:nvSpPr>
        <p:spPr>
          <a:xfrm>
            <a:off x="611188" y="5106988"/>
            <a:ext cx="7921625" cy="914400"/>
          </a:xfrm>
        </p:spPr>
        <p:txBody>
          <a:bodyPr/>
          <a:lstStyle>
            <a:lvl1pPr marL="0" indent="0" algn="ctr">
              <a:defRPr/>
            </a:lvl1pPr>
          </a:lstStyle>
          <a:p>
            <a:r>
              <a:rPr lang="en-US"/>
              <a:t>Click to edit Master subtitle style</a:t>
            </a:r>
          </a:p>
        </p:txBody>
      </p:sp>
      <p:sp>
        <p:nvSpPr>
          <p:cNvPr id="6" name="Rectangle 6"/>
          <p:cNvSpPr>
            <a:spLocks noGrp="1" noChangeArrowheads="1"/>
          </p:cNvSpPr>
          <p:nvPr>
            <p:ph type="ftr" sz="quarter" idx="10"/>
          </p:nvPr>
        </p:nvSpPr>
        <p:spPr/>
        <p:txBody>
          <a:bodyPr/>
          <a:lstStyle>
            <a:lvl1pPr>
              <a:defRPr/>
            </a:lvl1pPr>
          </a:lstStyle>
          <a:p>
            <a:pPr>
              <a:defRPr/>
            </a:pPr>
            <a:endParaRPr lang="en-US"/>
          </a:p>
        </p:txBody>
      </p:sp>
      <p:sp>
        <p:nvSpPr>
          <p:cNvPr id="7" name="Rectangle 7"/>
          <p:cNvSpPr>
            <a:spLocks noGrp="1" noChangeArrowheads="1"/>
          </p:cNvSpPr>
          <p:nvPr>
            <p:ph type="sldNum" sz="quarter" idx="11"/>
          </p:nvPr>
        </p:nvSpPr>
        <p:spPr/>
        <p:txBody>
          <a:bodyPr/>
          <a:lstStyle>
            <a:lvl1pPr>
              <a:defRPr/>
            </a:lvl1pPr>
          </a:lstStyle>
          <a:p>
            <a:pPr>
              <a:defRPr/>
            </a:pPr>
            <a:fld id="{1DF39CAE-6011-4C04-AE3A-BE7B4B6017C9}" type="slidenum">
              <a:rPr lang="en-US"/>
              <a:pPr>
                <a:defRPr/>
              </a:pPr>
              <a:t>‹#›</a:t>
            </a:fld>
            <a:endParaRPr lang="en-US"/>
          </a:p>
        </p:txBody>
      </p:sp>
    </p:spTree>
    <p:extLst>
      <p:ext uri="{BB962C8B-B14F-4D97-AF65-F5344CB8AC3E}">
        <p14:creationId xmlns:p14="http://schemas.microsoft.com/office/powerpoint/2010/main" xmlns="" val="3320420861"/>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93CC9A81-8B05-4859-8230-970277F29899}" type="slidenum">
              <a:rPr lang="en-US"/>
              <a:pPr>
                <a:defRPr/>
              </a:pPr>
              <a:t>‹#›</a:t>
            </a:fld>
            <a:endParaRPr lang="en-US"/>
          </a:p>
        </p:txBody>
      </p:sp>
    </p:spTree>
    <p:extLst>
      <p:ext uri="{BB962C8B-B14F-4D97-AF65-F5344CB8AC3E}">
        <p14:creationId xmlns:p14="http://schemas.microsoft.com/office/powerpoint/2010/main" xmlns="" val="32012918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tateme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4" name="Footer Placeholder 3"/>
          <p:cNvSpPr>
            <a:spLocks noGrp="1"/>
          </p:cNvSpPr>
          <p:nvPr>
            <p:ph type="ftr" sz="quarter" idx="11"/>
          </p:nvPr>
        </p:nvSpPr>
        <p:spPr/>
        <p:txBody>
          <a:bodyPr/>
          <a:lstStyle/>
          <a:p>
            <a:r>
              <a:rPr lang="en-AU"/>
              <a:t>Reactive Nitrogen at Cape Grim  |  Ian Galbally</a:t>
            </a:r>
          </a:p>
        </p:txBody>
      </p:sp>
      <p:sp>
        <p:nvSpPr>
          <p:cNvPr id="5" name="Content Placeholder 2"/>
          <p:cNvSpPr>
            <a:spLocks noGrp="1"/>
          </p:cNvSpPr>
          <p:nvPr>
            <p:ph idx="1"/>
          </p:nvPr>
        </p:nvSpPr>
        <p:spPr>
          <a:xfrm>
            <a:off x="360000" y="1276350"/>
            <a:ext cx="8460000" cy="4559300"/>
          </a:xfrm>
        </p:spPr>
        <p:txBody>
          <a:bodyPr/>
          <a:lstStyle>
            <a:lvl1pPr>
              <a:lnSpc>
                <a:spcPct val="85000"/>
              </a:lnSpc>
              <a:spcAft>
                <a:spcPts val="0"/>
              </a:spcAft>
              <a:buFontTx/>
              <a:buNone/>
              <a:defRPr sz="4000" b="1">
                <a:solidFill>
                  <a:schemeClr val="accent1">
                    <a:lumMod val="75000"/>
                  </a:schemeClr>
                </a:solidFill>
              </a:defRPr>
            </a:lvl1pPr>
            <a:lvl2pPr marL="0" indent="0">
              <a:lnSpc>
                <a:spcPct val="85000"/>
              </a:lnSpc>
              <a:spcAft>
                <a:spcPts val="0"/>
              </a:spcAft>
              <a:buNone/>
              <a:defRPr sz="4000" b="1">
                <a:solidFill>
                  <a:schemeClr val="accent2"/>
                </a:solidFill>
              </a:defRPr>
            </a:lvl2pPr>
            <a:lvl3pPr marL="0" indent="0">
              <a:spcBef>
                <a:spcPts val="2200"/>
              </a:spcBef>
              <a:buNone/>
              <a:defRPr b="1">
                <a:solidFill>
                  <a:srgbClr val="00313C"/>
                </a:solidFill>
              </a:defRPr>
            </a:lvl3pPr>
          </a:lstStyle>
          <a:p>
            <a:pPr lvl="0"/>
            <a:r>
              <a:rPr lang="en-US"/>
              <a:t>Edit Master text styles</a:t>
            </a:r>
          </a:p>
          <a:p>
            <a:pPr lvl="1"/>
            <a:r>
              <a:rPr lang="en-US"/>
              <a:t>Second level</a:t>
            </a:r>
          </a:p>
          <a:p>
            <a:pPr lvl="2"/>
            <a:r>
              <a:rPr lang="en-US"/>
              <a:t>Third level</a:t>
            </a:r>
          </a:p>
        </p:txBody>
      </p:sp>
      <p:sp>
        <p:nvSpPr>
          <p:cNvPr id="7"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xmlns="" val="26445513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2"/>
        </a:solidFill>
        <a:effectLst/>
      </p:bgPr>
    </p:bg>
    <p:spTree>
      <p:nvGrpSpPr>
        <p:cNvPr id="1" name=""/>
        <p:cNvGrpSpPr/>
        <p:nvPr/>
      </p:nvGrpSpPr>
      <p:grpSpPr>
        <a:xfrm>
          <a:off x="0" y="0"/>
          <a:ext cx="0" cy="0"/>
          <a:chOff x="0" y="0"/>
          <a:chExt cx="0" cy="0"/>
        </a:xfrm>
      </p:grpSpPr>
      <p:grpSp>
        <p:nvGrpSpPr>
          <p:cNvPr id="31" name="Group 30"/>
          <p:cNvGrpSpPr/>
          <p:nvPr/>
        </p:nvGrpSpPr>
        <p:grpSpPr>
          <a:xfrm>
            <a:off x="-7938" y="6056313"/>
            <a:ext cx="9161463" cy="801687"/>
            <a:chOff x="-7938" y="6056313"/>
            <a:chExt cx="9161463" cy="801687"/>
          </a:xfrm>
        </p:grpSpPr>
        <p:sp>
          <p:nvSpPr>
            <p:cNvPr id="32" name="AutoShape 4"/>
            <p:cNvSpPr>
              <a:spLocks noChangeAspect="1" noChangeArrowheads="1" noTextEdit="1"/>
            </p:cNvSpPr>
            <p:nvPr/>
          </p:nvSpPr>
          <p:spPr bwMode="auto">
            <a:xfrm>
              <a:off x="-7938" y="6056313"/>
              <a:ext cx="9161463" cy="801687"/>
            </a:xfrm>
            <a:prstGeom prst="rect">
              <a:avLst/>
            </a:prstGeom>
            <a:noFill/>
            <a:ln>
              <a:noFill/>
            </a:ln>
            <a:extLst/>
          </p:spPr>
          <p:txBody>
            <a:bodyPr/>
            <a:lstStyle/>
            <a:p>
              <a:pPr>
                <a:defRPr/>
              </a:pPr>
              <a:endParaRPr lang="en-AU"/>
            </a:p>
          </p:txBody>
        </p:sp>
        <p:grpSp>
          <p:nvGrpSpPr>
            <p:cNvPr id="33" name="Group 1"/>
            <p:cNvGrpSpPr>
              <a:grpSpLocks/>
            </p:cNvGrpSpPr>
            <p:nvPr/>
          </p:nvGrpSpPr>
          <p:grpSpPr bwMode="auto">
            <a:xfrm>
              <a:off x="1588" y="6065838"/>
              <a:ext cx="9142412" cy="690562"/>
              <a:chOff x="1495" y="6065893"/>
              <a:chExt cx="9143026" cy="690563"/>
            </a:xfrm>
          </p:grpSpPr>
          <p:sp>
            <p:nvSpPr>
              <p:cNvPr id="35" name="Freeform 8"/>
              <p:cNvSpPr>
                <a:spLocks noEditPoints="1"/>
              </p:cNvSpPr>
              <p:nvPr/>
            </p:nvSpPr>
            <p:spPr bwMode="auto">
              <a:xfrm>
                <a:off x="1495" y="6065893"/>
                <a:ext cx="9143026" cy="690563"/>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accent2">
                  <a:lumMod val="75000"/>
                </a:schemeClr>
              </a:solidFill>
              <a:ln>
                <a:noFill/>
              </a:ln>
            </p:spPr>
            <p:txBody>
              <a:bodyPr/>
              <a:lstStyle/>
              <a:p>
                <a:pPr>
                  <a:defRPr/>
                </a:pPr>
                <a:endParaRPr lang="en-AU"/>
              </a:p>
            </p:txBody>
          </p:sp>
          <p:sp>
            <p:nvSpPr>
              <p:cNvPr id="36" name="Freeform 9"/>
              <p:cNvSpPr>
                <a:spLocks noEditPoints="1"/>
              </p:cNvSpPr>
              <p:nvPr/>
            </p:nvSpPr>
            <p:spPr bwMode="auto">
              <a:xfrm>
                <a:off x="1495" y="6367518"/>
                <a:ext cx="9143026" cy="388938"/>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a:extLst/>
            </p:spPr>
            <p:txBody>
              <a:bodyPr/>
              <a:lstStyle/>
              <a:p>
                <a:pPr>
                  <a:defRPr/>
                </a:pPr>
                <a:endParaRPr lang="en-AU"/>
              </a:p>
            </p:txBody>
          </p:sp>
          <p:sp>
            <p:nvSpPr>
              <p:cNvPr id="37" name="Freeform 10"/>
              <p:cNvSpPr>
                <a:spLocks/>
              </p:cNvSpPr>
              <p:nvPr/>
            </p:nvSpPr>
            <p:spPr bwMode="auto">
              <a:xfrm>
                <a:off x="1495" y="6110343"/>
                <a:ext cx="789199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p:spPr>
            <p:txBody>
              <a:bodyPr/>
              <a:lstStyle/>
              <a:p>
                <a:pPr>
                  <a:defRPr/>
                </a:pPr>
                <a:endParaRPr lang="en-AU"/>
              </a:p>
            </p:txBody>
          </p:sp>
          <p:sp>
            <p:nvSpPr>
              <p:cNvPr id="38" name="Freeform 11"/>
              <p:cNvSpPr>
                <a:spLocks/>
              </p:cNvSpPr>
              <p:nvPr/>
            </p:nvSpPr>
            <p:spPr bwMode="auto">
              <a:xfrm>
                <a:off x="7893487" y="6110343"/>
                <a:ext cx="1251034" cy="601663"/>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solidFill>
              <a:ln>
                <a:noFill/>
              </a:ln>
              <a:extLst/>
            </p:spPr>
            <p:txBody>
              <a:bodyPr/>
              <a:lstStyle/>
              <a:p>
                <a:pPr>
                  <a:defRPr/>
                </a:pPr>
                <a:endParaRPr lang="en-AU"/>
              </a:p>
            </p:txBody>
          </p:sp>
        </p:grpSp>
        <p:pic>
          <p:nvPicPr>
            <p:cNvPr id="34" name="Picture 78"/>
            <p:cNvPicPr>
              <a:picLocks noChangeAspect="1" noChangeArrowheads="1"/>
            </p:cNvPicPr>
            <p:nvPr/>
          </p:nvPicPr>
          <p:blipFill>
            <a:blip r:embed="rId2" cstate="print"/>
            <a:srcRect/>
            <a:stretch>
              <a:fillRect/>
            </a:stretch>
          </p:blipFill>
          <p:spPr bwMode="auto">
            <a:xfrm>
              <a:off x="8459788" y="6191250"/>
              <a:ext cx="454025" cy="454025"/>
            </a:xfrm>
            <a:prstGeom prst="rect">
              <a:avLst/>
            </a:prstGeom>
            <a:noFill/>
            <a:ln w="9525">
              <a:noFill/>
              <a:miter lim="800000"/>
              <a:headEnd/>
              <a:tailEnd/>
            </a:ln>
          </p:spPr>
        </p:pic>
      </p:grpSp>
      <p:sp>
        <p:nvSpPr>
          <p:cNvPr id="39" name="Text Placeholder 8"/>
          <p:cNvSpPr>
            <a:spLocks noGrp="1"/>
          </p:cNvSpPr>
          <p:nvPr>
            <p:ph type="body" sz="quarter" idx="10"/>
          </p:nvPr>
        </p:nvSpPr>
        <p:spPr>
          <a:xfrm>
            <a:off x="360000" y="1276350"/>
            <a:ext cx="7477125" cy="4559301"/>
          </a:xfrm>
        </p:spPr>
        <p:txBody>
          <a:bodyPr/>
          <a:lstStyle>
            <a:lvl1pPr>
              <a:spcAft>
                <a:spcPts val="0"/>
              </a:spcAft>
              <a:buFontTx/>
              <a:buNone/>
              <a:defRPr sz="4400" b="1">
                <a:solidFill>
                  <a:schemeClr val="accent1"/>
                </a:solidFill>
              </a:defRPr>
            </a:lvl1pPr>
            <a:lvl2pPr marL="0" indent="0">
              <a:lnSpc>
                <a:spcPct val="75000"/>
              </a:lnSpc>
              <a:spcAft>
                <a:spcPts val="850"/>
              </a:spcAft>
              <a:buNone/>
              <a:defRPr sz="4400" b="1">
                <a:solidFill>
                  <a:schemeClr val="bg1"/>
                </a:solidFill>
              </a:defRPr>
            </a:lvl2pPr>
            <a:lvl3pPr marL="0" indent="0">
              <a:buNone/>
              <a:defRPr sz="2200" b="1">
                <a:solidFill>
                  <a:srgbClr val="FFFFFF"/>
                </a:solidFill>
              </a:defRPr>
            </a:lvl3pPr>
          </a:lstStyle>
          <a:p>
            <a:pPr lvl="0"/>
            <a:r>
              <a:rPr lang="en-US"/>
              <a:t>Edit Master text styles</a:t>
            </a:r>
          </a:p>
          <a:p>
            <a:pPr lvl="1"/>
            <a:r>
              <a:rPr lang="en-US"/>
              <a:t>Second level</a:t>
            </a:r>
          </a:p>
          <a:p>
            <a:pPr lvl="2"/>
            <a:r>
              <a:rPr lang="en-US"/>
              <a:t>Third level</a:t>
            </a:r>
          </a:p>
        </p:txBody>
      </p:sp>
      <p:sp>
        <p:nvSpPr>
          <p:cNvPr id="12" name="Footer Placeholder 3"/>
          <p:cNvSpPr>
            <a:spLocks noGrp="1"/>
          </p:cNvSpPr>
          <p:nvPr>
            <p:ph type="ftr" sz="quarter" idx="11"/>
          </p:nvPr>
        </p:nvSpPr>
        <p:spPr>
          <a:xfrm>
            <a:off x="677991" y="6504332"/>
            <a:ext cx="6083845" cy="124274"/>
          </a:xfrm>
        </p:spPr>
        <p:txBody>
          <a:bodyPr/>
          <a:lstStyle/>
          <a:p>
            <a:r>
              <a:rPr lang="en-AU"/>
              <a:t>Reactive Nitrogen at Cape Grim  |  Ian Galbally</a:t>
            </a:r>
          </a:p>
        </p:txBody>
      </p:sp>
      <p:sp>
        <p:nvSpPr>
          <p:cNvPr id="13"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xmlns="" val="24776781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Thank You Option 1">
    <p:bg>
      <p:bgPr>
        <a:solidFill>
          <a:schemeClr val="accent1"/>
        </a:solidFill>
        <a:effectLst/>
      </p:bgPr>
    </p:bg>
    <p:spTree>
      <p:nvGrpSpPr>
        <p:cNvPr id="1" name=""/>
        <p:cNvGrpSpPr/>
        <p:nvPr/>
      </p:nvGrpSpPr>
      <p:grpSpPr>
        <a:xfrm>
          <a:off x="0" y="0"/>
          <a:ext cx="0" cy="0"/>
          <a:chOff x="0" y="0"/>
          <a:chExt cx="0" cy="0"/>
        </a:xfrm>
      </p:grpSpPr>
      <p:grpSp>
        <p:nvGrpSpPr>
          <p:cNvPr id="2" name="Group 28"/>
          <p:cNvGrpSpPr/>
          <p:nvPr/>
        </p:nvGrpSpPr>
        <p:grpSpPr>
          <a:xfrm>
            <a:off x="608" y="5500319"/>
            <a:ext cx="9167813" cy="996950"/>
            <a:chOff x="608" y="5500319"/>
            <a:chExt cx="9167813" cy="996950"/>
          </a:xfrm>
        </p:grpSpPr>
        <p:grpSp>
          <p:nvGrpSpPr>
            <p:cNvPr id="4" name="Group 22"/>
            <p:cNvGrpSpPr>
              <a:grpSpLocks/>
            </p:cNvGrpSpPr>
            <p:nvPr/>
          </p:nvGrpSpPr>
          <p:grpSpPr bwMode="auto">
            <a:xfrm>
              <a:off x="608" y="5500319"/>
              <a:ext cx="9167813" cy="996950"/>
              <a:chOff x="-7938" y="5668963"/>
              <a:chExt cx="9167813" cy="996950"/>
            </a:xfrm>
          </p:grpSpPr>
          <p:sp>
            <p:nvSpPr>
              <p:cNvPr id="58" name="Freeform 11"/>
              <p:cNvSpPr>
                <a:spLocks noEditPoints="1"/>
              </p:cNvSpPr>
              <p:nvPr/>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a:p>
            </p:txBody>
          </p:sp>
          <p:sp>
            <p:nvSpPr>
              <p:cNvPr id="59" name="Freeform 24"/>
              <p:cNvSpPr>
                <a:spLocks/>
              </p:cNvSpPr>
              <p:nvPr/>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a:p>
            </p:txBody>
          </p:sp>
          <p:sp>
            <p:nvSpPr>
              <p:cNvPr id="60" name="Freeform 25"/>
              <p:cNvSpPr>
                <a:spLocks/>
              </p:cNvSpPr>
              <p:nvPr/>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a:p>
            </p:txBody>
          </p:sp>
        </p:grpSp>
        <p:pic>
          <p:nvPicPr>
            <p:cNvPr id="44" name="Picture 78"/>
            <p:cNvPicPr>
              <a:picLocks noChangeAspect="1" noChangeArrowheads="1"/>
            </p:cNvPicPr>
            <p:nvPr/>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5" name="Group 19"/>
            <p:cNvGrpSpPr/>
            <p:nvPr/>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9"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55"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sp>
        <p:nvSpPr>
          <p:cNvPr id="3" name="Subtitle 2"/>
          <p:cNvSpPr>
            <a:spLocks noGrp="1"/>
          </p:cNvSpPr>
          <p:nvPr>
            <p:ph type="subTitle" idx="1" hasCustomPrompt="1"/>
          </p:nvPr>
        </p:nvSpPr>
        <p:spPr>
          <a:xfrm>
            <a:off x="358774" y="3717032"/>
            <a:ext cx="6121438" cy="1539200"/>
          </a:xfrm>
        </p:spPr>
        <p:txBody>
          <a:bodyPr numCol="2" spcCol="360000">
            <a:normAutofit/>
          </a:bodyPr>
          <a:lstStyle>
            <a:lvl1pPr marL="0" indent="0" algn="l">
              <a:lnSpc>
                <a:spcPct val="90000"/>
              </a:lnSpc>
              <a:spcBef>
                <a:spcPts val="3000"/>
              </a:spcBef>
              <a:buNone/>
              <a:defRPr sz="1600" b="1">
                <a:solidFill>
                  <a:schemeClr val="bg1"/>
                </a:solidFill>
              </a:defRPr>
            </a:lvl1pPr>
            <a:lvl2pPr marL="0" indent="0" algn="l">
              <a:lnSpc>
                <a:spcPct val="90000"/>
              </a:lnSpc>
              <a:spcBef>
                <a:spcPts val="0"/>
              </a:spcBef>
              <a:spcAft>
                <a:spcPts val="563"/>
              </a:spcAft>
              <a:buNone/>
              <a:defRPr sz="1600">
                <a:solidFill>
                  <a:schemeClr val="bg1"/>
                </a:solidFill>
              </a:defRPr>
            </a:lvl2pPr>
            <a:lvl3pPr marL="266400" indent="-266400" algn="l">
              <a:lnSpc>
                <a:spcPct val="90000"/>
              </a:lnSpc>
              <a:spcBef>
                <a:spcPts val="0"/>
              </a:spcBef>
              <a:buNone/>
              <a:tabLst>
                <a:tab pos="356400" algn="l"/>
              </a:tabLst>
              <a:defRPr sz="1600">
                <a:solidFill>
                  <a:schemeClr val="bg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Text Placeholder 14"/>
          <p:cNvSpPr>
            <a:spLocks noGrp="1"/>
          </p:cNvSpPr>
          <p:nvPr>
            <p:ph type="body" sz="quarter" idx="17" hasCustomPrompt="1"/>
          </p:nvPr>
        </p:nvSpPr>
        <p:spPr>
          <a:xfrm>
            <a:off x="360000" y="5625959"/>
            <a:ext cx="4752000" cy="144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sp>
        <p:nvSpPr>
          <p:cNvPr id="23" name="Title 22"/>
          <p:cNvSpPr>
            <a:spLocks noGrp="1"/>
          </p:cNvSpPr>
          <p:nvPr>
            <p:ph type="title"/>
          </p:nvPr>
        </p:nvSpPr>
        <p:spPr>
          <a:xfrm>
            <a:off x="358776" y="2744924"/>
            <a:ext cx="8461374" cy="852487"/>
          </a:xfrm>
        </p:spPr>
        <p:txBody>
          <a:bodyPr>
            <a:noAutofit/>
          </a:bodyPr>
          <a:lstStyle>
            <a:lvl1pPr>
              <a:defRPr sz="5500">
                <a:solidFill>
                  <a:schemeClr val="bg1"/>
                </a:solidFill>
              </a:defRPr>
            </a:lvl1pPr>
          </a:lstStyle>
          <a:p>
            <a:r>
              <a:rPr lang="en-US"/>
              <a:t>Click to edit Master title style</a:t>
            </a:r>
            <a:endParaRPr lang="en-AU" dirty="0"/>
          </a:p>
        </p:txBody>
      </p:sp>
    </p:spTree>
    <p:extLst>
      <p:ext uri="{BB962C8B-B14F-4D97-AF65-F5344CB8AC3E}">
        <p14:creationId xmlns:p14="http://schemas.microsoft.com/office/powerpoint/2010/main" xmlns="" val="29751196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Thank You Option 2">
    <p:bg>
      <p:bgPr>
        <a:solidFill>
          <a:schemeClr val="accent1"/>
        </a:solidFill>
        <a:effectLst/>
      </p:bgPr>
    </p:bg>
    <p:spTree>
      <p:nvGrpSpPr>
        <p:cNvPr id="1" name=""/>
        <p:cNvGrpSpPr/>
        <p:nvPr/>
      </p:nvGrpSpPr>
      <p:grpSpPr>
        <a:xfrm>
          <a:off x="0" y="0"/>
          <a:ext cx="0" cy="0"/>
          <a:chOff x="0" y="0"/>
          <a:chExt cx="0" cy="0"/>
        </a:xfrm>
      </p:grpSpPr>
      <p:grpSp>
        <p:nvGrpSpPr>
          <p:cNvPr id="29" name="Group 28"/>
          <p:cNvGrpSpPr/>
          <p:nvPr/>
        </p:nvGrpSpPr>
        <p:grpSpPr>
          <a:xfrm>
            <a:off x="608" y="5500319"/>
            <a:ext cx="9167813" cy="996950"/>
            <a:chOff x="608" y="5500319"/>
            <a:chExt cx="9167813" cy="996950"/>
          </a:xfrm>
        </p:grpSpPr>
        <p:grpSp>
          <p:nvGrpSpPr>
            <p:cNvPr id="43" name="Group 22"/>
            <p:cNvGrpSpPr>
              <a:grpSpLocks/>
            </p:cNvGrpSpPr>
            <p:nvPr/>
          </p:nvGrpSpPr>
          <p:grpSpPr bwMode="auto">
            <a:xfrm>
              <a:off x="608" y="5500319"/>
              <a:ext cx="9167813" cy="996950"/>
              <a:chOff x="-7938" y="5668963"/>
              <a:chExt cx="9167813" cy="996950"/>
            </a:xfrm>
          </p:grpSpPr>
          <p:sp>
            <p:nvSpPr>
              <p:cNvPr id="58" name="Freeform 11"/>
              <p:cNvSpPr>
                <a:spLocks noEditPoints="1"/>
              </p:cNvSpPr>
              <p:nvPr/>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a:p>
            </p:txBody>
          </p:sp>
          <p:sp>
            <p:nvSpPr>
              <p:cNvPr id="59" name="Freeform 24"/>
              <p:cNvSpPr>
                <a:spLocks/>
              </p:cNvSpPr>
              <p:nvPr/>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a:p>
            </p:txBody>
          </p:sp>
          <p:sp>
            <p:nvSpPr>
              <p:cNvPr id="60" name="Freeform 25"/>
              <p:cNvSpPr>
                <a:spLocks/>
              </p:cNvSpPr>
              <p:nvPr/>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a:p>
            </p:txBody>
          </p:sp>
        </p:grpSp>
        <p:pic>
          <p:nvPicPr>
            <p:cNvPr id="44" name="Picture 78"/>
            <p:cNvPicPr>
              <a:picLocks noChangeAspect="1" noChangeArrowheads="1"/>
            </p:cNvPicPr>
            <p:nvPr/>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45" name="Group 19"/>
            <p:cNvGrpSpPr/>
            <p:nvPr/>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9"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55"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sp>
        <p:nvSpPr>
          <p:cNvPr id="3" name="Subtitle 2"/>
          <p:cNvSpPr>
            <a:spLocks noGrp="1"/>
          </p:cNvSpPr>
          <p:nvPr>
            <p:ph type="subTitle" idx="1" hasCustomPrompt="1"/>
          </p:nvPr>
        </p:nvSpPr>
        <p:spPr>
          <a:xfrm>
            <a:off x="358774" y="2168860"/>
            <a:ext cx="6121438" cy="3087372"/>
          </a:xfrm>
        </p:spPr>
        <p:txBody>
          <a:bodyPr numCol="2" spcCol="360000">
            <a:normAutofit/>
          </a:bodyPr>
          <a:lstStyle>
            <a:lvl1pPr marL="0" indent="0" algn="l">
              <a:lnSpc>
                <a:spcPct val="90000"/>
              </a:lnSpc>
              <a:spcBef>
                <a:spcPts val="3000"/>
              </a:spcBef>
              <a:buNone/>
              <a:defRPr sz="1600" b="1">
                <a:solidFill>
                  <a:schemeClr val="bg1"/>
                </a:solidFill>
              </a:defRPr>
            </a:lvl1pPr>
            <a:lvl2pPr marL="0" indent="0" algn="l">
              <a:lnSpc>
                <a:spcPct val="90000"/>
              </a:lnSpc>
              <a:spcBef>
                <a:spcPts val="0"/>
              </a:spcBef>
              <a:spcAft>
                <a:spcPts val="563"/>
              </a:spcAft>
              <a:buNone/>
              <a:defRPr sz="1600">
                <a:solidFill>
                  <a:schemeClr val="bg1"/>
                </a:solidFill>
              </a:defRPr>
            </a:lvl2pPr>
            <a:lvl3pPr marL="266400" indent="-266400" algn="l">
              <a:lnSpc>
                <a:spcPct val="90000"/>
              </a:lnSpc>
              <a:spcBef>
                <a:spcPts val="0"/>
              </a:spcBef>
              <a:buNone/>
              <a:tabLst>
                <a:tab pos="356400" algn="l"/>
              </a:tabLst>
              <a:defRPr sz="1600">
                <a:solidFill>
                  <a:schemeClr val="bg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Text Placeholder 14"/>
          <p:cNvSpPr>
            <a:spLocks noGrp="1"/>
          </p:cNvSpPr>
          <p:nvPr>
            <p:ph type="body" sz="quarter" idx="17" hasCustomPrompt="1"/>
          </p:nvPr>
        </p:nvSpPr>
        <p:spPr>
          <a:xfrm>
            <a:off x="360000" y="5625959"/>
            <a:ext cx="4752000" cy="144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spTree>
    <p:extLst>
      <p:ext uri="{BB962C8B-B14F-4D97-AF65-F5344CB8AC3E}">
        <p14:creationId xmlns:p14="http://schemas.microsoft.com/office/powerpoint/2010/main" xmlns="" val="32467156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9370330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1179376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403855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0697334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5827585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261088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075488" y="1989138"/>
            <a:ext cx="1889125" cy="4106862"/>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403350" y="1989138"/>
            <a:ext cx="5519738" cy="410686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BF13A916-36E7-43FC-A947-995513B9C108}" type="slidenum">
              <a:rPr lang="en-US"/>
              <a:pPr>
                <a:defRPr/>
              </a:pPr>
              <a:t>‹#›</a:t>
            </a:fld>
            <a:endParaRPr lang="en-US"/>
          </a:p>
        </p:txBody>
      </p:sp>
    </p:spTree>
    <p:extLst>
      <p:ext uri="{BB962C8B-B14F-4D97-AF65-F5344CB8AC3E}">
        <p14:creationId xmlns:p14="http://schemas.microsoft.com/office/powerpoint/2010/main" xmlns="" val="1192331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4773570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6234680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5100999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8074563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7292894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CC57F883-51B3-434D-9839-DB301519150E}" type="slidenum">
              <a:rPr lang="en-US" smtClean="0"/>
              <a:pPr/>
              <a:t>‹#›</a:t>
            </a:fld>
            <a:endParaRPr lang="en-US"/>
          </a:p>
        </p:txBody>
      </p:sp>
    </p:spTree>
    <p:extLst>
      <p:ext uri="{BB962C8B-B14F-4D97-AF65-F5344CB8AC3E}">
        <p14:creationId xmlns:p14="http://schemas.microsoft.com/office/powerpoint/2010/main" xmlns="" val="338703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C57F883-51B3-434D-9839-DB301519150E}" type="slidenum">
              <a:rPr lang="en-US" smtClean="0"/>
              <a:pPr/>
              <a:t>‹#›</a:t>
            </a:fld>
            <a:endParaRPr lang="en-US"/>
          </a:p>
        </p:txBody>
      </p:sp>
      <p:pic>
        <p:nvPicPr>
          <p:cNvPr id="7" name="Picture 6" descr="wmo2016_powerpoint_standard_v2-2.jp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xmlns="" val="16101343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CC57F883-51B3-434D-9839-DB301519150E}" type="slidenum">
              <a:rPr lang="en-US" smtClean="0"/>
              <a:pPr/>
              <a:t>‹#›</a:t>
            </a:fld>
            <a:endParaRPr lang="en-US"/>
          </a:p>
        </p:txBody>
      </p:sp>
    </p:spTree>
    <p:extLst>
      <p:ext uri="{BB962C8B-B14F-4D97-AF65-F5344CB8AC3E}">
        <p14:creationId xmlns:p14="http://schemas.microsoft.com/office/powerpoint/2010/main" xmlns="" val="10082465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C57F883-51B3-434D-9839-DB301519150E}" type="slidenum">
              <a:rPr lang="en-US" smtClean="0"/>
              <a:pPr/>
              <a:t>‹#›</a:t>
            </a:fld>
            <a:endParaRPr lang="en-US"/>
          </a:p>
        </p:txBody>
      </p:sp>
    </p:spTree>
    <p:extLst>
      <p:ext uri="{BB962C8B-B14F-4D97-AF65-F5344CB8AC3E}">
        <p14:creationId xmlns:p14="http://schemas.microsoft.com/office/powerpoint/2010/main" xmlns="" val="5371502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CC57F883-51B3-434D-9839-DB301519150E}" type="slidenum">
              <a:rPr lang="en-US" smtClean="0"/>
              <a:pPr/>
              <a:t>‹#›</a:t>
            </a:fld>
            <a:endParaRPr lang="en-US"/>
          </a:p>
        </p:txBody>
      </p:sp>
    </p:spTree>
    <p:extLst>
      <p:ext uri="{BB962C8B-B14F-4D97-AF65-F5344CB8AC3E}">
        <p14:creationId xmlns:p14="http://schemas.microsoft.com/office/powerpoint/2010/main" xmlns="" val="1940181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1DC8AC7A-8E28-4FB9-A778-24E8AA2C9F3D}" type="slidenum">
              <a:rPr lang="en-US"/>
              <a:pPr>
                <a:defRPr/>
              </a:pPr>
              <a:t>‹#›</a:t>
            </a:fld>
            <a:endParaRPr lang="en-US"/>
          </a:p>
        </p:txBody>
      </p:sp>
    </p:spTree>
    <p:extLst>
      <p:ext uri="{BB962C8B-B14F-4D97-AF65-F5344CB8AC3E}">
        <p14:creationId xmlns:p14="http://schemas.microsoft.com/office/powerpoint/2010/main" xmlns="" val="14400149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CC57F883-51B3-434D-9839-DB301519150E}" type="slidenum">
              <a:rPr lang="en-US" smtClean="0"/>
              <a:pPr/>
              <a:t>‹#›</a:t>
            </a:fld>
            <a:endParaRPr lang="en-US"/>
          </a:p>
        </p:txBody>
      </p:sp>
    </p:spTree>
    <p:extLst>
      <p:ext uri="{BB962C8B-B14F-4D97-AF65-F5344CB8AC3E}">
        <p14:creationId xmlns:p14="http://schemas.microsoft.com/office/powerpoint/2010/main" xmlns="" val="31681022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57F883-51B3-434D-9839-DB301519150E}" type="slidenum">
              <a:rPr lang="en-US" smtClean="0"/>
              <a:pPr/>
              <a:t>‹#›</a:t>
            </a:fld>
            <a:endParaRPr lang="en-US"/>
          </a:p>
        </p:txBody>
      </p:sp>
    </p:spTree>
    <p:extLst>
      <p:ext uri="{BB962C8B-B14F-4D97-AF65-F5344CB8AC3E}">
        <p14:creationId xmlns:p14="http://schemas.microsoft.com/office/powerpoint/2010/main" xmlns="" val="10048320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CC57F883-51B3-434D-9839-DB301519150E}" type="slidenum">
              <a:rPr lang="en-US" smtClean="0"/>
              <a:pPr/>
              <a:t>‹#›</a:t>
            </a:fld>
            <a:endParaRPr lang="en-US"/>
          </a:p>
        </p:txBody>
      </p:sp>
    </p:spTree>
    <p:extLst>
      <p:ext uri="{BB962C8B-B14F-4D97-AF65-F5344CB8AC3E}">
        <p14:creationId xmlns:p14="http://schemas.microsoft.com/office/powerpoint/2010/main" xmlns="" val="36776530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CC57F883-51B3-434D-9839-DB301519150E}" type="slidenum">
              <a:rPr lang="en-US" smtClean="0"/>
              <a:pPr/>
              <a:t>‹#›</a:t>
            </a:fld>
            <a:endParaRPr lang="en-US"/>
          </a:p>
        </p:txBody>
      </p:sp>
    </p:spTree>
    <p:extLst>
      <p:ext uri="{BB962C8B-B14F-4D97-AF65-F5344CB8AC3E}">
        <p14:creationId xmlns:p14="http://schemas.microsoft.com/office/powerpoint/2010/main" xmlns="" val="3244873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292EC137-F5D4-4F75-A3F2-E1E469E31D32}" type="slidenum">
              <a:rPr lang="en-US"/>
              <a:pPr>
                <a:defRPr/>
              </a:pPr>
              <a:t>‹#›</a:t>
            </a:fld>
            <a:endParaRPr lang="en-US"/>
          </a:p>
        </p:txBody>
      </p:sp>
    </p:spTree>
    <p:extLst>
      <p:ext uri="{BB962C8B-B14F-4D97-AF65-F5344CB8AC3E}">
        <p14:creationId xmlns:p14="http://schemas.microsoft.com/office/powerpoint/2010/main" xmlns="" val="2283763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10D4B927-C5A4-4FC4-969B-8B585026FE2B}" type="slidenum">
              <a:rPr lang="en-US"/>
              <a:pPr>
                <a:defRPr/>
              </a:pPr>
              <a:t>‹#›</a:t>
            </a:fld>
            <a:endParaRPr lang="en-US"/>
          </a:p>
        </p:txBody>
      </p:sp>
    </p:spTree>
    <p:extLst>
      <p:ext uri="{BB962C8B-B14F-4D97-AF65-F5344CB8AC3E}">
        <p14:creationId xmlns:p14="http://schemas.microsoft.com/office/powerpoint/2010/main" xmlns="" val="4244879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250825" y="1052513"/>
            <a:ext cx="42799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83125" y="1052513"/>
            <a:ext cx="4281488"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3A030DC3-7B9E-4559-BE48-C43307BA0B05}" type="slidenum">
              <a:rPr lang="en-US"/>
              <a:pPr>
                <a:defRPr/>
              </a:pPr>
              <a:t>‹#›</a:t>
            </a:fld>
            <a:endParaRPr lang="en-US"/>
          </a:p>
        </p:txBody>
      </p:sp>
    </p:spTree>
    <p:extLst>
      <p:ext uri="{BB962C8B-B14F-4D97-AF65-F5344CB8AC3E}">
        <p14:creationId xmlns:p14="http://schemas.microsoft.com/office/powerpoint/2010/main" xmlns="" val="289548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BD996769-1142-4ED9-8E65-3E42FFE520AE}" type="slidenum">
              <a:rPr lang="en-US"/>
              <a:pPr>
                <a:defRPr/>
              </a:pPr>
              <a:t>‹#›</a:t>
            </a:fld>
            <a:endParaRPr lang="en-US"/>
          </a:p>
        </p:txBody>
      </p:sp>
    </p:spTree>
    <p:extLst>
      <p:ext uri="{BB962C8B-B14F-4D97-AF65-F5344CB8AC3E}">
        <p14:creationId xmlns:p14="http://schemas.microsoft.com/office/powerpoint/2010/main" xmlns="" val="2681808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20B0B100-7432-40B8-8C8D-E8219CAB605B}" type="slidenum">
              <a:rPr lang="en-US"/>
              <a:pPr>
                <a:defRPr/>
              </a:pPr>
              <a:t>‹#›</a:t>
            </a:fld>
            <a:endParaRPr lang="en-US"/>
          </a:p>
        </p:txBody>
      </p:sp>
    </p:spTree>
    <p:extLst>
      <p:ext uri="{BB962C8B-B14F-4D97-AF65-F5344CB8AC3E}">
        <p14:creationId xmlns:p14="http://schemas.microsoft.com/office/powerpoint/2010/main" xmlns="" val="1362624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AA51C232-C573-49E6-A534-858906321973}" type="slidenum">
              <a:rPr lang="en-US"/>
              <a:pPr>
                <a:defRPr/>
              </a:pPr>
              <a:t>‹#›</a:t>
            </a:fld>
            <a:endParaRPr lang="en-US"/>
          </a:p>
        </p:txBody>
      </p:sp>
    </p:spTree>
    <p:extLst>
      <p:ext uri="{BB962C8B-B14F-4D97-AF65-F5344CB8AC3E}">
        <p14:creationId xmlns:p14="http://schemas.microsoft.com/office/powerpoint/2010/main" xmlns="" val="4175224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2D3007CF-313E-4BFC-942C-C21270413F0B}" type="slidenum">
              <a:rPr lang="en-US"/>
              <a:pPr>
                <a:defRPr/>
              </a:pPr>
              <a:t>‹#›</a:t>
            </a:fld>
            <a:endParaRPr lang="en-US"/>
          </a:p>
        </p:txBody>
      </p:sp>
    </p:spTree>
    <p:extLst>
      <p:ext uri="{BB962C8B-B14F-4D97-AF65-F5344CB8AC3E}">
        <p14:creationId xmlns:p14="http://schemas.microsoft.com/office/powerpoint/2010/main" xmlns="" val="989127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4529D72C-F52E-4FAE-84D4-E0F77424C451}" type="slidenum">
              <a:rPr lang="en-US"/>
              <a:pPr>
                <a:defRPr/>
              </a:pPr>
              <a:t>‹#›</a:t>
            </a:fld>
            <a:endParaRPr lang="en-US"/>
          </a:p>
        </p:txBody>
      </p:sp>
    </p:spTree>
    <p:extLst>
      <p:ext uri="{BB962C8B-B14F-4D97-AF65-F5344CB8AC3E}">
        <p14:creationId xmlns:p14="http://schemas.microsoft.com/office/powerpoint/2010/main" xmlns="" val="1960831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81FE5E16-D4F6-4983-B6E8-4664E760F2AC}" type="slidenum">
              <a:rPr lang="en-US"/>
              <a:pPr>
                <a:defRPr/>
              </a:pPr>
              <a:t>‹#›</a:t>
            </a:fld>
            <a:endParaRPr lang="en-US"/>
          </a:p>
        </p:txBody>
      </p:sp>
    </p:spTree>
    <p:extLst>
      <p:ext uri="{BB962C8B-B14F-4D97-AF65-F5344CB8AC3E}">
        <p14:creationId xmlns:p14="http://schemas.microsoft.com/office/powerpoint/2010/main" xmlns="" val="2148925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49B37D63-A49C-4AE9-AFAB-E01EDD2A0789}" type="slidenum">
              <a:rPr lang="en-US"/>
              <a:pPr>
                <a:defRPr/>
              </a:pPr>
              <a:t>‹#›</a:t>
            </a:fld>
            <a:endParaRPr lang="en-US"/>
          </a:p>
        </p:txBody>
      </p:sp>
    </p:spTree>
    <p:extLst>
      <p:ext uri="{BB962C8B-B14F-4D97-AF65-F5344CB8AC3E}">
        <p14:creationId xmlns:p14="http://schemas.microsoft.com/office/powerpoint/2010/main" xmlns="" val="3479016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6563" y="188913"/>
            <a:ext cx="2178050" cy="5761037"/>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250825" y="188913"/>
            <a:ext cx="6383338" cy="57610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F66FE9D3-EF83-4FBC-A137-E2EFDEC4837F}" type="slidenum">
              <a:rPr lang="en-US"/>
              <a:pPr>
                <a:defRPr/>
              </a:pPr>
              <a:t>‹#›</a:t>
            </a:fld>
            <a:endParaRPr lang="en-US"/>
          </a:p>
        </p:txBody>
      </p:sp>
    </p:spTree>
    <p:extLst>
      <p:ext uri="{BB962C8B-B14F-4D97-AF65-F5344CB8AC3E}">
        <p14:creationId xmlns:p14="http://schemas.microsoft.com/office/powerpoint/2010/main" xmlns="" val="3295433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a:t>Образец заголовка</a:t>
            </a:r>
          </a:p>
        </p:txBody>
      </p:sp>
      <p:sp>
        <p:nvSpPr>
          <p:cNvPr id="3" name="Текст 2"/>
          <p:cNvSpPr>
            <a:spLocks noGrp="1"/>
          </p:cNvSpPr>
          <p:nvPr>
            <p:ph type="body" sz="half" idx="1"/>
          </p:nvPr>
        </p:nvSpPr>
        <p:spPr>
          <a:xfrm>
            <a:off x="6858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685800" y="6248400"/>
            <a:ext cx="1905000" cy="457200"/>
          </a:xfrm>
          <a:prstGeom prst="rect">
            <a:avLst/>
          </a:prstGeom>
        </p:spPr>
        <p:txBody>
          <a:bodyPr/>
          <a:lstStyle>
            <a:lvl1pPr eaLnBrk="1" hangingPunct="1">
              <a:defRPr>
                <a:latin typeface="Arial" pitchFamily="34" charset="0"/>
                <a:cs typeface="Arial" pitchFamily="34" charset="0"/>
              </a:defRPr>
            </a:lvl1pPr>
          </a:lstStyle>
          <a:p>
            <a:pPr>
              <a:defRPr/>
            </a:pPr>
            <a:endParaRPr lang="en-US"/>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pPr>
              <a:defRPr/>
            </a:pPr>
            <a:fld id="{CC2BD76A-DE32-47CD-BB87-137861A69753}" type="slidenum">
              <a:rPr lang="en-US"/>
              <a:pPr>
                <a:defRPr/>
              </a:pPr>
              <a:t>‹#›</a:t>
            </a:fld>
            <a:endParaRPr lang="en-US"/>
          </a:p>
        </p:txBody>
      </p:sp>
    </p:spTree>
    <p:extLst>
      <p:ext uri="{BB962C8B-B14F-4D97-AF65-F5344CB8AC3E}">
        <p14:creationId xmlns:p14="http://schemas.microsoft.com/office/powerpoint/2010/main" xmlns="" val="1670644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0825" y="188913"/>
            <a:ext cx="8713788" cy="792162"/>
          </a:xfrm>
        </p:spPr>
        <p:txBody>
          <a:bodyPr/>
          <a:lstStyle/>
          <a:p>
            <a:r>
              <a:rPr lang="ru-RU"/>
              <a:t>Образец заголовка</a:t>
            </a:r>
          </a:p>
        </p:txBody>
      </p:sp>
      <p:sp>
        <p:nvSpPr>
          <p:cNvPr id="3" name="Таблица 2"/>
          <p:cNvSpPr>
            <a:spLocks noGrp="1"/>
          </p:cNvSpPr>
          <p:nvPr>
            <p:ph type="tbl" idx="1"/>
          </p:nvPr>
        </p:nvSpPr>
        <p:spPr>
          <a:xfrm>
            <a:off x="250825" y="1052513"/>
            <a:ext cx="8713788" cy="4897437"/>
          </a:xfrm>
        </p:spPr>
        <p:txBody>
          <a:bodyPr/>
          <a:lstStyle/>
          <a:p>
            <a:pPr lvl="0"/>
            <a:endParaRPr lang="ru-RU" noProof="0"/>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C15DBA8F-418A-49B7-A0CE-221FE4CB9974}" type="slidenum">
              <a:rPr lang="en-US"/>
              <a:pPr>
                <a:defRPr/>
              </a:pPr>
              <a:t>‹#›</a:t>
            </a:fld>
            <a:endParaRPr lang="en-US"/>
          </a:p>
        </p:txBody>
      </p:sp>
    </p:spTree>
    <p:extLst>
      <p:ext uri="{BB962C8B-B14F-4D97-AF65-F5344CB8AC3E}">
        <p14:creationId xmlns:p14="http://schemas.microsoft.com/office/powerpoint/2010/main" xmlns="" val="3469593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10"/>
          <p:cNvSpPr>
            <a:spLocks noGrp="1" noChangeArrowheads="1"/>
          </p:cNvSpPr>
          <p:nvPr>
            <p:ph type="ftr" sz="quarter" idx="10"/>
          </p:nvPr>
        </p:nvSpPr>
        <p:spPr>
          <a:ln/>
        </p:spPr>
        <p:txBody>
          <a:bodyPr/>
          <a:lstStyle>
            <a:lvl1pPr>
              <a:defRPr/>
            </a:lvl1pPr>
          </a:lstStyle>
          <a:p>
            <a:pPr>
              <a:defRPr/>
            </a:pPr>
            <a:endParaRPr lang="en-US"/>
          </a:p>
        </p:txBody>
      </p:sp>
      <p:sp>
        <p:nvSpPr>
          <p:cNvPr id="5" name="Rectangle 11"/>
          <p:cNvSpPr>
            <a:spLocks noGrp="1" noChangeArrowheads="1"/>
          </p:cNvSpPr>
          <p:nvPr>
            <p:ph type="sldNum" sz="quarter" idx="11"/>
          </p:nvPr>
        </p:nvSpPr>
        <p:spPr>
          <a:ln/>
        </p:spPr>
        <p:txBody>
          <a:bodyPr/>
          <a:lstStyle>
            <a:lvl1pPr>
              <a:defRPr/>
            </a:lvl1pPr>
          </a:lstStyle>
          <a:p>
            <a:pPr>
              <a:defRPr/>
            </a:pPr>
            <a:fld id="{06BDF7F5-B5D8-4F3A-8830-58A306F4FDCC}" type="slidenum">
              <a:rPr lang="en-US"/>
              <a:pPr>
                <a:defRPr/>
              </a:pPr>
              <a:t>‹#›</a:t>
            </a:fld>
            <a:endParaRPr lang="en-US"/>
          </a:p>
        </p:txBody>
      </p:sp>
    </p:spTree>
    <p:extLst>
      <p:ext uri="{BB962C8B-B14F-4D97-AF65-F5344CB8AC3E}">
        <p14:creationId xmlns:p14="http://schemas.microsoft.com/office/powerpoint/2010/main" xmlns="" val="1832867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10"/>
          <p:cNvSpPr>
            <a:spLocks noGrp="1" noChangeArrowheads="1"/>
          </p:cNvSpPr>
          <p:nvPr>
            <p:ph type="ftr" sz="quarter" idx="10"/>
          </p:nvPr>
        </p:nvSpPr>
        <p:spPr>
          <a:ln/>
        </p:spPr>
        <p:txBody>
          <a:bodyPr/>
          <a:lstStyle>
            <a:lvl1pPr>
              <a:defRPr/>
            </a:lvl1pPr>
          </a:lstStyle>
          <a:p>
            <a:pPr>
              <a:defRPr/>
            </a:pPr>
            <a:endParaRPr lang="en-US"/>
          </a:p>
        </p:txBody>
      </p:sp>
      <p:sp>
        <p:nvSpPr>
          <p:cNvPr id="5" name="Rectangle 11"/>
          <p:cNvSpPr>
            <a:spLocks noGrp="1" noChangeArrowheads="1"/>
          </p:cNvSpPr>
          <p:nvPr>
            <p:ph type="sldNum" sz="quarter" idx="11"/>
          </p:nvPr>
        </p:nvSpPr>
        <p:spPr>
          <a:ln/>
        </p:spPr>
        <p:txBody>
          <a:bodyPr/>
          <a:lstStyle>
            <a:lvl1pPr>
              <a:defRPr/>
            </a:lvl1pPr>
          </a:lstStyle>
          <a:p>
            <a:pPr>
              <a:defRPr/>
            </a:pPr>
            <a:fld id="{CBBB4BB9-C7F5-4BF9-8681-2A92559E9D26}" type="slidenum">
              <a:rPr lang="en-US"/>
              <a:pPr>
                <a:defRPr/>
              </a:pPr>
              <a:t>‹#›</a:t>
            </a:fld>
            <a:endParaRPr lang="en-US"/>
          </a:p>
        </p:txBody>
      </p:sp>
    </p:spTree>
    <p:extLst>
      <p:ext uri="{BB962C8B-B14F-4D97-AF65-F5344CB8AC3E}">
        <p14:creationId xmlns:p14="http://schemas.microsoft.com/office/powerpoint/2010/main" xmlns="" val="2681201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10"/>
          <p:cNvSpPr>
            <a:spLocks noGrp="1" noChangeArrowheads="1"/>
          </p:cNvSpPr>
          <p:nvPr>
            <p:ph type="ftr" sz="quarter" idx="10"/>
          </p:nvPr>
        </p:nvSpPr>
        <p:spPr>
          <a:ln/>
        </p:spPr>
        <p:txBody>
          <a:bodyPr/>
          <a:lstStyle>
            <a:lvl1pPr>
              <a:defRPr/>
            </a:lvl1pPr>
          </a:lstStyle>
          <a:p>
            <a:pPr>
              <a:defRPr/>
            </a:pPr>
            <a:endParaRPr lang="en-US"/>
          </a:p>
        </p:txBody>
      </p:sp>
      <p:sp>
        <p:nvSpPr>
          <p:cNvPr id="5" name="Rectangle 11"/>
          <p:cNvSpPr>
            <a:spLocks noGrp="1" noChangeArrowheads="1"/>
          </p:cNvSpPr>
          <p:nvPr>
            <p:ph type="sldNum" sz="quarter" idx="11"/>
          </p:nvPr>
        </p:nvSpPr>
        <p:spPr>
          <a:ln/>
        </p:spPr>
        <p:txBody>
          <a:bodyPr/>
          <a:lstStyle>
            <a:lvl1pPr>
              <a:defRPr/>
            </a:lvl1pPr>
          </a:lstStyle>
          <a:p>
            <a:pPr>
              <a:defRPr/>
            </a:pPr>
            <a:fld id="{C1FBCEE7-1644-47D7-93E3-422234F6F33E}" type="slidenum">
              <a:rPr lang="en-US"/>
              <a:pPr>
                <a:defRPr/>
              </a:pPr>
              <a:t>‹#›</a:t>
            </a:fld>
            <a:endParaRPr lang="en-US"/>
          </a:p>
        </p:txBody>
      </p:sp>
    </p:spTree>
    <p:extLst>
      <p:ext uri="{BB962C8B-B14F-4D97-AF65-F5344CB8AC3E}">
        <p14:creationId xmlns:p14="http://schemas.microsoft.com/office/powerpoint/2010/main" xmlns="" val="2116293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179388" y="4365625"/>
            <a:ext cx="4316412" cy="172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4365625"/>
            <a:ext cx="4316413" cy="172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10"/>
          <p:cNvSpPr>
            <a:spLocks noGrp="1" noChangeArrowheads="1"/>
          </p:cNvSpPr>
          <p:nvPr>
            <p:ph type="ftr" sz="quarter" idx="10"/>
          </p:nvPr>
        </p:nvSpPr>
        <p:spPr>
          <a:ln/>
        </p:spPr>
        <p:txBody>
          <a:bodyPr/>
          <a:lstStyle>
            <a:lvl1pPr>
              <a:defRPr/>
            </a:lvl1pPr>
          </a:lstStyle>
          <a:p>
            <a:pPr>
              <a:defRPr/>
            </a:pPr>
            <a:endParaRPr lang="en-US"/>
          </a:p>
        </p:txBody>
      </p:sp>
      <p:sp>
        <p:nvSpPr>
          <p:cNvPr id="6" name="Rectangle 11"/>
          <p:cNvSpPr>
            <a:spLocks noGrp="1" noChangeArrowheads="1"/>
          </p:cNvSpPr>
          <p:nvPr>
            <p:ph type="sldNum" sz="quarter" idx="11"/>
          </p:nvPr>
        </p:nvSpPr>
        <p:spPr>
          <a:ln/>
        </p:spPr>
        <p:txBody>
          <a:bodyPr/>
          <a:lstStyle>
            <a:lvl1pPr>
              <a:defRPr/>
            </a:lvl1pPr>
          </a:lstStyle>
          <a:p>
            <a:pPr>
              <a:defRPr/>
            </a:pPr>
            <a:fld id="{91966ECA-92E3-4C9B-9B9C-D69C18FDF365}" type="slidenum">
              <a:rPr lang="en-US"/>
              <a:pPr>
                <a:defRPr/>
              </a:pPr>
              <a:t>‹#›</a:t>
            </a:fld>
            <a:endParaRPr lang="en-US"/>
          </a:p>
        </p:txBody>
      </p:sp>
    </p:spTree>
    <p:extLst>
      <p:ext uri="{BB962C8B-B14F-4D97-AF65-F5344CB8AC3E}">
        <p14:creationId xmlns:p14="http://schemas.microsoft.com/office/powerpoint/2010/main" xmlns="" val="343408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10"/>
          <p:cNvSpPr>
            <a:spLocks noGrp="1" noChangeArrowheads="1"/>
          </p:cNvSpPr>
          <p:nvPr>
            <p:ph type="ftr" sz="quarter" idx="10"/>
          </p:nvPr>
        </p:nvSpPr>
        <p:spPr>
          <a:ln/>
        </p:spPr>
        <p:txBody>
          <a:bodyPr/>
          <a:lstStyle>
            <a:lvl1pPr>
              <a:defRPr/>
            </a:lvl1pPr>
          </a:lstStyle>
          <a:p>
            <a:pPr>
              <a:defRPr/>
            </a:pPr>
            <a:endParaRPr lang="en-US"/>
          </a:p>
        </p:txBody>
      </p:sp>
      <p:sp>
        <p:nvSpPr>
          <p:cNvPr id="8" name="Rectangle 11"/>
          <p:cNvSpPr>
            <a:spLocks noGrp="1" noChangeArrowheads="1"/>
          </p:cNvSpPr>
          <p:nvPr>
            <p:ph type="sldNum" sz="quarter" idx="11"/>
          </p:nvPr>
        </p:nvSpPr>
        <p:spPr>
          <a:ln/>
        </p:spPr>
        <p:txBody>
          <a:bodyPr/>
          <a:lstStyle>
            <a:lvl1pPr>
              <a:defRPr/>
            </a:lvl1pPr>
          </a:lstStyle>
          <a:p>
            <a:pPr>
              <a:defRPr/>
            </a:pPr>
            <a:fld id="{7517F228-0DD4-4DFD-A747-4B8A64C553B9}" type="slidenum">
              <a:rPr lang="en-US"/>
              <a:pPr>
                <a:defRPr/>
              </a:pPr>
              <a:t>‹#›</a:t>
            </a:fld>
            <a:endParaRPr lang="en-US"/>
          </a:p>
        </p:txBody>
      </p:sp>
    </p:spTree>
    <p:extLst>
      <p:ext uri="{BB962C8B-B14F-4D97-AF65-F5344CB8AC3E}">
        <p14:creationId xmlns:p14="http://schemas.microsoft.com/office/powerpoint/2010/main" xmlns="" val="1007164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918C2D7B-EC8F-4945-BF5D-75B02770FAB1}" type="slidenum">
              <a:rPr lang="en-US"/>
              <a:pPr>
                <a:defRPr/>
              </a:pPr>
              <a:t>‹#›</a:t>
            </a:fld>
            <a:endParaRPr lang="en-US"/>
          </a:p>
        </p:txBody>
      </p:sp>
    </p:spTree>
    <p:extLst>
      <p:ext uri="{BB962C8B-B14F-4D97-AF65-F5344CB8AC3E}">
        <p14:creationId xmlns:p14="http://schemas.microsoft.com/office/powerpoint/2010/main" xmlns="" val="14258069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10"/>
          <p:cNvSpPr>
            <a:spLocks noGrp="1" noChangeArrowheads="1"/>
          </p:cNvSpPr>
          <p:nvPr>
            <p:ph type="ftr" sz="quarter" idx="10"/>
          </p:nvPr>
        </p:nvSpPr>
        <p:spPr>
          <a:ln/>
        </p:spPr>
        <p:txBody>
          <a:bodyPr/>
          <a:lstStyle>
            <a:lvl1pPr>
              <a:defRPr/>
            </a:lvl1pPr>
          </a:lstStyle>
          <a:p>
            <a:pPr>
              <a:defRPr/>
            </a:pPr>
            <a:endParaRPr lang="en-US"/>
          </a:p>
        </p:txBody>
      </p:sp>
      <p:sp>
        <p:nvSpPr>
          <p:cNvPr id="4" name="Rectangle 11"/>
          <p:cNvSpPr>
            <a:spLocks noGrp="1" noChangeArrowheads="1"/>
          </p:cNvSpPr>
          <p:nvPr>
            <p:ph type="sldNum" sz="quarter" idx="11"/>
          </p:nvPr>
        </p:nvSpPr>
        <p:spPr>
          <a:ln/>
        </p:spPr>
        <p:txBody>
          <a:bodyPr/>
          <a:lstStyle>
            <a:lvl1pPr>
              <a:defRPr/>
            </a:lvl1pPr>
          </a:lstStyle>
          <a:p>
            <a:pPr>
              <a:defRPr/>
            </a:pPr>
            <a:fld id="{9EBDB337-5F81-4C93-93A7-4EA10338685F}" type="slidenum">
              <a:rPr lang="en-US"/>
              <a:pPr>
                <a:defRPr/>
              </a:pPr>
              <a:t>‹#›</a:t>
            </a:fld>
            <a:endParaRPr lang="en-US"/>
          </a:p>
        </p:txBody>
      </p:sp>
    </p:spTree>
    <p:extLst>
      <p:ext uri="{BB962C8B-B14F-4D97-AF65-F5344CB8AC3E}">
        <p14:creationId xmlns:p14="http://schemas.microsoft.com/office/powerpoint/2010/main" xmlns="" val="36744625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0"/>
          <p:cNvSpPr>
            <a:spLocks noGrp="1" noChangeArrowheads="1"/>
          </p:cNvSpPr>
          <p:nvPr>
            <p:ph type="ftr" sz="quarter" idx="10"/>
          </p:nvPr>
        </p:nvSpPr>
        <p:spPr>
          <a:ln/>
        </p:spPr>
        <p:txBody>
          <a:bodyPr/>
          <a:lstStyle>
            <a:lvl1pPr>
              <a:defRPr/>
            </a:lvl1pPr>
          </a:lstStyle>
          <a:p>
            <a:pPr>
              <a:defRPr/>
            </a:pPr>
            <a:endParaRPr lang="en-US"/>
          </a:p>
        </p:txBody>
      </p:sp>
      <p:sp>
        <p:nvSpPr>
          <p:cNvPr id="3" name="Rectangle 11"/>
          <p:cNvSpPr>
            <a:spLocks noGrp="1" noChangeArrowheads="1"/>
          </p:cNvSpPr>
          <p:nvPr>
            <p:ph type="sldNum" sz="quarter" idx="11"/>
          </p:nvPr>
        </p:nvSpPr>
        <p:spPr>
          <a:ln/>
        </p:spPr>
        <p:txBody>
          <a:bodyPr/>
          <a:lstStyle>
            <a:lvl1pPr>
              <a:defRPr/>
            </a:lvl1pPr>
          </a:lstStyle>
          <a:p>
            <a:pPr>
              <a:defRPr/>
            </a:pPr>
            <a:fld id="{A9DAFEAB-79DF-403B-881A-96A1DDEFDCCA}" type="slidenum">
              <a:rPr lang="en-US"/>
              <a:pPr>
                <a:defRPr/>
              </a:pPr>
              <a:t>‹#›</a:t>
            </a:fld>
            <a:endParaRPr lang="en-US"/>
          </a:p>
        </p:txBody>
      </p:sp>
    </p:spTree>
    <p:extLst>
      <p:ext uri="{BB962C8B-B14F-4D97-AF65-F5344CB8AC3E}">
        <p14:creationId xmlns:p14="http://schemas.microsoft.com/office/powerpoint/2010/main" xmlns="" val="15130542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10"/>
          <p:cNvSpPr>
            <a:spLocks noGrp="1" noChangeArrowheads="1"/>
          </p:cNvSpPr>
          <p:nvPr>
            <p:ph type="ftr" sz="quarter" idx="10"/>
          </p:nvPr>
        </p:nvSpPr>
        <p:spPr>
          <a:ln/>
        </p:spPr>
        <p:txBody>
          <a:bodyPr/>
          <a:lstStyle>
            <a:lvl1pPr>
              <a:defRPr/>
            </a:lvl1pPr>
          </a:lstStyle>
          <a:p>
            <a:pPr>
              <a:defRPr/>
            </a:pPr>
            <a:endParaRPr lang="en-US"/>
          </a:p>
        </p:txBody>
      </p:sp>
      <p:sp>
        <p:nvSpPr>
          <p:cNvPr id="6" name="Rectangle 11"/>
          <p:cNvSpPr>
            <a:spLocks noGrp="1" noChangeArrowheads="1"/>
          </p:cNvSpPr>
          <p:nvPr>
            <p:ph type="sldNum" sz="quarter" idx="11"/>
          </p:nvPr>
        </p:nvSpPr>
        <p:spPr>
          <a:ln/>
        </p:spPr>
        <p:txBody>
          <a:bodyPr/>
          <a:lstStyle>
            <a:lvl1pPr>
              <a:defRPr/>
            </a:lvl1pPr>
          </a:lstStyle>
          <a:p>
            <a:pPr>
              <a:defRPr/>
            </a:pPr>
            <a:fld id="{EB3B03F3-68C1-4ED6-AEFE-05935BED324A}" type="slidenum">
              <a:rPr lang="en-US"/>
              <a:pPr>
                <a:defRPr/>
              </a:pPr>
              <a:t>‹#›</a:t>
            </a:fld>
            <a:endParaRPr lang="en-US"/>
          </a:p>
        </p:txBody>
      </p:sp>
    </p:spTree>
    <p:extLst>
      <p:ext uri="{BB962C8B-B14F-4D97-AF65-F5344CB8AC3E}">
        <p14:creationId xmlns:p14="http://schemas.microsoft.com/office/powerpoint/2010/main" xmlns="" val="1566262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10"/>
          <p:cNvSpPr>
            <a:spLocks noGrp="1" noChangeArrowheads="1"/>
          </p:cNvSpPr>
          <p:nvPr>
            <p:ph type="ftr" sz="quarter" idx="10"/>
          </p:nvPr>
        </p:nvSpPr>
        <p:spPr>
          <a:ln/>
        </p:spPr>
        <p:txBody>
          <a:bodyPr/>
          <a:lstStyle>
            <a:lvl1pPr>
              <a:defRPr/>
            </a:lvl1pPr>
          </a:lstStyle>
          <a:p>
            <a:pPr>
              <a:defRPr/>
            </a:pPr>
            <a:endParaRPr lang="en-US"/>
          </a:p>
        </p:txBody>
      </p:sp>
      <p:sp>
        <p:nvSpPr>
          <p:cNvPr id="6" name="Rectangle 11"/>
          <p:cNvSpPr>
            <a:spLocks noGrp="1" noChangeArrowheads="1"/>
          </p:cNvSpPr>
          <p:nvPr>
            <p:ph type="sldNum" sz="quarter" idx="11"/>
          </p:nvPr>
        </p:nvSpPr>
        <p:spPr>
          <a:ln/>
        </p:spPr>
        <p:txBody>
          <a:bodyPr/>
          <a:lstStyle>
            <a:lvl1pPr>
              <a:defRPr/>
            </a:lvl1pPr>
          </a:lstStyle>
          <a:p>
            <a:pPr>
              <a:defRPr/>
            </a:pPr>
            <a:fld id="{2108B2F9-7018-4FAD-91B5-67B5AD39DDCC}" type="slidenum">
              <a:rPr lang="en-US"/>
              <a:pPr>
                <a:defRPr/>
              </a:pPr>
              <a:t>‹#›</a:t>
            </a:fld>
            <a:endParaRPr lang="en-US"/>
          </a:p>
        </p:txBody>
      </p:sp>
    </p:spTree>
    <p:extLst>
      <p:ext uri="{BB962C8B-B14F-4D97-AF65-F5344CB8AC3E}">
        <p14:creationId xmlns:p14="http://schemas.microsoft.com/office/powerpoint/2010/main" xmlns="" val="26185487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10"/>
          <p:cNvSpPr>
            <a:spLocks noGrp="1" noChangeArrowheads="1"/>
          </p:cNvSpPr>
          <p:nvPr>
            <p:ph type="ftr" sz="quarter" idx="10"/>
          </p:nvPr>
        </p:nvSpPr>
        <p:spPr>
          <a:ln/>
        </p:spPr>
        <p:txBody>
          <a:bodyPr/>
          <a:lstStyle>
            <a:lvl1pPr>
              <a:defRPr/>
            </a:lvl1pPr>
          </a:lstStyle>
          <a:p>
            <a:pPr>
              <a:defRPr/>
            </a:pPr>
            <a:endParaRPr lang="en-US"/>
          </a:p>
        </p:txBody>
      </p:sp>
      <p:sp>
        <p:nvSpPr>
          <p:cNvPr id="5" name="Rectangle 11"/>
          <p:cNvSpPr>
            <a:spLocks noGrp="1" noChangeArrowheads="1"/>
          </p:cNvSpPr>
          <p:nvPr>
            <p:ph type="sldNum" sz="quarter" idx="11"/>
          </p:nvPr>
        </p:nvSpPr>
        <p:spPr>
          <a:ln/>
        </p:spPr>
        <p:txBody>
          <a:bodyPr/>
          <a:lstStyle>
            <a:lvl1pPr>
              <a:defRPr/>
            </a:lvl1pPr>
          </a:lstStyle>
          <a:p>
            <a:pPr>
              <a:defRPr/>
            </a:pPr>
            <a:fld id="{0FF78BF6-D535-48E3-9654-0A108A1B7F41}" type="slidenum">
              <a:rPr lang="en-US"/>
              <a:pPr>
                <a:defRPr/>
              </a:pPr>
              <a:t>‹#›</a:t>
            </a:fld>
            <a:endParaRPr lang="en-US"/>
          </a:p>
        </p:txBody>
      </p:sp>
    </p:spTree>
    <p:extLst>
      <p:ext uri="{BB962C8B-B14F-4D97-AF65-F5344CB8AC3E}">
        <p14:creationId xmlns:p14="http://schemas.microsoft.com/office/powerpoint/2010/main" xmlns="" val="24120058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69100" y="3573463"/>
            <a:ext cx="2195513" cy="2519362"/>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79388" y="3573463"/>
            <a:ext cx="6437312" cy="251936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10"/>
          <p:cNvSpPr>
            <a:spLocks noGrp="1" noChangeArrowheads="1"/>
          </p:cNvSpPr>
          <p:nvPr>
            <p:ph type="ftr" sz="quarter" idx="10"/>
          </p:nvPr>
        </p:nvSpPr>
        <p:spPr>
          <a:ln/>
        </p:spPr>
        <p:txBody>
          <a:bodyPr/>
          <a:lstStyle>
            <a:lvl1pPr>
              <a:defRPr/>
            </a:lvl1pPr>
          </a:lstStyle>
          <a:p>
            <a:pPr>
              <a:defRPr/>
            </a:pPr>
            <a:endParaRPr lang="en-US"/>
          </a:p>
        </p:txBody>
      </p:sp>
      <p:sp>
        <p:nvSpPr>
          <p:cNvPr id="5" name="Rectangle 11"/>
          <p:cNvSpPr>
            <a:spLocks noGrp="1" noChangeArrowheads="1"/>
          </p:cNvSpPr>
          <p:nvPr>
            <p:ph type="sldNum" sz="quarter" idx="11"/>
          </p:nvPr>
        </p:nvSpPr>
        <p:spPr>
          <a:ln/>
        </p:spPr>
        <p:txBody>
          <a:bodyPr/>
          <a:lstStyle>
            <a:lvl1pPr>
              <a:defRPr/>
            </a:lvl1pPr>
          </a:lstStyle>
          <a:p>
            <a:pPr>
              <a:defRPr/>
            </a:pPr>
            <a:fld id="{4AE2245A-D0AE-4714-A075-887D3F5D962C}" type="slidenum">
              <a:rPr lang="en-US"/>
              <a:pPr>
                <a:defRPr/>
              </a:pPr>
              <a:t>‹#›</a:t>
            </a:fld>
            <a:endParaRPr lang="en-US"/>
          </a:p>
        </p:txBody>
      </p:sp>
    </p:spTree>
    <p:extLst>
      <p:ext uri="{BB962C8B-B14F-4D97-AF65-F5344CB8AC3E}">
        <p14:creationId xmlns:p14="http://schemas.microsoft.com/office/powerpoint/2010/main" xmlns="" val="35104685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260C2F6E-118D-4DBC-8D2B-F284D90C3CB9}" type="slidenum">
              <a:rPr lang="en-US"/>
              <a:pPr>
                <a:defRPr/>
              </a:pPr>
              <a:t>‹#›</a:t>
            </a:fld>
            <a:endParaRPr lang="en-US"/>
          </a:p>
        </p:txBody>
      </p:sp>
    </p:spTree>
    <p:extLst>
      <p:ext uri="{BB962C8B-B14F-4D97-AF65-F5344CB8AC3E}">
        <p14:creationId xmlns:p14="http://schemas.microsoft.com/office/powerpoint/2010/main" xmlns="" val="34512713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BE899124-FE2B-4540-8FA1-B5F88E2E0149}" type="slidenum">
              <a:rPr lang="en-US"/>
              <a:pPr>
                <a:defRPr/>
              </a:pPr>
              <a:t>‹#›</a:t>
            </a:fld>
            <a:endParaRPr lang="en-US"/>
          </a:p>
        </p:txBody>
      </p:sp>
    </p:spTree>
    <p:extLst>
      <p:ext uri="{BB962C8B-B14F-4D97-AF65-F5344CB8AC3E}">
        <p14:creationId xmlns:p14="http://schemas.microsoft.com/office/powerpoint/2010/main" xmlns="" val="10647156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EF97998C-27EF-421D-B24A-512265D83FEE}" type="slidenum">
              <a:rPr lang="en-US"/>
              <a:pPr>
                <a:defRPr/>
              </a:pPr>
              <a:t>‹#›</a:t>
            </a:fld>
            <a:endParaRPr lang="en-US"/>
          </a:p>
        </p:txBody>
      </p:sp>
    </p:spTree>
    <p:extLst>
      <p:ext uri="{BB962C8B-B14F-4D97-AF65-F5344CB8AC3E}">
        <p14:creationId xmlns:p14="http://schemas.microsoft.com/office/powerpoint/2010/main" xmlns="" val="2911135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250825" y="1052513"/>
            <a:ext cx="42799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83125" y="1052513"/>
            <a:ext cx="4281488"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BB691ADF-5848-439E-9E9B-1B49F691BB2F}" type="slidenum">
              <a:rPr lang="en-US"/>
              <a:pPr>
                <a:defRPr/>
              </a:pPr>
              <a:t>‹#›</a:t>
            </a:fld>
            <a:endParaRPr lang="en-US"/>
          </a:p>
        </p:txBody>
      </p:sp>
    </p:spTree>
    <p:extLst>
      <p:ext uri="{BB962C8B-B14F-4D97-AF65-F5344CB8AC3E}">
        <p14:creationId xmlns:p14="http://schemas.microsoft.com/office/powerpoint/2010/main" xmlns="" val="1999800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1403350" y="3284538"/>
            <a:ext cx="3703638" cy="2811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259388" y="3284538"/>
            <a:ext cx="3705225" cy="2811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2D5305FB-3DAF-4F7C-8C92-29E3C12740B4}" type="slidenum">
              <a:rPr lang="en-US"/>
              <a:pPr>
                <a:defRPr/>
              </a:pPr>
              <a:t>‹#›</a:t>
            </a:fld>
            <a:endParaRPr lang="en-US"/>
          </a:p>
        </p:txBody>
      </p:sp>
    </p:spTree>
    <p:extLst>
      <p:ext uri="{BB962C8B-B14F-4D97-AF65-F5344CB8AC3E}">
        <p14:creationId xmlns:p14="http://schemas.microsoft.com/office/powerpoint/2010/main" xmlns="" val="29862466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776394A2-FCDC-49EC-8FE0-38A8ECFE16AD}" type="slidenum">
              <a:rPr lang="en-US"/>
              <a:pPr>
                <a:defRPr/>
              </a:pPr>
              <a:t>‹#›</a:t>
            </a:fld>
            <a:endParaRPr lang="en-US"/>
          </a:p>
        </p:txBody>
      </p:sp>
    </p:spTree>
    <p:extLst>
      <p:ext uri="{BB962C8B-B14F-4D97-AF65-F5344CB8AC3E}">
        <p14:creationId xmlns:p14="http://schemas.microsoft.com/office/powerpoint/2010/main" xmlns="" val="1989197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A0E81DA3-8E8D-4AF5-BF42-DD5F7A12C255}" type="slidenum">
              <a:rPr lang="en-US"/>
              <a:pPr>
                <a:defRPr/>
              </a:pPr>
              <a:t>‹#›</a:t>
            </a:fld>
            <a:endParaRPr lang="en-US"/>
          </a:p>
        </p:txBody>
      </p:sp>
    </p:spTree>
    <p:extLst>
      <p:ext uri="{BB962C8B-B14F-4D97-AF65-F5344CB8AC3E}">
        <p14:creationId xmlns:p14="http://schemas.microsoft.com/office/powerpoint/2010/main" xmlns="" val="3812378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22EE5E09-23B1-4313-A418-4F5C8D8160BD}" type="slidenum">
              <a:rPr lang="en-US"/>
              <a:pPr>
                <a:defRPr/>
              </a:pPr>
              <a:t>‹#›</a:t>
            </a:fld>
            <a:endParaRPr lang="en-US"/>
          </a:p>
        </p:txBody>
      </p:sp>
    </p:spTree>
    <p:extLst>
      <p:ext uri="{BB962C8B-B14F-4D97-AF65-F5344CB8AC3E}">
        <p14:creationId xmlns:p14="http://schemas.microsoft.com/office/powerpoint/2010/main" xmlns="" val="2186746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812712CD-9D65-4180-B4AA-F8646794F202}" type="slidenum">
              <a:rPr lang="en-US"/>
              <a:pPr>
                <a:defRPr/>
              </a:pPr>
              <a:t>‹#›</a:t>
            </a:fld>
            <a:endParaRPr lang="en-US"/>
          </a:p>
        </p:txBody>
      </p:sp>
    </p:spTree>
    <p:extLst>
      <p:ext uri="{BB962C8B-B14F-4D97-AF65-F5344CB8AC3E}">
        <p14:creationId xmlns:p14="http://schemas.microsoft.com/office/powerpoint/2010/main" xmlns="" val="9362226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F504B6E7-EE11-40D9-B73D-CD58146E9CB6}" type="slidenum">
              <a:rPr lang="en-US"/>
              <a:pPr>
                <a:defRPr/>
              </a:pPr>
              <a:t>‹#›</a:t>
            </a:fld>
            <a:endParaRPr lang="en-US"/>
          </a:p>
        </p:txBody>
      </p:sp>
    </p:spTree>
    <p:extLst>
      <p:ext uri="{BB962C8B-B14F-4D97-AF65-F5344CB8AC3E}">
        <p14:creationId xmlns:p14="http://schemas.microsoft.com/office/powerpoint/2010/main" xmlns="" val="16761675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BB5DEC30-37A8-416C-9D2A-38DA8D6675ED}" type="slidenum">
              <a:rPr lang="en-US"/>
              <a:pPr>
                <a:defRPr/>
              </a:pPr>
              <a:t>‹#›</a:t>
            </a:fld>
            <a:endParaRPr lang="en-US"/>
          </a:p>
        </p:txBody>
      </p:sp>
    </p:spTree>
    <p:extLst>
      <p:ext uri="{BB962C8B-B14F-4D97-AF65-F5344CB8AC3E}">
        <p14:creationId xmlns:p14="http://schemas.microsoft.com/office/powerpoint/2010/main" xmlns="" val="2241795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6563" y="188913"/>
            <a:ext cx="2178050" cy="5761037"/>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250825" y="188913"/>
            <a:ext cx="6383338" cy="57610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F697158F-3843-4B99-8F47-D1B6E1A99C08}" type="slidenum">
              <a:rPr lang="en-US"/>
              <a:pPr>
                <a:defRPr/>
              </a:pPr>
              <a:t>‹#›</a:t>
            </a:fld>
            <a:endParaRPr lang="en-US"/>
          </a:p>
        </p:txBody>
      </p:sp>
    </p:spTree>
    <p:extLst>
      <p:ext uri="{BB962C8B-B14F-4D97-AF65-F5344CB8AC3E}">
        <p14:creationId xmlns:p14="http://schemas.microsoft.com/office/powerpoint/2010/main" xmlns="" val="40724863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8842B1AB-0444-4F67-990E-B58BB5B559C8}" type="slidenum">
              <a:rPr lang="en-US"/>
              <a:pPr>
                <a:defRPr/>
              </a:pPr>
              <a:t>‹#›</a:t>
            </a:fld>
            <a:endParaRPr lang="en-US"/>
          </a:p>
        </p:txBody>
      </p:sp>
    </p:spTree>
    <p:extLst>
      <p:ext uri="{BB962C8B-B14F-4D97-AF65-F5344CB8AC3E}">
        <p14:creationId xmlns:p14="http://schemas.microsoft.com/office/powerpoint/2010/main" xmlns="" val="4152421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37DEDAA4-6A79-4716-AE6C-2D7D9D17E931}" type="slidenum">
              <a:rPr lang="en-US"/>
              <a:pPr>
                <a:defRPr/>
              </a:pPr>
              <a:t>‹#›</a:t>
            </a:fld>
            <a:endParaRPr lang="en-US"/>
          </a:p>
        </p:txBody>
      </p:sp>
    </p:spTree>
    <p:extLst>
      <p:ext uri="{BB962C8B-B14F-4D97-AF65-F5344CB8AC3E}">
        <p14:creationId xmlns:p14="http://schemas.microsoft.com/office/powerpoint/2010/main" xmlns="" val="20239231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C6DC354A-73F1-4F1E-9D86-0AD6B86DDF63}" type="slidenum">
              <a:rPr lang="en-US"/>
              <a:pPr>
                <a:defRPr/>
              </a:pPr>
              <a:t>‹#›</a:t>
            </a:fld>
            <a:endParaRPr lang="en-US"/>
          </a:p>
        </p:txBody>
      </p:sp>
    </p:spTree>
    <p:extLst>
      <p:ext uri="{BB962C8B-B14F-4D97-AF65-F5344CB8AC3E}">
        <p14:creationId xmlns:p14="http://schemas.microsoft.com/office/powerpoint/2010/main" xmlns="" val="1286020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079E3D27-2784-4127-BC48-C9A022CC9E60}" type="slidenum">
              <a:rPr lang="en-US"/>
              <a:pPr>
                <a:defRPr/>
              </a:pPr>
              <a:t>‹#›</a:t>
            </a:fld>
            <a:endParaRPr lang="en-US"/>
          </a:p>
        </p:txBody>
      </p:sp>
    </p:spTree>
    <p:extLst>
      <p:ext uri="{BB962C8B-B14F-4D97-AF65-F5344CB8AC3E}">
        <p14:creationId xmlns:p14="http://schemas.microsoft.com/office/powerpoint/2010/main" xmlns="" val="10136346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250825" y="1052513"/>
            <a:ext cx="42799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83125" y="1052513"/>
            <a:ext cx="4281488"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7427D89E-C981-4E8F-BA13-900B31142598}" type="slidenum">
              <a:rPr lang="en-US"/>
              <a:pPr>
                <a:defRPr/>
              </a:pPr>
              <a:t>‹#›</a:t>
            </a:fld>
            <a:endParaRPr lang="en-US"/>
          </a:p>
        </p:txBody>
      </p:sp>
    </p:spTree>
    <p:extLst>
      <p:ext uri="{BB962C8B-B14F-4D97-AF65-F5344CB8AC3E}">
        <p14:creationId xmlns:p14="http://schemas.microsoft.com/office/powerpoint/2010/main" xmlns="" val="3178997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BE0FF88E-D895-4376-94B9-74177128E0DA}" type="slidenum">
              <a:rPr lang="en-US"/>
              <a:pPr>
                <a:defRPr/>
              </a:pPr>
              <a:t>‹#›</a:t>
            </a:fld>
            <a:endParaRPr lang="en-US"/>
          </a:p>
        </p:txBody>
      </p:sp>
    </p:spTree>
    <p:extLst>
      <p:ext uri="{BB962C8B-B14F-4D97-AF65-F5344CB8AC3E}">
        <p14:creationId xmlns:p14="http://schemas.microsoft.com/office/powerpoint/2010/main" xmlns="" val="40907038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6C0C2BA1-F093-4DC2-8055-2A03F6E34B92}" type="slidenum">
              <a:rPr lang="en-US"/>
              <a:pPr>
                <a:defRPr/>
              </a:pPr>
              <a:t>‹#›</a:t>
            </a:fld>
            <a:endParaRPr lang="en-US"/>
          </a:p>
        </p:txBody>
      </p:sp>
    </p:spTree>
    <p:extLst>
      <p:ext uri="{BB962C8B-B14F-4D97-AF65-F5344CB8AC3E}">
        <p14:creationId xmlns:p14="http://schemas.microsoft.com/office/powerpoint/2010/main" xmlns="" val="16233837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E5F0927F-9EBF-4473-BB68-B269EF39470D}" type="slidenum">
              <a:rPr lang="en-US"/>
              <a:pPr>
                <a:defRPr/>
              </a:pPr>
              <a:t>‹#›</a:t>
            </a:fld>
            <a:endParaRPr lang="en-US"/>
          </a:p>
        </p:txBody>
      </p:sp>
    </p:spTree>
    <p:extLst>
      <p:ext uri="{BB962C8B-B14F-4D97-AF65-F5344CB8AC3E}">
        <p14:creationId xmlns:p14="http://schemas.microsoft.com/office/powerpoint/2010/main" xmlns="" val="24628247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D17A449C-9E8F-4CA5-A631-B0998BF646E4}" type="slidenum">
              <a:rPr lang="en-US"/>
              <a:pPr>
                <a:defRPr/>
              </a:pPr>
              <a:t>‹#›</a:t>
            </a:fld>
            <a:endParaRPr lang="en-US"/>
          </a:p>
        </p:txBody>
      </p:sp>
    </p:spTree>
    <p:extLst>
      <p:ext uri="{BB962C8B-B14F-4D97-AF65-F5344CB8AC3E}">
        <p14:creationId xmlns:p14="http://schemas.microsoft.com/office/powerpoint/2010/main" xmlns="" val="28764867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67143892-0C59-4AA8-9647-02A1D92CFB23}" type="slidenum">
              <a:rPr lang="en-US"/>
              <a:pPr>
                <a:defRPr/>
              </a:pPr>
              <a:t>‹#›</a:t>
            </a:fld>
            <a:endParaRPr lang="en-US"/>
          </a:p>
        </p:txBody>
      </p:sp>
    </p:spTree>
    <p:extLst>
      <p:ext uri="{BB962C8B-B14F-4D97-AF65-F5344CB8AC3E}">
        <p14:creationId xmlns:p14="http://schemas.microsoft.com/office/powerpoint/2010/main" xmlns="" val="23563327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0CC4179A-8A79-4AB2-9A2B-9665B69C7F5D}" type="slidenum">
              <a:rPr lang="en-US"/>
              <a:pPr>
                <a:defRPr/>
              </a:pPr>
              <a:t>‹#›</a:t>
            </a:fld>
            <a:endParaRPr lang="en-US"/>
          </a:p>
        </p:txBody>
      </p:sp>
    </p:spTree>
    <p:extLst>
      <p:ext uri="{BB962C8B-B14F-4D97-AF65-F5344CB8AC3E}">
        <p14:creationId xmlns:p14="http://schemas.microsoft.com/office/powerpoint/2010/main" xmlns="" val="25017823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6563" y="188913"/>
            <a:ext cx="2178050" cy="5761037"/>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250825" y="188913"/>
            <a:ext cx="6383338" cy="57610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DDA859B4-965F-4A22-8D76-39614F0D5667}" type="slidenum">
              <a:rPr lang="en-US"/>
              <a:pPr>
                <a:defRPr/>
              </a:pPr>
              <a:t>‹#›</a:t>
            </a:fld>
            <a:endParaRPr lang="en-US"/>
          </a:p>
        </p:txBody>
      </p:sp>
    </p:spTree>
    <p:extLst>
      <p:ext uri="{BB962C8B-B14F-4D97-AF65-F5344CB8AC3E}">
        <p14:creationId xmlns:p14="http://schemas.microsoft.com/office/powerpoint/2010/main" xmlns="" val="2662856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9259AF2F-52C6-9B46-B8B2-0579234AE62E}" type="slidenum">
              <a:rPr lang="en-US" smtClean="0"/>
              <a:pPr/>
              <a:t>‹#›</a:t>
            </a:fld>
            <a:endParaRPr lang="en-US"/>
          </a:p>
        </p:txBody>
      </p:sp>
    </p:spTree>
    <p:extLst>
      <p:ext uri="{BB962C8B-B14F-4D97-AF65-F5344CB8AC3E}">
        <p14:creationId xmlns:p14="http://schemas.microsoft.com/office/powerpoint/2010/main" xmlns="" val="30346150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259AF2F-52C6-9B46-B8B2-0579234AE62E}" type="slidenum">
              <a:rPr lang="en-US" smtClean="0"/>
              <a:pPr/>
              <a:t>‹#›</a:t>
            </a:fld>
            <a:endParaRPr lang="en-US"/>
          </a:p>
        </p:txBody>
      </p:sp>
      <p:pic>
        <p:nvPicPr>
          <p:cNvPr id="7" name="Picture 6" descr="wmo2016_powerpoint_standard_v2-2.jpg"/>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xmlns="" val="2031877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19CA212A-1792-4CA6-8D6D-FA25DDCC8D1C}" type="slidenum">
              <a:rPr lang="en-US"/>
              <a:pPr>
                <a:defRPr/>
              </a:pPr>
              <a:t>‹#›</a:t>
            </a:fld>
            <a:endParaRPr lang="en-US"/>
          </a:p>
        </p:txBody>
      </p:sp>
    </p:spTree>
    <p:extLst>
      <p:ext uri="{BB962C8B-B14F-4D97-AF65-F5344CB8AC3E}">
        <p14:creationId xmlns:p14="http://schemas.microsoft.com/office/powerpoint/2010/main" xmlns="" val="7869315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259AF2F-52C6-9B46-B8B2-0579234AE62E}" type="slidenum">
              <a:rPr lang="en-US" smtClean="0"/>
              <a:pPr/>
              <a:t>‹#›</a:t>
            </a:fld>
            <a:endParaRPr lang="en-US"/>
          </a:p>
        </p:txBody>
      </p:sp>
    </p:spTree>
    <p:extLst>
      <p:ext uri="{BB962C8B-B14F-4D97-AF65-F5344CB8AC3E}">
        <p14:creationId xmlns:p14="http://schemas.microsoft.com/office/powerpoint/2010/main" xmlns="" val="29009144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259AF2F-52C6-9B46-B8B2-0579234AE62E}" type="slidenum">
              <a:rPr lang="en-US" smtClean="0"/>
              <a:pPr/>
              <a:t>‹#›</a:t>
            </a:fld>
            <a:endParaRPr lang="en-US"/>
          </a:p>
        </p:txBody>
      </p:sp>
    </p:spTree>
    <p:extLst>
      <p:ext uri="{BB962C8B-B14F-4D97-AF65-F5344CB8AC3E}">
        <p14:creationId xmlns:p14="http://schemas.microsoft.com/office/powerpoint/2010/main" xmlns="" val="40025847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259AF2F-52C6-9B46-B8B2-0579234AE62E}" type="slidenum">
              <a:rPr lang="en-US" smtClean="0"/>
              <a:pPr/>
              <a:t>‹#›</a:t>
            </a:fld>
            <a:endParaRPr lang="en-US"/>
          </a:p>
        </p:txBody>
      </p:sp>
    </p:spTree>
    <p:extLst>
      <p:ext uri="{BB962C8B-B14F-4D97-AF65-F5344CB8AC3E}">
        <p14:creationId xmlns:p14="http://schemas.microsoft.com/office/powerpoint/2010/main" xmlns="" val="34024011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259AF2F-52C6-9B46-B8B2-0579234AE62E}" type="slidenum">
              <a:rPr lang="en-US" smtClean="0"/>
              <a:pPr/>
              <a:t>‹#›</a:t>
            </a:fld>
            <a:endParaRPr lang="en-US"/>
          </a:p>
        </p:txBody>
      </p:sp>
    </p:spTree>
    <p:extLst>
      <p:ext uri="{BB962C8B-B14F-4D97-AF65-F5344CB8AC3E}">
        <p14:creationId xmlns:p14="http://schemas.microsoft.com/office/powerpoint/2010/main" xmlns="" val="6378565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59AF2F-52C6-9B46-B8B2-0579234AE62E}" type="slidenum">
              <a:rPr lang="en-US" smtClean="0"/>
              <a:pPr/>
              <a:t>‹#›</a:t>
            </a:fld>
            <a:endParaRPr lang="en-US"/>
          </a:p>
        </p:txBody>
      </p:sp>
    </p:spTree>
    <p:extLst>
      <p:ext uri="{BB962C8B-B14F-4D97-AF65-F5344CB8AC3E}">
        <p14:creationId xmlns:p14="http://schemas.microsoft.com/office/powerpoint/2010/main" xmlns="" val="29478720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pPr/>
              <a:t>‹#›</a:t>
            </a:fld>
            <a:endParaRPr lang="en-US"/>
          </a:p>
        </p:txBody>
      </p:sp>
    </p:spTree>
    <p:extLst>
      <p:ext uri="{BB962C8B-B14F-4D97-AF65-F5344CB8AC3E}">
        <p14:creationId xmlns:p14="http://schemas.microsoft.com/office/powerpoint/2010/main" xmlns="" val="26803943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pPr/>
              <a:t>‹#›</a:t>
            </a:fld>
            <a:endParaRPr lang="en-US" dirty="0"/>
          </a:p>
        </p:txBody>
      </p:sp>
    </p:spTree>
    <p:extLst>
      <p:ext uri="{BB962C8B-B14F-4D97-AF65-F5344CB8AC3E}">
        <p14:creationId xmlns:p14="http://schemas.microsoft.com/office/powerpoint/2010/main" xmlns="" val="15485559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ekstdia">
    <p:spTree>
      <p:nvGrpSpPr>
        <p:cNvPr id="1" name=""/>
        <p:cNvGrpSpPr/>
        <p:nvPr/>
      </p:nvGrpSpPr>
      <p:grpSpPr>
        <a:xfrm>
          <a:off x="0" y="0"/>
          <a:ext cx="0" cy="0"/>
          <a:chOff x="0" y="0"/>
          <a:chExt cx="0" cy="0"/>
        </a:xfrm>
      </p:grpSpPr>
      <p:sp>
        <p:nvSpPr>
          <p:cNvPr id="15" name="Rechthoek 14"/>
          <p:cNvSpPr/>
          <p:nvPr userDrawn="1"/>
        </p:nvSpPr>
        <p:spPr>
          <a:xfrm>
            <a:off x="0" y="6616273"/>
            <a:ext cx="9144000" cy="259200"/>
          </a:xfrm>
          <a:prstGeom prst="rect">
            <a:avLst/>
          </a:prstGeom>
          <a:solidFill>
            <a:srgbClr val="00A389">
              <a:alpha val="89804"/>
            </a:srgbClr>
          </a:solidFill>
          <a:ln>
            <a:noFill/>
          </a:ln>
        </p:spPr>
        <p:txBody>
          <a:bodyPr vert="horz" wrap="square" lIns="180000" tIns="0" rIns="0" bIns="180000" rtlCol="0">
            <a:spAutoFit/>
          </a:bodyPr>
          <a:lstStyle/>
          <a:p>
            <a:pPr fontAlgn="auto">
              <a:lnSpc>
                <a:spcPts val="2500"/>
              </a:lnSpc>
              <a:spcBef>
                <a:spcPct val="20000"/>
              </a:spcBef>
              <a:spcAft>
                <a:spcPts val="0"/>
              </a:spcAft>
              <a:buFont typeface="Arial" pitchFamily="34" charset="0"/>
              <a:buNone/>
            </a:pPr>
            <a:endParaRPr lang="nl-NL">
              <a:solidFill>
                <a:prstClr val="white"/>
              </a:solidFill>
              <a:latin typeface="Arial Narrow" pitchFamily="34" charset="0"/>
              <a:ea typeface="+mn-ea"/>
              <a:cs typeface="+mn-cs"/>
            </a:endParaRPr>
          </a:p>
        </p:txBody>
      </p:sp>
      <p:sp>
        <p:nvSpPr>
          <p:cNvPr id="2" name="Titel 1"/>
          <p:cNvSpPr>
            <a:spLocks noGrp="1"/>
          </p:cNvSpPr>
          <p:nvPr>
            <p:ph type="ctrTitle"/>
          </p:nvPr>
        </p:nvSpPr>
        <p:spPr>
          <a:xfrm>
            <a:off x="0" y="0"/>
            <a:ext cx="9144000" cy="1080000"/>
          </a:xfrm>
          <a:solidFill>
            <a:srgbClr val="80B931">
              <a:alpha val="89804"/>
            </a:srgbClr>
          </a:solidFill>
          <a:ln>
            <a:noFill/>
          </a:ln>
          <a:effectLst>
            <a:outerShdw blurRad="50800" dist="38100" dir="5400000" algn="ctr" rotWithShape="0">
              <a:srgbClr val="A6A6A6">
                <a:alpha val="40000"/>
              </a:srgbClr>
            </a:outerShdw>
          </a:effectLst>
        </p:spPr>
        <p:txBody>
          <a:bodyPr lIns="612000" tIns="180000" rIns="360000" bIns="108000" anchor="b" anchorCtr="0">
            <a:noAutofit/>
          </a:bodyPr>
          <a:lstStyle>
            <a:lvl1pPr algn="l">
              <a:lnSpc>
                <a:spcPts val="3200"/>
              </a:lnSpc>
              <a:defRPr sz="2800" cap="all" baseline="0">
                <a:solidFill>
                  <a:schemeClr val="bg1"/>
                </a:solidFill>
                <a:latin typeface="Arial Narrow" pitchFamily="34" charset="0"/>
              </a:defRPr>
            </a:lvl1pPr>
          </a:lstStyle>
          <a:p>
            <a:endParaRPr lang="nl-NL" dirty="0"/>
          </a:p>
        </p:txBody>
      </p:sp>
      <p:sp>
        <p:nvSpPr>
          <p:cNvPr id="7" name="Driehoekje"/>
          <p:cNvSpPr/>
          <p:nvPr userDrawn="1"/>
        </p:nvSpPr>
        <p:spPr>
          <a:xfrm flipV="1">
            <a:off x="509072" y="1079370"/>
            <a:ext cx="196850" cy="108000"/>
          </a:xfrm>
          <a:prstGeom prst="triangle">
            <a:avLst/>
          </a:prstGeom>
          <a:solidFill>
            <a:srgbClr val="80B931">
              <a:alpha val="89804"/>
            </a:srgbClr>
          </a:solidFill>
          <a:ln w="6350">
            <a:noFill/>
          </a:ln>
          <a:effectLst>
            <a:outerShdw blurRad="50800" dist="38100" dir="5400000" algn="ctr" rotWithShape="0">
              <a:srgbClr val="A6A6A6">
                <a:alpha val="40000"/>
              </a:srgb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pPr>
            <a:endParaRPr lang="nl-NL" sz="1800">
              <a:solidFill>
                <a:srgbClr val="FFFFFF"/>
              </a:solidFill>
              <a:ea typeface="ＭＳ Ｐゴシック" charset="-128"/>
            </a:endParaRPr>
          </a:p>
        </p:txBody>
      </p:sp>
      <p:sp>
        <p:nvSpPr>
          <p:cNvPr id="14" name="Tijdelijke aanduiding voor tekst 13"/>
          <p:cNvSpPr>
            <a:spLocks noGrp="1"/>
          </p:cNvSpPr>
          <p:nvPr>
            <p:ph type="body" sz="quarter" idx="10"/>
          </p:nvPr>
        </p:nvSpPr>
        <p:spPr>
          <a:xfrm>
            <a:off x="322907" y="1440000"/>
            <a:ext cx="8461093" cy="4968000"/>
          </a:xfrm>
        </p:spPr>
        <p:txBody>
          <a:bodyPr lIns="0" tIns="0" rIns="0" bIns="0">
            <a:noAutofit/>
          </a:bodyPr>
          <a:lstStyle>
            <a:lvl1pPr marL="270000" indent="0">
              <a:spcBef>
                <a:spcPts val="600"/>
              </a:spcBef>
              <a:buNone/>
              <a:defRPr sz="2400"/>
            </a:lvl1pPr>
            <a:lvl2pPr marL="270000" indent="-270000">
              <a:spcBef>
                <a:spcPts val="600"/>
              </a:spcBef>
              <a:buClr>
                <a:srgbClr val="FF0000"/>
              </a:buClr>
              <a:buSzPct val="80000"/>
              <a:buFont typeface="Arial" pitchFamily="34" charset="0"/>
              <a:buChar char="&gt;"/>
              <a:defRPr sz="2400"/>
            </a:lvl2pPr>
            <a:lvl3pPr marL="540000" indent="-270000">
              <a:spcBef>
                <a:spcPts val="600"/>
              </a:spcBef>
              <a:buClr>
                <a:srgbClr val="FF0000"/>
              </a:buClr>
              <a:buSzPct val="80000"/>
              <a:buFont typeface="Arial" pitchFamily="34" charset="0"/>
              <a:buChar char="&gt;"/>
              <a:defRPr sz="2000"/>
            </a:lvl3pPr>
            <a:lvl4pPr marL="809625" indent="-270000">
              <a:spcBef>
                <a:spcPts val="600"/>
              </a:spcBef>
              <a:buClr>
                <a:srgbClr val="FF0000"/>
              </a:buClr>
              <a:buSzPct val="80000"/>
              <a:buFont typeface="Arial" pitchFamily="34" charset="0"/>
              <a:buChar char="&gt;"/>
              <a:defRPr sz="2000"/>
            </a:lvl4pPr>
            <a:lvl5pPr marL="1080000" indent="-270000">
              <a:spcBef>
                <a:spcPts val="600"/>
              </a:spcBef>
              <a:buClr>
                <a:srgbClr val="FF0000"/>
              </a:buClr>
              <a:buSzPct val="80000"/>
              <a:buFont typeface="Arial" pitchFamily="34" charset="0"/>
              <a:buChar char="&gt;"/>
              <a:defRPr sz="2000"/>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7" name="Tijdelijke aanduiding voor dianummer 16"/>
          <p:cNvSpPr>
            <a:spLocks noGrp="1"/>
          </p:cNvSpPr>
          <p:nvPr>
            <p:ph type="sldNum" sz="quarter" idx="12"/>
          </p:nvPr>
        </p:nvSpPr>
        <p:spPr>
          <a:xfrm>
            <a:off x="0" y="6492875"/>
            <a:ext cx="611560" cy="365125"/>
          </a:xfrm>
        </p:spPr>
        <p:txBody>
          <a:bodyPr anchor="b" anchorCtr="0"/>
          <a:lstStyle>
            <a:lvl1pPr algn="ctr">
              <a:defRPr sz="900">
                <a:solidFill>
                  <a:schemeClr val="bg1"/>
                </a:solidFill>
              </a:defRPr>
            </a:lvl1pPr>
          </a:lstStyle>
          <a:p>
            <a:fld id="{16CC70A2-6B8C-4FE8-A4AE-E466C9B2130C}" type="slidenum">
              <a:rPr lang="nl-NL" smtClean="0">
                <a:solidFill>
                  <a:prstClr val="white"/>
                </a:solidFill>
              </a:rPr>
              <a:pPr/>
              <a:t>‹#›</a:t>
            </a:fld>
            <a:endParaRPr lang="nl-NL">
              <a:solidFill>
                <a:prstClr val="white"/>
              </a:solidFill>
            </a:endParaRPr>
          </a:p>
        </p:txBody>
      </p:sp>
      <p:sp>
        <p:nvSpPr>
          <p:cNvPr id="18" name="Tijdelijke aanduiding voor voettekst 17"/>
          <p:cNvSpPr>
            <a:spLocks noGrp="1"/>
          </p:cNvSpPr>
          <p:nvPr>
            <p:ph type="ftr" sz="quarter" idx="13"/>
          </p:nvPr>
        </p:nvSpPr>
        <p:spPr>
          <a:xfrm>
            <a:off x="611188" y="6492875"/>
            <a:ext cx="4752528" cy="365125"/>
          </a:xfrm>
        </p:spPr>
        <p:txBody>
          <a:bodyPr lIns="0" rIns="0" anchor="b" anchorCtr="0"/>
          <a:lstStyle>
            <a:lvl1pPr algn="l">
              <a:defRPr sz="900">
                <a:solidFill>
                  <a:schemeClr val="bg1"/>
                </a:solidFill>
              </a:defRPr>
            </a:lvl1pPr>
          </a:lstStyle>
          <a:p>
            <a:endParaRPr lang="nl-NL" dirty="0">
              <a:solidFill>
                <a:prstClr val="white"/>
              </a:solidFill>
            </a:endParaRPr>
          </a:p>
        </p:txBody>
      </p:sp>
      <p:sp>
        <p:nvSpPr>
          <p:cNvPr id="8" name="Tekstvak 7"/>
          <p:cNvSpPr txBox="1"/>
          <p:nvPr userDrawn="1"/>
        </p:nvSpPr>
        <p:spPr>
          <a:xfrm>
            <a:off x="5364088" y="6625643"/>
            <a:ext cx="3383376" cy="230832"/>
          </a:xfrm>
          <a:prstGeom prst="rect">
            <a:avLst/>
          </a:prstGeom>
          <a:noFill/>
        </p:spPr>
        <p:txBody>
          <a:bodyPr wrap="square" rtlCol="0" anchor="b" anchorCtr="0">
            <a:spAutoFit/>
          </a:bodyPr>
          <a:lstStyle/>
          <a:p>
            <a:pPr algn="r" fontAlgn="auto">
              <a:spcBef>
                <a:spcPts val="0"/>
              </a:spcBef>
              <a:spcAft>
                <a:spcPts val="0"/>
              </a:spcAft>
            </a:pPr>
            <a:r>
              <a:rPr lang="en-US" sz="900">
                <a:solidFill>
                  <a:prstClr val="white"/>
                </a:solidFill>
                <a:latin typeface="Arial"/>
                <a:ea typeface="+mn-ea"/>
                <a:cs typeface="+mn-cs"/>
              </a:rPr>
              <a:t>Faculty of Earth and Life Sciences</a:t>
            </a:r>
            <a:endParaRPr lang="nl-NL" sz="900" dirty="0">
              <a:solidFill>
                <a:prstClr val="white"/>
              </a:solidFill>
              <a:latin typeface="Arial"/>
              <a:ea typeface="+mn-ea"/>
              <a:cs typeface="+mn-cs"/>
            </a:endParaRPr>
          </a:p>
        </p:txBody>
      </p:sp>
    </p:spTree>
    <p:extLst>
      <p:ext uri="{BB962C8B-B14F-4D97-AF65-F5344CB8AC3E}">
        <p14:creationId xmlns:p14="http://schemas.microsoft.com/office/powerpoint/2010/main" xmlns="" val="42507573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a:t>Образец заголовка</a:t>
            </a:r>
          </a:p>
        </p:txBody>
      </p:sp>
      <p:sp>
        <p:nvSpPr>
          <p:cNvPr id="3" name="Текст 2"/>
          <p:cNvSpPr>
            <a:spLocks noGrp="1"/>
          </p:cNvSpPr>
          <p:nvPr>
            <p:ph type="body" sz="half" idx="1"/>
          </p:nvPr>
        </p:nvSpPr>
        <p:spPr>
          <a:xfrm>
            <a:off x="6858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685800" y="6248400"/>
            <a:ext cx="1905000" cy="457200"/>
          </a:xfrm>
          <a:prstGeom prst="rect">
            <a:avLst/>
          </a:prstGeom>
        </p:spPr>
        <p:txBody>
          <a:bodyPr/>
          <a:lstStyle>
            <a:lvl1pPr eaLnBrk="1" hangingPunct="1">
              <a:defRPr>
                <a:latin typeface="Arial" pitchFamily="34" charset="0"/>
                <a:cs typeface="Arial" pitchFamily="34" charset="0"/>
              </a:defRPr>
            </a:lvl1pPr>
          </a:lstStyle>
          <a:p>
            <a:pPr>
              <a:defRPr/>
            </a:pPr>
            <a:endParaRPr lang="en-US"/>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pPr>
              <a:defRPr/>
            </a:pPr>
            <a:fld id="{CC2BD76A-DE32-47CD-BB87-137861A69753}" type="slidenum">
              <a:rPr lang="en-US"/>
              <a:pPr>
                <a:defRPr/>
              </a:pPr>
              <a:t>‹#›</a:t>
            </a:fld>
            <a:endParaRPr lang="en-US"/>
          </a:p>
        </p:txBody>
      </p:sp>
    </p:spTree>
    <p:extLst>
      <p:ext uri="{BB962C8B-B14F-4D97-AF65-F5344CB8AC3E}">
        <p14:creationId xmlns:p14="http://schemas.microsoft.com/office/powerpoint/2010/main" xmlns="" val="17158438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pPr>
              <a:defRPr/>
            </a:pPr>
            <a:fld id="{1B7A5BC2-0764-458D-8710-3774BC3282BD}" type="slidenum">
              <a:rPr lang="en-US" smtClean="0"/>
              <a:pPr>
                <a:defRPr/>
              </a:pPr>
              <a:t>‹#›</a:t>
            </a:fld>
            <a:endParaRPr lang="en-US"/>
          </a:p>
        </p:txBody>
      </p:sp>
    </p:spTree>
    <p:extLst>
      <p:ext uri="{BB962C8B-B14F-4D97-AF65-F5344CB8AC3E}">
        <p14:creationId xmlns:p14="http://schemas.microsoft.com/office/powerpoint/2010/main" xmlns="" val="134699121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F85F936E-1F51-4FB9-9201-70C934764167}" type="slidenum">
              <a:rPr lang="en-US"/>
              <a:pPr>
                <a:defRPr/>
              </a:pPr>
              <a:t>‹#›</a:t>
            </a:fld>
            <a:endParaRPr lang="en-US"/>
          </a:p>
        </p:txBody>
      </p:sp>
    </p:spTree>
    <p:extLst>
      <p:ext uri="{BB962C8B-B14F-4D97-AF65-F5344CB8AC3E}">
        <p14:creationId xmlns:p14="http://schemas.microsoft.com/office/powerpoint/2010/main" xmlns="" val="4060250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pPr>
              <a:defRPr/>
            </a:pPr>
            <a:fld id="{1B7A5BC2-0764-458D-8710-3774BC3282BD}" type="slidenum">
              <a:rPr lang="en-US" smtClean="0"/>
              <a:pPr>
                <a:defRPr/>
              </a:pPr>
              <a:t>‹#›</a:t>
            </a:fld>
            <a:endParaRPr lang="en-US"/>
          </a:p>
        </p:txBody>
      </p:sp>
      <p:pic>
        <p:nvPicPr>
          <p:cNvPr id="7" name="Picture 6" descr="wmo2016_powerpoint_standard_v2-2.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xmlns="" val="2159624131"/>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pPr>
              <a:defRPr/>
            </a:pPr>
            <a:fld id="{1B7A5BC2-0764-458D-8710-3774BC3282BD}" type="slidenum">
              <a:rPr lang="en-US" smtClean="0"/>
              <a:pPr>
                <a:defRPr/>
              </a:pPr>
              <a:t>‹#›</a:t>
            </a:fld>
            <a:endParaRPr lang="en-US"/>
          </a:p>
        </p:txBody>
      </p:sp>
    </p:spTree>
    <p:extLst>
      <p:ext uri="{BB962C8B-B14F-4D97-AF65-F5344CB8AC3E}">
        <p14:creationId xmlns:p14="http://schemas.microsoft.com/office/powerpoint/2010/main" xmlns="" val="4074390862"/>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pPr>
              <a:defRPr/>
            </a:pPr>
            <a:fld id="{1B7A5BC2-0764-458D-8710-3774BC3282BD}" type="slidenum">
              <a:rPr lang="en-US" smtClean="0"/>
              <a:pPr>
                <a:defRPr/>
              </a:pPr>
              <a:t>‹#›</a:t>
            </a:fld>
            <a:endParaRPr lang="en-US"/>
          </a:p>
        </p:txBody>
      </p:sp>
    </p:spTree>
    <p:extLst>
      <p:ext uri="{BB962C8B-B14F-4D97-AF65-F5344CB8AC3E}">
        <p14:creationId xmlns:p14="http://schemas.microsoft.com/office/powerpoint/2010/main" xmlns="" val="693260652"/>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pPr>
              <a:defRPr/>
            </a:pPr>
            <a:fld id="{1B7A5BC2-0764-458D-8710-3774BC3282BD}" type="slidenum">
              <a:rPr lang="en-US" smtClean="0"/>
              <a:pPr>
                <a:defRPr/>
              </a:pPr>
              <a:t>‹#›</a:t>
            </a:fld>
            <a:endParaRPr lang="en-US"/>
          </a:p>
        </p:txBody>
      </p:sp>
    </p:spTree>
    <p:extLst>
      <p:ext uri="{BB962C8B-B14F-4D97-AF65-F5344CB8AC3E}">
        <p14:creationId xmlns:p14="http://schemas.microsoft.com/office/powerpoint/2010/main" xmlns="" val="329842193"/>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pPr>
              <a:defRPr/>
            </a:pPr>
            <a:fld id="{1B7A5BC2-0764-458D-8710-3774BC3282BD}" type="slidenum">
              <a:rPr lang="en-US" smtClean="0"/>
              <a:pPr>
                <a:defRPr/>
              </a:pPr>
              <a:t>‹#›</a:t>
            </a:fld>
            <a:endParaRPr lang="en-US"/>
          </a:p>
        </p:txBody>
      </p:sp>
    </p:spTree>
    <p:extLst>
      <p:ext uri="{BB962C8B-B14F-4D97-AF65-F5344CB8AC3E}">
        <p14:creationId xmlns:p14="http://schemas.microsoft.com/office/powerpoint/2010/main" xmlns="" val="105009044"/>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B7A5BC2-0764-458D-8710-3774BC3282BD}" type="slidenum">
              <a:rPr lang="en-US" smtClean="0"/>
              <a:pPr>
                <a:defRPr/>
              </a:pPr>
              <a:t>‹#›</a:t>
            </a:fld>
            <a:endParaRPr lang="en-US"/>
          </a:p>
        </p:txBody>
      </p:sp>
    </p:spTree>
    <p:extLst>
      <p:ext uri="{BB962C8B-B14F-4D97-AF65-F5344CB8AC3E}">
        <p14:creationId xmlns:p14="http://schemas.microsoft.com/office/powerpoint/2010/main" xmlns="" val="2967390120"/>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p>
            <a:pPr>
              <a:defRPr/>
            </a:pPr>
            <a:fld id="{1B7A5BC2-0764-458D-8710-3774BC3282BD}" type="slidenum">
              <a:rPr lang="en-US" smtClean="0"/>
              <a:pPr>
                <a:defRPr/>
              </a:pPr>
              <a:t>‹#›</a:t>
            </a:fld>
            <a:endParaRPr lang="en-US"/>
          </a:p>
        </p:txBody>
      </p:sp>
    </p:spTree>
    <p:extLst>
      <p:ext uri="{BB962C8B-B14F-4D97-AF65-F5344CB8AC3E}">
        <p14:creationId xmlns:p14="http://schemas.microsoft.com/office/powerpoint/2010/main" xmlns="" val="3616565579"/>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p>
            <a:pPr>
              <a:defRPr/>
            </a:pPr>
            <a:fld id="{1B7A5BC2-0764-458D-8710-3774BC3282BD}" type="slidenum">
              <a:rPr lang="en-US" smtClean="0"/>
              <a:pPr>
                <a:defRPr/>
              </a:pPr>
              <a:t>‹#›</a:t>
            </a:fld>
            <a:endParaRPr lang="en-US"/>
          </a:p>
        </p:txBody>
      </p:sp>
    </p:spTree>
    <p:extLst>
      <p:ext uri="{BB962C8B-B14F-4D97-AF65-F5344CB8AC3E}">
        <p14:creationId xmlns:p14="http://schemas.microsoft.com/office/powerpoint/2010/main" xmlns="" val="2175949109"/>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Tekstdia">
    <p:spTree>
      <p:nvGrpSpPr>
        <p:cNvPr id="1" name=""/>
        <p:cNvGrpSpPr/>
        <p:nvPr/>
      </p:nvGrpSpPr>
      <p:grpSpPr>
        <a:xfrm>
          <a:off x="0" y="0"/>
          <a:ext cx="0" cy="0"/>
          <a:chOff x="0" y="0"/>
          <a:chExt cx="0" cy="0"/>
        </a:xfrm>
      </p:grpSpPr>
      <p:sp>
        <p:nvSpPr>
          <p:cNvPr id="15" name="Rechthoek 14"/>
          <p:cNvSpPr/>
          <p:nvPr/>
        </p:nvSpPr>
        <p:spPr>
          <a:xfrm>
            <a:off x="0" y="6616273"/>
            <a:ext cx="9144000" cy="259200"/>
          </a:xfrm>
          <a:prstGeom prst="rect">
            <a:avLst/>
          </a:prstGeom>
          <a:solidFill>
            <a:srgbClr val="00A389">
              <a:alpha val="89804"/>
            </a:srgbClr>
          </a:solidFill>
          <a:ln>
            <a:noFill/>
          </a:ln>
        </p:spPr>
        <p:txBody>
          <a:bodyPr vert="horz" wrap="square" lIns="180000" tIns="0" rIns="0" bIns="180000" rtlCol="0">
            <a:spAutoFit/>
          </a:bodyPr>
          <a:lstStyle/>
          <a:p>
            <a:pPr fontAlgn="auto">
              <a:lnSpc>
                <a:spcPts val="2500"/>
              </a:lnSpc>
              <a:spcBef>
                <a:spcPct val="20000"/>
              </a:spcBef>
              <a:spcAft>
                <a:spcPts val="0"/>
              </a:spcAft>
              <a:buFont typeface="Arial" pitchFamily="34" charset="0"/>
              <a:buNone/>
            </a:pPr>
            <a:endParaRPr lang="nl-NL">
              <a:solidFill>
                <a:prstClr val="white"/>
              </a:solidFill>
              <a:latin typeface="Arial Narrow" pitchFamily="34" charset="0"/>
              <a:ea typeface="+mn-ea"/>
              <a:cs typeface="+mn-cs"/>
            </a:endParaRPr>
          </a:p>
        </p:txBody>
      </p:sp>
      <p:sp>
        <p:nvSpPr>
          <p:cNvPr id="2" name="Titel 1"/>
          <p:cNvSpPr>
            <a:spLocks noGrp="1"/>
          </p:cNvSpPr>
          <p:nvPr>
            <p:ph type="ctrTitle"/>
          </p:nvPr>
        </p:nvSpPr>
        <p:spPr>
          <a:xfrm>
            <a:off x="0" y="0"/>
            <a:ext cx="9144000" cy="1080000"/>
          </a:xfrm>
          <a:solidFill>
            <a:srgbClr val="80B931">
              <a:alpha val="89804"/>
            </a:srgbClr>
          </a:solidFill>
          <a:ln>
            <a:noFill/>
          </a:ln>
          <a:effectLst>
            <a:outerShdw blurRad="50800" dist="38100" dir="5400000" algn="ctr" rotWithShape="0">
              <a:srgbClr val="A6A6A6">
                <a:alpha val="40000"/>
              </a:srgbClr>
            </a:outerShdw>
          </a:effectLst>
        </p:spPr>
        <p:txBody>
          <a:bodyPr lIns="612000" tIns="180000" rIns="360000" bIns="108000" anchor="b" anchorCtr="0">
            <a:noAutofit/>
          </a:bodyPr>
          <a:lstStyle>
            <a:lvl1pPr algn="l">
              <a:lnSpc>
                <a:spcPts val="3200"/>
              </a:lnSpc>
              <a:defRPr sz="2800" cap="all" baseline="0">
                <a:solidFill>
                  <a:schemeClr val="bg1"/>
                </a:solidFill>
                <a:latin typeface="Arial Narrow" pitchFamily="34" charset="0"/>
              </a:defRPr>
            </a:lvl1pPr>
          </a:lstStyle>
          <a:p>
            <a:r>
              <a:rPr lang="en-US"/>
              <a:t>Click to edit Master title style</a:t>
            </a:r>
            <a:endParaRPr lang="nl-NL" dirty="0"/>
          </a:p>
        </p:txBody>
      </p:sp>
      <p:sp>
        <p:nvSpPr>
          <p:cNvPr id="7" name="Driehoekje"/>
          <p:cNvSpPr/>
          <p:nvPr/>
        </p:nvSpPr>
        <p:spPr>
          <a:xfrm flipV="1">
            <a:off x="509072" y="1079370"/>
            <a:ext cx="196850" cy="108000"/>
          </a:xfrm>
          <a:prstGeom prst="triangle">
            <a:avLst/>
          </a:prstGeom>
          <a:solidFill>
            <a:srgbClr val="80B931">
              <a:alpha val="89804"/>
            </a:srgbClr>
          </a:solidFill>
          <a:ln w="6350">
            <a:noFill/>
          </a:ln>
          <a:effectLst>
            <a:outerShdw blurRad="50800" dist="38100" dir="5400000" algn="ctr" rotWithShape="0">
              <a:srgbClr val="A6A6A6">
                <a:alpha val="40000"/>
              </a:srgb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pPr>
            <a:endParaRPr lang="nl-NL" sz="1800">
              <a:solidFill>
                <a:srgbClr val="FFFFFF"/>
              </a:solidFill>
              <a:ea typeface="ＭＳ Ｐゴシック" charset="-128"/>
            </a:endParaRPr>
          </a:p>
        </p:txBody>
      </p:sp>
      <p:sp>
        <p:nvSpPr>
          <p:cNvPr id="14" name="Tijdelijke aanduiding voor tekst 13"/>
          <p:cNvSpPr>
            <a:spLocks noGrp="1"/>
          </p:cNvSpPr>
          <p:nvPr>
            <p:ph type="body" sz="quarter" idx="10"/>
          </p:nvPr>
        </p:nvSpPr>
        <p:spPr>
          <a:xfrm>
            <a:off x="322907" y="1440000"/>
            <a:ext cx="8461093" cy="4968000"/>
          </a:xfrm>
        </p:spPr>
        <p:txBody>
          <a:bodyPr lIns="0" tIns="0" rIns="0" bIns="0">
            <a:noAutofit/>
          </a:bodyPr>
          <a:lstStyle>
            <a:lvl1pPr marL="270000" indent="0">
              <a:spcBef>
                <a:spcPts val="600"/>
              </a:spcBef>
              <a:buNone/>
              <a:defRPr sz="2400"/>
            </a:lvl1pPr>
            <a:lvl2pPr marL="270000" indent="-270000">
              <a:spcBef>
                <a:spcPts val="600"/>
              </a:spcBef>
              <a:buClr>
                <a:srgbClr val="FF0000"/>
              </a:buClr>
              <a:buSzPct val="80000"/>
              <a:buFont typeface="Arial" pitchFamily="34" charset="0"/>
              <a:buChar char="&gt;"/>
              <a:defRPr sz="2400"/>
            </a:lvl2pPr>
            <a:lvl3pPr marL="540000" indent="-270000">
              <a:spcBef>
                <a:spcPts val="600"/>
              </a:spcBef>
              <a:buClr>
                <a:srgbClr val="FF0000"/>
              </a:buClr>
              <a:buSzPct val="80000"/>
              <a:buFont typeface="Arial" pitchFamily="34" charset="0"/>
              <a:buChar char="&gt;"/>
              <a:defRPr sz="2000"/>
            </a:lvl3pPr>
            <a:lvl4pPr marL="809625" indent="-270000">
              <a:spcBef>
                <a:spcPts val="600"/>
              </a:spcBef>
              <a:buClr>
                <a:srgbClr val="FF0000"/>
              </a:buClr>
              <a:buSzPct val="80000"/>
              <a:buFont typeface="Arial" pitchFamily="34" charset="0"/>
              <a:buChar char="&gt;"/>
              <a:defRPr sz="2000"/>
            </a:lvl4pPr>
            <a:lvl5pPr marL="1080000" indent="-270000">
              <a:spcBef>
                <a:spcPts val="600"/>
              </a:spcBef>
              <a:buClr>
                <a:srgbClr val="FF0000"/>
              </a:buClr>
              <a:buSzPct val="80000"/>
              <a:buFont typeface="Arial" pitchFamily="34" charset="0"/>
              <a:buChar char="&gt;"/>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7" name="Tijdelijke aanduiding voor dianummer 16"/>
          <p:cNvSpPr>
            <a:spLocks noGrp="1"/>
          </p:cNvSpPr>
          <p:nvPr>
            <p:ph type="sldNum" sz="quarter" idx="12"/>
          </p:nvPr>
        </p:nvSpPr>
        <p:spPr>
          <a:xfrm>
            <a:off x="0" y="6492875"/>
            <a:ext cx="611560" cy="365125"/>
          </a:xfrm>
        </p:spPr>
        <p:txBody>
          <a:bodyPr anchor="b" anchorCtr="0"/>
          <a:lstStyle>
            <a:lvl1pPr algn="ctr">
              <a:defRPr sz="900">
                <a:solidFill>
                  <a:schemeClr val="bg1"/>
                </a:solidFill>
              </a:defRPr>
            </a:lvl1pPr>
          </a:lstStyle>
          <a:p>
            <a:pPr>
              <a:defRPr/>
            </a:pPr>
            <a:fld id="{1B7A5BC2-0764-458D-8710-3774BC3282BD}" type="slidenum">
              <a:rPr lang="en-US" smtClean="0"/>
              <a:pPr>
                <a:defRPr/>
              </a:pPr>
              <a:t>‹#›</a:t>
            </a:fld>
            <a:endParaRPr lang="en-US"/>
          </a:p>
        </p:txBody>
      </p:sp>
      <p:sp>
        <p:nvSpPr>
          <p:cNvPr id="18" name="Tijdelijke aanduiding voor voettekst 17"/>
          <p:cNvSpPr>
            <a:spLocks noGrp="1"/>
          </p:cNvSpPr>
          <p:nvPr>
            <p:ph type="ftr" sz="quarter" idx="13"/>
          </p:nvPr>
        </p:nvSpPr>
        <p:spPr>
          <a:xfrm>
            <a:off x="611188" y="6492875"/>
            <a:ext cx="4752528" cy="365125"/>
          </a:xfrm>
        </p:spPr>
        <p:txBody>
          <a:bodyPr lIns="0" rIns="0" anchor="b" anchorCtr="0"/>
          <a:lstStyle>
            <a:lvl1pPr algn="l">
              <a:defRPr sz="900">
                <a:solidFill>
                  <a:schemeClr val="bg1"/>
                </a:solidFill>
              </a:defRPr>
            </a:lvl1pPr>
          </a:lstStyle>
          <a:p>
            <a:pPr>
              <a:defRPr/>
            </a:pPr>
            <a:endParaRPr lang="en-US"/>
          </a:p>
        </p:txBody>
      </p:sp>
      <p:sp>
        <p:nvSpPr>
          <p:cNvPr id="8" name="Tekstvak 7"/>
          <p:cNvSpPr txBox="1"/>
          <p:nvPr/>
        </p:nvSpPr>
        <p:spPr>
          <a:xfrm>
            <a:off x="5364088" y="6625643"/>
            <a:ext cx="3383376" cy="230832"/>
          </a:xfrm>
          <a:prstGeom prst="rect">
            <a:avLst/>
          </a:prstGeom>
          <a:noFill/>
        </p:spPr>
        <p:txBody>
          <a:bodyPr wrap="square" rtlCol="0" anchor="b" anchorCtr="0">
            <a:spAutoFit/>
          </a:bodyPr>
          <a:lstStyle/>
          <a:p>
            <a:pPr algn="r" fontAlgn="auto">
              <a:spcBef>
                <a:spcPts val="0"/>
              </a:spcBef>
              <a:spcAft>
                <a:spcPts val="0"/>
              </a:spcAft>
            </a:pPr>
            <a:r>
              <a:rPr lang="en-US" sz="900">
                <a:solidFill>
                  <a:prstClr val="white"/>
                </a:solidFill>
                <a:latin typeface="Arial"/>
                <a:ea typeface="+mn-ea"/>
                <a:cs typeface="+mn-cs"/>
              </a:rPr>
              <a:t>Faculty of Earth and Life Sciences</a:t>
            </a:r>
            <a:endParaRPr lang="nl-NL" sz="900" dirty="0">
              <a:solidFill>
                <a:prstClr val="white"/>
              </a:solidFill>
              <a:latin typeface="Arial"/>
              <a:ea typeface="+mn-ea"/>
              <a:cs typeface="+mn-cs"/>
            </a:endParaRPr>
          </a:p>
        </p:txBody>
      </p:sp>
    </p:spTree>
    <p:extLst>
      <p:ext uri="{BB962C8B-B14F-4D97-AF65-F5344CB8AC3E}">
        <p14:creationId xmlns:p14="http://schemas.microsoft.com/office/powerpoint/2010/main" xmlns="" val="3668663285"/>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152400" y="2590800"/>
            <a:ext cx="8839200" cy="0"/>
          </a:xfrm>
          <a:prstGeom prst="line">
            <a:avLst/>
          </a:prstGeom>
          <a:noFill/>
          <a:ln w="50800">
            <a:solidFill>
              <a:srgbClr val="FF0033"/>
            </a:solidFill>
            <a:round/>
            <a:headEnd type="none" w="sm" len="sm"/>
            <a:tailEnd type="none" w="sm" len="sm"/>
          </a:ln>
          <a:effectLst/>
        </p:spPr>
        <p:txBody>
          <a:bodyPr wrap="none" anchor="ctr"/>
          <a:lstStyle/>
          <a:p>
            <a:pPr>
              <a:defRPr/>
            </a:pPr>
            <a:endParaRPr lang="en-GB"/>
          </a:p>
        </p:txBody>
      </p:sp>
      <p:sp>
        <p:nvSpPr>
          <p:cNvPr id="7170" name="Rectangle 2"/>
          <p:cNvSpPr>
            <a:spLocks noGrp="1" noChangeArrowheads="1"/>
          </p:cNvSpPr>
          <p:nvPr>
            <p:ph type="ctrTitle" sz="quarter"/>
          </p:nvPr>
        </p:nvSpPr>
        <p:spPr>
          <a:xfrm>
            <a:off x="685800" y="838200"/>
            <a:ext cx="7772400" cy="1143000"/>
          </a:xfrm>
          <a:effectLst>
            <a:outerShdw dist="107763" dir="2700000" algn="ctr" rotWithShape="0">
              <a:schemeClr val="bg2"/>
            </a:outerShdw>
          </a:effectLst>
        </p:spPr>
        <p:txBody>
          <a:bodyPr/>
          <a:lstStyle>
            <a:lvl1pPr>
              <a:defRPr/>
            </a:lvl1pPr>
          </a:lstStyle>
          <a:p>
            <a:r>
              <a:rPr lang="en-US"/>
              <a:t>Click to edit Master title style</a:t>
            </a:r>
            <a:endParaRPr lang="en-GB"/>
          </a:p>
        </p:txBody>
      </p:sp>
      <p:sp>
        <p:nvSpPr>
          <p:cNvPr id="7171" name="Rectangle 3"/>
          <p:cNvSpPr>
            <a:spLocks noGrp="1" noChangeArrowheads="1"/>
          </p:cNvSpPr>
          <p:nvPr>
            <p:ph type="subTitle" sz="quarter" idx="1"/>
          </p:nvPr>
        </p:nvSpPr>
        <p:spPr>
          <a:xfrm>
            <a:off x="1371600" y="2895600"/>
            <a:ext cx="6400800" cy="1981200"/>
          </a:xfrm>
        </p:spPr>
        <p:txBody>
          <a:bodyPr/>
          <a:lstStyle>
            <a:lvl1pPr marL="0" indent="0" algn="ctr">
              <a:buFontTx/>
              <a:buNone/>
              <a:defRPr/>
            </a:lvl1pPr>
          </a:lstStyle>
          <a:p>
            <a:r>
              <a:rPr lang="en-US"/>
              <a:t>Click to edit Master subtitle style</a:t>
            </a:r>
            <a:endParaRPr lang="en-GB"/>
          </a:p>
        </p:txBody>
      </p:sp>
      <p:sp>
        <p:nvSpPr>
          <p:cNvPr id="5" name="Rectangle 4"/>
          <p:cNvSpPr>
            <a:spLocks noGrp="1" noChangeArrowheads="1"/>
          </p:cNvSpPr>
          <p:nvPr>
            <p:ph type="dt" sz="quarter"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0085828B-31CE-4135-8CD6-51C3E9670E0D}" type="slidenum">
              <a:rPr lang="en-GB"/>
              <a:pPr>
                <a:defRPr/>
              </a:pPr>
              <a:t>‹#›</a:t>
            </a:fld>
            <a:endParaRPr lang="en-GB"/>
          </a:p>
        </p:txBody>
      </p:sp>
    </p:spTree>
    <p:extLst>
      <p:ext uri="{BB962C8B-B14F-4D97-AF65-F5344CB8AC3E}">
        <p14:creationId xmlns:p14="http://schemas.microsoft.com/office/powerpoint/2010/main" xmlns="" val="3660174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70AE5805-2667-4F78-AEB0-CB1461383F7B}" type="slidenum">
              <a:rPr lang="en-US"/>
              <a:pPr>
                <a:defRPr/>
              </a:pPr>
              <a:t>‹#›</a:t>
            </a:fld>
            <a:endParaRPr lang="en-US"/>
          </a:p>
        </p:txBody>
      </p:sp>
    </p:spTree>
    <p:extLst>
      <p:ext uri="{BB962C8B-B14F-4D97-AF65-F5344CB8AC3E}">
        <p14:creationId xmlns:p14="http://schemas.microsoft.com/office/powerpoint/2010/main" xmlns="" val="20371464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C487EB-EF2E-4AC8-878B-ED1198A03D60}" type="slidenum">
              <a:rPr lang="en-GB"/>
              <a:pPr>
                <a:defRPr/>
              </a:pPr>
              <a:t>‹#›</a:t>
            </a:fld>
            <a:endParaRPr lang="en-GB"/>
          </a:p>
        </p:txBody>
      </p:sp>
    </p:spTree>
    <p:extLst>
      <p:ext uri="{BB962C8B-B14F-4D97-AF65-F5344CB8AC3E}">
        <p14:creationId xmlns:p14="http://schemas.microsoft.com/office/powerpoint/2010/main" xmlns="" val="21621278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77167A-F1A2-445C-92DE-D412B895763D}" type="slidenum">
              <a:rPr lang="en-GB"/>
              <a:pPr>
                <a:defRPr/>
              </a:pPr>
              <a:t>‹#›</a:t>
            </a:fld>
            <a:endParaRPr lang="en-GB"/>
          </a:p>
        </p:txBody>
      </p:sp>
    </p:spTree>
    <p:extLst>
      <p:ext uri="{BB962C8B-B14F-4D97-AF65-F5344CB8AC3E}">
        <p14:creationId xmlns:p14="http://schemas.microsoft.com/office/powerpoint/2010/main" xmlns="" val="19211046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ED8E8E-FEF4-47E6-A5A6-D58FEC93BA49}" type="slidenum">
              <a:rPr lang="en-GB"/>
              <a:pPr>
                <a:defRPr/>
              </a:pPr>
              <a:t>‹#›</a:t>
            </a:fld>
            <a:endParaRPr lang="en-GB"/>
          </a:p>
        </p:txBody>
      </p:sp>
    </p:spTree>
    <p:extLst>
      <p:ext uri="{BB962C8B-B14F-4D97-AF65-F5344CB8AC3E}">
        <p14:creationId xmlns:p14="http://schemas.microsoft.com/office/powerpoint/2010/main" xmlns="" val="36675027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D3D6BD3-FEDB-4A7B-A400-E884820C3473}" type="slidenum">
              <a:rPr lang="en-GB"/>
              <a:pPr>
                <a:defRPr/>
              </a:pPr>
              <a:t>‹#›</a:t>
            </a:fld>
            <a:endParaRPr lang="en-GB"/>
          </a:p>
        </p:txBody>
      </p:sp>
    </p:spTree>
    <p:extLst>
      <p:ext uri="{BB962C8B-B14F-4D97-AF65-F5344CB8AC3E}">
        <p14:creationId xmlns:p14="http://schemas.microsoft.com/office/powerpoint/2010/main" xmlns="" val="934417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5717F76-ABCD-462B-B045-19D83294665F}" type="slidenum">
              <a:rPr lang="en-GB"/>
              <a:pPr>
                <a:defRPr/>
              </a:pPr>
              <a:t>‹#›</a:t>
            </a:fld>
            <a:endParaRPr lang="en-GB"/>
          </a:p>
        </p:txBody>
      </p:sp>
    </p:spTree>
    <p:extLst>
      <p:ext uri="{BB962C8B-B14F-4D97-AF65-F5344CB8AC3E}">
        <p14:creationId xmlns:p14="http://schemas.microsoft.com/office/powerpoint/2010/main" xmlns="" val="2071846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5F8CA5-AC09-43B5-8C8C-9A81B8BDE065}" type="slidenum">
              <a:rPr lang="en-GB"/>
              <a:pPr>
                <a:defRPr/>
              </a:pPr>
              <a:t>‹#›</a:t>
            </a:fld>
            <a:endParaRPr lang="en-GB"/>
          </a:p>
        </p:txBody>
      </p:sp>
    </p:spTree>
    <p:extLst>
      <p:ext uri="{BB962C8B-B14F-4D97-AF65-F5344CB8AC3E}">
        <p14:creationId xmlns:p14="http://schemas.microsoft.com/office/powerpoint/2010/main" xmlns="" val="16552777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77B99-3A4F-44FE-9EC0-5D0856BA4EEB}" type="slidenum">
              <a:rPr lang="en-GB"/>
              <a:pPr>
                <a:defRPr/>
              </a:pPr>
              <a:t>‹#›</a:t>
            </a:fld>
            <a:endParaRPr lang="en-GB"/>
          </a:p>
        </p:txBody>
      </p:sp>
    </p:spTree>
    <p:extLst>
      <p:ext uri="{BB962C8B-B14F-4D97-AF65-F5344CB8AC3E}">
        <p14:creationId xmlns:p14="http://schemas.microsoft.com/office/powerpoint/2010/main" xmlns="" val="14817871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28F8E8-77C7-4BB0-9511-DF11693B8CE4}" type="slidenum">
              <a:rPr lang="en-GB"/>
              <a:pPr>
                <a:defRPr/>
              </a:pPr>
              <a:t>‹#›</a:t>
            </a:fld>
            <a:endParaRPr lang="en-GB"/>
          </a:p>
        </p:txBody>
      </p:sp>
    </p:spTree>
    <p:extLst>
      <p:ext uri="{BB962C8B-B14F-4D97-AF65-F5344CB8AC3E}">
        <p14:creationId xmlns:p14="http://schemas.microsoft.com/office/powerpoint/2010/main" xmlns="" val="10875700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0A3EAF-4D7A-4EAE-9810-E10956B24672}" type="slidenum">
              <a:rPr lang="en-GB"/>
              <a:pPr>
                <a:defRPr/>
              </a:pPr>
              <a:t>‹#›</a:t>
            </a:fld>
            <a:endParaRPr lang="en-GB"/>
          </a:p>
        </p:txBody>
      </p:sp>
    </p:spTree>
    <p:extLst>
      <p:ext uri="{BB962C8B-B14F-4D97-AF65-F5344CB8AC3E}">
        <p14:creationId xmlns:p14="http://schemas.microsoft.com/office/powerpoint/2010/main" xmlns="" val="40900081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0F2B4D-7605-4605-8D80-A2088ABA2CCD}" type="slidenum">
              <a:rPr lang="en-GB"/>
              <a:pPr>
                <a:defRPr/>
              </a:pPr>
              <a:t>‹#›</a:t>
            </a:fld>
            <a:endParaRPr lang="en-GB"/>
          </a:p>
        </p:txBody>
      </p:sp>
    </p:spTree>
    <p:extLst>
      <p:ext uri="{BB962C8B-B14F-4D97-AF65-F5344CB8AC3E}">
        <p14:creationId xmlns:p14="http://schemas.microsoft.com/office/powerpoint/2010/main" xmlns="" val="257499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8B48F315-1A84-4D7C-BA0B-8F76AAAAEB77}" type="slidenum">
              <a:rPr lang="en-US"/>
              <a:pPr>
                <a:defRPr/>
              </a:pPr>
              <a:t>‹#›</a:t>
            </a:fld>
            <a:endParaRPr lang="en-US"/>
          </a:p>
        </p:txBody>
      </p:sp>
    </p:spTree>
    <p:extLst>
      <p:ext uri="{BB962C8B-B14F-4D97-AF65-F5344CB8AC3E}">
        <p14:creationId xmlns:p14="http://schemas.microsoft.com/office/powerpoint/2010/main" xmlns="" val="15112558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grpSp>
        <p:nvGrpSpPr>
          <p:cNvPr id="29" name="Group 28"/>
          <p:cNvGrpSpPr/>
          <p:nvPr/>
        </p:nvGrpSpPr>
        <p:grpSpPr>
          <a:xfrm>
            <a:off x="608" y="5500319"/>
            <a:ext cx="9167813" cy="996950"/>
            <a:chOff x="608" y="5500319"/>
            <a:chExt cx="9167813" cy="996950"/>
          </a:xfrm>
        </p:grpSpPr>
        <p:grpSp>
          <p:nvGrpSpPr>
            <p:cNvPr id="43" name="Group 22"/>
            <p:cNvGrpSpPr>
              <a:grpSpLocks/>
            </p:cNvGrpSpPr>
            <p:nvPr/>
          </p:nvGrpSpPr>
          <p:grpSpPr bwMode="auto">
            <a:xfrm>
              <a:off x="608" y="5500319"/>
              <a:ext cx="9167813" cy="996950"/>
              <a:chOff x="-7938" y="5668963"/>
              <a:chExt cx="9167813" cy="996950"/>
            </a:xfrm>
          </p:grpSpPr>
          <p:sp>
            <p:nvSpPr>
              <p:cNvPr id="58" name="Freeform 11"/>
              <p:cNvSpPr>
                <a:spLocks noEditPoints="1"/>
              </p:cNvSpPr>
              <p:nvPr/>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a:p>
            </p:txBody>
          </p:sp>
          <p:sp>
            <p:nvSpPr>
              <p:cNvPr id="59" name="Freeform 24"/>
              <p:cNvSpPr>
                <a:spLocks/>
              </p:cNvSpPr>
              <p:nvPr/>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a:p>
            </p:txBody>
          </p:sp>
          <p:sp>
            <p:nvSpPr>
              <p:cNvPr id="60" name="Freeform 25"/>
              <p:cNvSpPr>
                <a:spLocks/>
              </p:cNvSpPr>
              <p:nvPr/>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a:p>
            </p:txBody>
          </p:sp>
        </p:grpSp>
        <p:pic>
          <p:nvPicPr>
            <p:cNvPr id="44" name="Picture 78"/>
            <p:cNvPicPr>
              <a:picLocks noChangeAspect="1" noChangeArrowheads="1"/>
            </p:cNvPicPr>
            <p:nvPr/>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45" name="Group 19"/>
            <p:cNvGrpSpPr/>
            <p:nvPr/>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9"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55"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sp>
        <p:nvSpPr>
          <p:cNvPr id="2" name="Title 1"/>
          <p:cNvSpPr>
            <a:spLocks noGrp="1"/>
          </p:cNvSpPr>
          <p:nvPr>
            <p:ph type="ctrTitle"/>
          </p:nvPr>
        </p:nvSpPr>
        <p:spPr>
          <a:xfrm>
            <a:off x="344440" y="3122613"/>
            <a:ext cx="8467494" cy="1080000"/>
          </a:xfrm>
        </p:spPr>
        <p:txBody>
          <a:bodyPr anchor="b" anchorCtr="0">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344440" y="4257092"/>
            <a:ext cx="8475710"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p:ph type="body" sz="quarter" idx="17" hasCustomPrompt="1"/>
          </p:nvPr>
        </p:nvSpPr>
        <p:spPr>
          <a:xfrm>
            <a:off x="360000" y="5625959"/>
            <a:ext cx="4752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spTree>
    <p:extLst>
      <p:ext uri="{BB962C8B-B14F-4D97-AF65-F5344CB8AC3E}">
        <p14:creationId xmlns:p14="http://schemas.microsoft.com/office/powerpoint/2010/main" xmlns="" val="35309204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Alternative Title Slide">
    <p:bg>
      <p:bgPr>
        <a:solidFill>
          <a:schemeClr val="accent1"/>
        </a:solidFill>
        <a:effectLst/>
      </p:bgPr>
    </p:bg>
    <p:spTree>
      <p:nvGrpSpPr>
        <p:cNvPr id="1" name=""/>
        <p:cNvGrpSpPr/>
        <p:nvPr/>
      </p:nvGrpSpPr>
      <p:grpSpPr>
        <a:xfrm>
          <a:off x="0" y="0"/>
          <a:ext cx="0" cy="0"/>
          <a:chOff x="0" y="0"/>
          <a:chExt cx="0" cy="0"/>
        </a:xfrm>
      </p:grpSpPr>
      <p:grpSp>
        <p:nvGrpSpPr>
          <p:cNvPr id="28" name="Group 27"/>
          <p:cNvGrpSpPr/>
          <p:nvPr/>
        </p:nvGrpSpPr>
        <p:grpSpPr>
          <a:xfrm>
            <a:off x="-26988" y="357188"/>
            <a:ext cx="9195409" cy="6140081"/>
            <a:chOff x="-26988" y="357188"/>
            <a:chExt cx="9195409" cy="6140081"/>
          </a:xfrm>
        </p:grpSpPr>
        <p:grpSp>
          <p:nvGrpSpPr>
            <p:cNvPr id="29" name="Group 28"/>
            <p:cNvGrpSpPr/>
            <p:nvPr/>
          </p:nvGrpSpPr>
          <p:grpSpPr>
            <a:xfrm>
              <a:off x="608" y="5500319"/>
              <a:ext cx="9167813" cy="996950"/>
              <a:chOff x="608" y="5500319"/>
              <a:chExt cx="9167813" cy="996950"/>
            </a:xfrm>
          </p:grpSpPr>
          <p:grpSp>
            <p:nvGrpSpPr>
              <p:cNvPr id="43" name="Group 22"/>
              <p:cNvGrpSpPr>
                <a:grpSpLocks/>
              </p:cNvGrpSpPr>
              <p:nvPr/>
            </p:nvGrpSpPr>
            <p:grpSpPr bwMode="auto">
              <a:xfrm>
                <a:off x="608" y="5500319"/>
                <a:ext cx="9167813" cy="996950"/>
                <a:chOff x="-7938" y="5668963"/>
                <a:chExt cx="9167813" cy="996950"/>
              </a:xfrm>
            </p:grpSpPr>
            <p:sp>
              <p:nvSpPr>
                <p:cNvPr id="58" name="Freeform 11"/>
                <p:cNvSpPr>
                  <a:spLocks noEditPoints="1"/>
                </p:cNvSpPr>
                <p:nvPr/>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a:p>
              </p:txBody>
            </p:sp>
            <p:sp>
              <p:nvSpPr>
                <p:cNvPr id="59" name="Freeform 24"/>
                <p:cNvSpPr>
                  <a:spLocks/>
                </p:cNvSpPr>
                <p:nvPr/>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a:p>
              </p:txBody>
            </p:sp>
            <p:sp>
              <p:nvSpPr>
                <p:cNvPr id="60" name="Freeform 25"/>
                <p:cNvSpPr>
                  <a:spLocks/>
                </p:cNvSpPr>
                <p:nvPr/>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a:p>
              </p:txBody>
            </p:sp>
          </p:grpSp>
          <p:pic>
            <p:nvPicPr>
              <p:cNvPr id="44" name="Picture 78"/>
              <p:cNvPicPr>
                <a:picLocks noChangeAspect="1" noChangeArrowheads="1"/>
              </p:cNvPicPr>
              <p:nvPr/>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45" name="Group 19"/>
              <p:cNvGrpSpPr/>
              <p:nvPr/>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9"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55"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grpSp>
          <p:nvGrpSpPr>
            <p:cNvPr id="30" name="Group 66"/>
            <p:cNvGrpSpPr>
              <a:grpSpLocks/>
            </p:cNvGrpSpPr>
            <p:nvPr/>
          </p:nvGrpSpPr>
          <p:grpSpPr bwMode="auto">
            <a:xfrm>
              <a:off x="-26988" y="357188"/>
              <a:ext cx="9178926" cy="2571750"/>
              <a:chOff x="-17463" y="357188"/>
              <a:chExt cx="9186863" cy="2571750"/>
            </a:xfrm>
          </p:grpSpPr>
          <p:sp>
            <p:nvSpPr>
              <p:cNvPr id="31" name="Freeform 17"/>
              <p:cNvSpPr>
                <a:spLocks/>
              </p:cNvSpPr>
              <p:nvPr/>
            </p:nvSpPr>
            <p:spPr bwMode="auto">
              <a:xfrm>
                <a:off x="-17463" y="1971675"/>
                <a:ext cx="9186863" cy="957263"/>
              </a:xfrm>
              <a:custGeom>
                <a:avLst/>
                <a:gdLst>
                  <a:gd name="T0" fmla="*/ 0 w 2880"/>
                  <a:gd name="T1" fmla="*/ 0 h 300"/>
                  <a:gd name="T2" fmla="*/ 372 w 2880"/>
                  <a:gd name="T3" fmla="*/ 0 h 300"/>
                  <a:gd name="T4" fmla="*/ 890 w 2880"/>
                  <a:gd name="T5" fmla="*/ 171 h 300"/>
                  <a:gd name="T6" fmla="*/ 1389 w 2880"/>
                  <a:gd name="T7" fmla="*/ 300 h 300"/>
                  <a:gd name="T8" fmla="*/ 2880 w 2880"/>
                  <a:gd name="T9" fmla="*/ 300 h 300"/>
                </a:gdLst>
                <a:ahLst/>
                <a:cxnLst>
                  <a:cxn ang="0">
                    <a:pos x="T0" y="T1"/>
                  </a:cxn>
                  <a:cxn ang="0">
                    <a:pos x="T2" y="T3"/>
                  </a:cxn>
                  <a:cxn ang="0">
                    <a:pos x="T4" y="T5"/>
                  </a:cxn>
                  <a:cxn ang="0">
                    <a:pos x="T6" y="T7"/>
                  </a:cxn>
                  <a:cxn ang="0">
                    <a:pos x="T8" y="T9"/>
                  </a:cxn>
                </a:cxnLst>
                <a:rect l="0" t="0" r="r" b="b"/>
                <a:pathLst>
                  <a:path w="2880" h="300">
                    <a:moveTo>
                      <a:pt x="0" y="0"/>
                    </a:moveTo>
                    <a:cubicBezTo>
                      <a:pt x="0" y="0"/>
                      <a:pt x="308" y="0"/>
                      <a:pt x="372" y="0"/>
                    </a:cubicBezTo>
                    <a:cubicBezTo>
                      <a:pt x="638" y="0"/>
                      <a:pt x="749" y="91"/>
                      <a:pt x="890" y="171"/>
                    </a:cubicBezTo>
                    <a:cubicBezTo>
                      <a:pt x="1011" y="240"/>
                      <a:pt x="1176" y="300"/>
                      <a:pt x="1389" y="300"/>
                    </a:cubicBezTo>
                    <a:cubicBezTo>
                      <a:pt x="2880" y="300"/>
                      <a:pt x="2880" y="300"/>
                      <a:pt x="2880" y="300"/>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32" name="Freeform 18"/>
              <p:cNvSpPr>
                <a:spLocks/>
              </p:cNvSpPr>
              <p:nvPr/>
            </p:nvSpPr>
            <p:spPr bwMode="auto">
              <a:xfrm>
                <a:off x="-17463" y="2449513"/>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33" name="Freeform 19"/>
              <p:cNvSpPr>
                <a:spLocks/>
              </p:cNvSpPr>
              <p:nvPr/>
            </p:nvSpPr>
            <p:spPr bwMode="auto">
              <a:xfrm>
                <a:off x="-17463" y="1655763"/>
                <a:ext cx="9186863" cy="954087"/>
              </a:xfrm>
              <a:custGeom>
                <a:avLst/>
                <a:gdLst>
                  <a:gd name="T0" fmla="*/ 0 w 2880"/>
                  <a:gd name="T1" fmla="*/ 0 h 299"/>
                  <a:gd name="T2" fmla="*/ 372 w 2880"/>
                  <a:gd name="T3" fmla="*/ 0 h 299"/>
                  <a:gd name="T4" fmla="*/ 890 w 2880"/>
                  <a:gd name="T5" fmla="*/ 170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0"/>
                    </a:cubicBezTo>
                    <a:cubicBezTo>
                      <a:pt x="1011" y="239"/>
                      <a:pt x="1176" y="299"/>
                      <a:pt x="1389" y="299"/>
                    </a:cubicBezTo>
                    <a:cubicBezTo>
                      <a:pt x="2880" y="299"/>
                      <a:pt x="2880" y="299"/>
                      <a:pt x="2880" y="299"/>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34" name="Freeform 20"/>
              <p:cNvSpPr>
                <a:spLocks/>
              </p:cNvSpPr>
              <p:nvPr/>
            </p:nvSpPr>
            <p:spPr bwMode="auto">
              <a:xfrm>
                <a:off x="-17463" y="2130425"/>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1">
                    <a:lumMod val="75000"/>
                  </a:schemeClr>
                </a:solidFill>
                <a:prstDash val="solid"/>
                <a:miter lim="800000"/>
                <a:headEnd/>
                <a:tailEnd/>
              </a:ln>
              <a:extLst/>
            </p:spPr>
            <p:txBody>
              <a:bodyPr/>
              <a:lstStyle/>
              <a:p>
                <a:pPr>
                  <a:defRPr/>
                </a:pPr>
                <a:endParaRPr lang="en-AU"/>
              </a:p>
            </p:txBody>
          </p:sp>
          <p:sp>
            <p:nvSpPr>
              <p:cNvPr id="35" name="Freeform 21"/>
              <p:cNvSpPr>
                <a:spLocks/>
              </p:cNvSpPr>
              <p:nvPr/>
            </p:nvSpPr>
            <p:spPr bwMode="auto">
              <a:xfrm>
                <a:off x="-17463" y="1336675"/>
                <a:ext cx="9186863" cy="954088"/>
              </a:xfrm>
              <a:custGeom>
                <a:avLst/>
                <a:gdLst>
                  <a:gd name="T0" fmla="*/ 0 w 2880"/>
                  <a:gd name="T1" fmla="*/ 0 h 299"/>
                  <a:gd name="T2" fmla="*/ 372 w 2880"/>
                  <a:gd name="T3" fmla="*/ 0 h 299"/>
                  <a:gd name="T4" fmla="*/ 890 w 2880"/>
                  <a:gd name="T5" fmla="*/ 171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1"/>
                    </a:cubicBezTo>
                    <a:cubicBezTo>
                      <a:pt x="1011" y="239"/>
                      <a:pt x="1176" y="299"/>
                      <a:pt x="1389" y="299"/>
                    </a:cubicBezTo>
                    <a:cubicBezTo>
                      <a:pt x="2880" y="299"/>
                      <a:pt x="2880" y="299"/>
                      <a:pt x="2880" y="299"/>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36" name="Freeform 22"/>
              <p:cNvSpPr>
                <a:spLocks/>
              </p:cNvSpPr>
              <p:nvPr/>
            </p:nvSpPr>
            <p:spPr bwMode="auto">
              <a:xfrm>
                <a:off x="-17463" y="1811338"/>
                <a:ext cx="9186863" cy="479425"/>
              </a:xfrm>
              <a:custGeom>
                <a:avLst/>
                <a:gdLst>
                  <a:gd name="T0" fmla="*/ 2880 w 2880"/>
                  <a:gd name="T1" fmla="*/ 0 h 150"/>
                  <a:gd name="T2" fmla="*/ 1202 w 2880"/>
                  <a:gd name="T3" fmla="*/ 0 h 150"/>
                  <a:gd name="T4" fmla="*/ 890 w 2880"/>
                  <a:gd name="T5" fmla="*/ 22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2"/>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37" name="Freeform 23"/>
              <p:cNvSpPr>
                <a:spLocks/>
              </p:cNvSpPr>
              <p:nvPr/>
            </p:nvSpPr>
            <p:spPr bwMode="auto">
              <a:xfrm>
                <a:off x="-17463" y="357188"/>
                <a:ext cx="9186863" cy="957262"/>
              </a:xfrm>
              <a:custGeom>
                <a:avLst/>
                <a:gdLst>
                  <a:gd name="T0" fmla="*/ 2880 w 2880"/>
                  <a:gd name="T1" fmla="*/ 300 h 300"/>
                  <a:gd name="T2" fmla="*/ 2501 w 2880"/>
                  <a:gd name="T3" fmla="*/ 300 h 300"/>
                  <a:gd name="T4" fmla="*/ 1984 w 2880"/>
                  <a:gd name="T5" fmla="*/ 129 h 300"/>
                  <a:gd name="T6" fmla="*/ 1485 w 2880"/>
                  <a:gd name="T7" fmla="*/ 0 h 300"/>
                  <a:gd name="T8" fmla="*/ 0 w 2880"/>
                  <a:gd name="T9" fmla="*/ 0 h 300"/>
                </a:gdLst>
                <a:ahLst/>
                <a:cxnLst>
                  <a:cxn ang="0">
                    <a:pos x="T0" y="T1"/>
                  </a:cxn>
                  <a:cxn ang="0">
                    <a:pos x="T2" y="T3"/>
                  </a:cxn>
                  <a:cxn ang="0">
                    <a:pos x="T4" y="T5"/>
                  </a:cxn>
                  <a:cxn ang="0">
                    <a:pos x="T6" y="T7"/>
                  </a:cxn>
                  <a:cxn ang="0">
                    <a:pos x="T8" y="T9"/>
                  </a:cxn>
                </a:cxnLst>
                <a:rect l="0" t="0" r="r" b="b"/>
                <a:pathLst>
                  <a:path w="2880" h="300">
                    <a:moveTo>
                      <a:pt x="2880" y="300"/>
                    </a:moveTo>
                    <a:cubicBezTo>
                      <a:pt x="2880" y="300"/>
                      <a:pt x="2565" y="300"/>
                      <a:pt x="2501" y="300"/>
                    </a:cubicBezTo>
                    <a:cubicBezTo>
                      <a:pt x="2236" y="300"/>
                      <a:pt x="2124" y="209"/>
                      <a:pt x="1984" y="129"/>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38" name="Freeform 24"/>
              <p:cNvSpPr>
                <a:spLocks/>
              </p:cNvSpPr>
              <p:nvPr/>
            </p:nvSpPr>
            <p:spPr bwMode="auto">
              <a:xfrm>
                <a:off x="-17463" y="357188"/>
                <a:ext cx="9186863" cy="477837"/>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39" name="Freeform 25"/>
              <p:cNvSpPr>
                <a:spLocks/>
              </p:cNvSpPr>
              <p:nvPr/>
            </p:nvSpPr>
            <p:spPr bwMode="auto">
              <a:xfrm>
                <a:off x="-17463" y="676275"/>
                <a:ext cx="9186863" cy="954088"/>
              </a:xfrm>
              <a:custGeom>
                <a:avLst/>
                <a:gdLst>
                  <a:gd name="T0" fmla="*/ 2880 w 2880"/>
                  <a:gd name="T1" fmla="*/ 299 h 299"/>
                  <a:gd name="T2" fmla="*/ 2501 w 2880"/>
                  <a:gd name="T3" fmla="*/ 299 h 299"/>
                  <a:gd name="T4" fmla="*/ 1984 w 2880"/>
                  <a:gd name="T5" fmla="*/ 129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9"/>
                    </a:cubicBezTo>
                    <a:cubicBezTo>
                      <a:pt x="1863" y="60"/>
                      <a:pt x="1698" y="0"/>
                      <a:pt x="1485" y="0"/>
                    </a:cubicBezTo>
                    <a:cubicBezTo>
                      <a:pt x="0" y="0"/>
                      <a:pt x="0" y="0"/>
                      <a:pt x="0" y="0"/>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40" name="Freeform 26"/>
              <p:cNvSpPr>
                <a:spLocks/>
              </p:cNvSpPr>
              <p:nvPr/>
            </p:nvSpPr>
            <p:spPr bwMode="auto">
              <a:xfrm>
                <a:off x="-17463" y="676275"/>
                <a:ext cx="9186863" cy="477838"/>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1">
                    <a:lumMod val="75000"/>
                  </a:schemeClr>
                </a:solidFill>
                <a:prstDash val="solid"/>
                <a:miter lim="800000"/>
                <a:headEnd/>
                <a:tailEnd/>
              </a:ln>
              <a:extLst/>
            </p:spPr>
            <p:txBody>
              <a:bodyPr/>
              <a:lstStyle/>
              <a:p>
                <a:pPr>
                  <a:defRPr/>
                </a:pPr>
                <a:endParaRPr lang="en-AU"/>
              </a:p>
            </p:txBody>
          </p:sp>
          <p:sp>
            <p:nvSpPr>
              <p:cNvPr id="41" name="Freeform 27"/>
              <p:cNvSpPr>
                <a:spLocks/>
              </p:cNvSpPr>
              <p:nvPr/>
            </p:nvSpPr>
            <p:spPr bwMode="auto">
              <a:xfrm>
                <a:off x="-17463" y="995363"/>
                <a:ext cx="9186863" cy="954087"/>
              </a:xfrm>
              <a:custGeom>
                <a:avLst/>
                <a:gdLst>
                  <a:gd name="T0" fmla="*/ 2880 w 2880"/>
                  <a:gd name="T1" fmla="*/ 299 h 299"/>
                  <a:gd name="T2" fmla="*/ 2501 w 2880"/>
                  <a:gd name="T3" fmla="*/ 299 h 299"/>
                  <a:gd name="T4" fmla="*/ 1984 w 2880"/>
                  <a:gd name="T5" fmla="*/ 128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8"/>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42" name="Freeform 28"/>
              <p:cNvSpPr>
                <a:spLocks/>
              </p:cNvSpPr>
              <p:nvPr/>
            </p:nvSpPr>
            <p:spPr bwMode="auto">
              <a:xfrm>
                <a:off x="-17463" y="995363"/>
                <a:ext cx="9186863" cy="474662"/>
              </a:xfrm>
              <a:custGeom>
                <a:avLst/>
                <a:gdLst>
                  <a:gd name="T0" fmla="*/ 0 w 2880"/>
                  <a:gd name="T1" fmla="*/ 149 h 149"/>
                  <a:gd name="T2" fmla="*/ 1672 w 2880"/>
                  <a:gd name="T3" fmla="*/ 149 h 149"/>
                  <a:gd name="T4" fmla="*/ 1984 w 2880"/>
                  <a:gd name="T5" fmla="*/ 128 h 149"/>
                  <a:gd name="T6" fmla="*/ 2507 w 2880"/>
                  <a:gd name="T7" fmla="*/ 0 h 149"/>
                  <a:gd name="T8" fmla="*/ 2880 w 2880"/>
                  <a:gd name="T9" fmla="*/ 0 h 149"/>
                </a:gdLst>
                <a:ahLst/>
                <a:cxnLst>
                  <a:cxn ang="0">
                    <a:pos x="T0" y="T1"/>
                  </a:cxn>
                  <a:cxn ang="0">
                    <a:pos x="T2" y="T3"/>
                  </a:cxn>
                  <a:cxn ang="0">
                    <a:pos x="T4" y="T5"/>
                  </a:cxn>
                  <a:cxn ang="0">
                    <a:pos x="T6" y="T7"/>
                  </a:cxn>
                  <a:cxn ang="0">
                    <a:pos x="T8" y="T9"/>
                  </a:cxn>
                </a:cxnLst>
                <a:rect l="0" t="0" r="r" b="b"/>
                <a:pathLst>
                  <a:path w="2880" h="149">
                    <a:moveTo>
                      <a:pt x="0" y="149"/>
                    </a:moveTo>
                    <a:cubicBezTo>
                      <a:pt x="1672" y="149"/>
                      <a:pt x="1672" y="149"/>
                      <a:pt x="1672" y="149"/>
                    </a:cubicBezTo>
                    <a:cubicBezTo>
                      <a:pt x="1875" y="149"/>
                      <a:pt x="1941" y="145"/>
                      <a:pt x="1984" y="128"/>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a:p>
            </p:txBody>
          </p:sp>
        </p:grpSp>
      </p:grpSp>
      <p:sp>
        <p:nvSpPr>
          <p:cNvPr id="2" name="Title 1"/>
          <p:cNvSpPr>
            <a:spLocks noGrp="1"/>
          </p:cNvSpPr>
          <p:nvPr>
            <p:ph type="ctrTitle"/>
          </p:nvPr>
        </p:nvSpPr>
        <p:spPr>
          <a:xfrm>
            <a:off x="344440" y="3122613"/>
            <a:ext cx="8467494" cy="1080000"/>
          </a:xfrm>
        </p:spPr>
        <p:txBody>
          <a:bodyPr anchor="b" anchorCtr="0">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344440" y="4257092"/>
            <a:ext cx="8475710"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p:ph type="body" sz="quarter" idx="17"/>
          </p:nvPr>
        </p:nvSpPr>
        <p:spPr>
          <a:xfrm>
            <a:off x="360000" y="5625959"/>
            <a:ext cx="4752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a:t>Edit Master text styles</a:t>
            </a:r>
          </a:p>
        </p:txBody>
      </p:sp>
    </p:spTree>
    <p:extLst>
      <p:ext uri="{BB962C8B-B14F-4D97-AF65-F5344CB8AC3E}">
        <p14:creationId xmlns:p14="http://schemas.microsoft.com/office/powerpoint/2010/main" xmlns="" val="18472165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Title Slide + Collaborator logo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4440" y="3122613"/>
            <a:ext cx="8467494" cy="1080000"/>
          </a:xfrm>
        </p:spPr>
        <p:txBody>
          <a:bodyPr anchor="b" anchorCtr="0">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344440" y="4257092"/>
            <a:ext cx="8475710"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grpSp>
        <p:nvGrpSpPr>
          <p:cNvPr id="7" name="Group 6"/>
          <p:cNvGrpSpPr/>
          <p:nvPr/>
        </p:nvGrpSpPr>
        <p:grpSpPr>
          <a:xfrm>
            <a:off x="1497" y="5500319"/>
            <a:ext cx="9170984" cy="1357681"/>
            <a:chOff x="1497" y="5500319"/>
            <a:chExt cx="9170984" cy="1357681"/>
          </a:xfrm>
        </p:grpSpPr>
        <p:sp>
          <p:nvSpPr>
            <p:cNvPr id="8" name="Rectangle 7"/>
            <p:cNvSpPr/>
            <p:nvPr/>
          </p:nvSpPr>
          <p:spPr>
            <a:xfrm>
              <a:off x="1497" y="5940320"/>
              <a:ext cx="9158377" cy="91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9" name="Freeform 7"/>
            <p:cNvSpPr>
              <a:spLocks noEditPoints="1"/>
            </p:cNvSpPr>
            <p:nvPr/>
          </p:nvSpPr>
          <p:spPr bwMode="auto">
            <a:xfrm>
              <a:off x="1497" y="5563679"/>
              <a:ext cx="9170984" cy="932871"/>
            </a:xfrm>
            <a:custGeom>
              <a:avLst/>
              <a:gdLst/>
              <a:ahLst/>
              <a:cxnLst>
                <a:cxn ang="0">
                  <a:pos x="2313" y="117"/>
                </a:cxn>
                <a:cxn ang="0">
                  <a:pos x="0" y="117"/>
                </a:cxn>
                <a:cxn ang="0">
                  <a:pos x="0" y="137"/>
                </a:cxn>
                <a:cxn ang="0">
                  <a:pos x="2030" y="137"/>
                </a:cxn>
                <a:cxn ang="0">
                  <a:pos x="2313" y="117"/>
                </a:cxn>
                <a:cxn ang="0">
                  <a:pos x="2880" y="0"/>
                </a:cxn>
                <a:cxn ang="0">
                  <a:pos x="2880" y="0"/>
                </a:cxn>
                <a:cxn ang="0">
                  <a:pos x="2880" y="117"/>
                </a:cxn>
                <a:cxn ang="0">
                  <a:pos x="2313" y="117"/>
                </a:cxn>
                <a:cxn ang="0">
                  <a:pos x="2784" y="293"/>
                </a:cxn>
                <a:cxn ang="0">
                  <a:pos x="2880" y="293"/>
                </a:cxn>
                <a:cxn ang="0">
                  <a:pos x="2880" y="0"/>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0" name="Freeform 8"/>
            <p:cNvSpPr>
              <a:spLocks noEditPoints="1"/>
            </p:cNvSpPr>
            <p:nvPr/>
          </p:nvSpPr>
          <p:spPr bwMode="auto">
            <a:xfrm>
              <a:off x="1497" y="5500319"/>
              <a:ext cx="9170984" cy="435430"/>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1" name="Freeform 9"/>
            <p:cNvSpPr>
              <a:spLocks/>
            </p:cNvSpPr>
            <p:nvPr/>
          </p:nvSpPr>
          <p:spPr bwMode="auto">
            <a:xfrm>
              <a:off x="1497" y="5563679"/>
              <a:ext cx="7365906" cy="432734"/>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2" name="Freeform 10"/>
            <p:cNvSpPr>
              <a:spLocks/>
            </p:cNvSpPr>
            <p:nvPr/>
          </p:nvSpPr>
          <p:spPr bwMode="auto">
            <a:xfrm>
              <a:off x="7367402" y="5563679"/>
              <a:ext cx="1805078" cy="869511"/>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pic>
          <p:nvPicPr>
            <p:cNvPr id="13" name="Picture 78"/>
            <p:cNvPicPr>
              <a:picLocks noChangeAspect="1" noChangeArrowheads="1"/>
            </p:cNvPicPr>
            <p:nvPr/>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14" name="Group 19"/>
            <p:cNvGrpSpPr/>
            <p:nvPr/>
          </p:nvGrpSpPr>
          <p:grpSpPr>
            <a:xfrm>
              <a:off x="360000" y="5807505"/>
              <a:ext cx="814388" cy="95250"/>
              <a:chOff x="3495675" y="5969000"/>
              <a:chExt cx="814388" cy="95250"/>
            </a:xfrm>
            <a:solidFill>
              <a:schemeClr val="accent1"/>
            </a:solidFill>
          </p:grpSpPr>
          <p:sp>
            <p:nvSpPr>
              <p:cNvPr id="15"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16"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17"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18"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19"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20"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21"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22"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23"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24"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25"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26"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sp>
        <p:nvSpPr>
          <p:cNvPr id="27" name="Text Placeholder 14"/>
          <p:cNvSpPr>
            <a:spLocks noGrp="1"/>
          </p:cNvSpPr>
          <p:nvPr>
            <p:ph type="body" sz="quarter" idx="17" hasCustomPrompt="1"/>
          </p:nvPr>
        </p:nvSpPr>
        <p:spPr>
          <a:xfrm>
            <a:off x="360000" y="5625959"/>
            <a:ext cx="4752000" cy="144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spTree>
    <p:extLst>
      <p:ext uri="{BB962C8B-B14F-4D97-AF65-F5344CB8AC3E}">
        <p14:creationId xmlns:p14="http://schemas.microsoft.com/office/powerpoint/2010/main" xmlns="" val="14688456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Alternative Title Slide + Collaborator logos">
    <p:bg>
      <p:bgPr>
        <a:solidFill>
          <a:schemeClr val="accent1"/>
        </a:solidFill>
        <a:effectLst/>
      </p:bgPr>
    </p:bg>
    <p:spTree>
      <p:nvGrpSpPr>
        <p:cNvPr id="1" name=""/>
        <p:cNvGrpSpPr/>
        <p:nvPr/>
      </p:nvGrpSpPr>
      <p:grpSpPr>
        <a:xfrm>
          <a:off x="0" y="0"/>
          <a:ext cx="0" cy="0"/>
          <a:chOff x="0" y="0"/>
          <a:chExt cx="0" cy="0"/>
        </a:xfrm>
      </p:grpSpPr>
      <p:grpSp>
        <p:nvGrpSpPr>
          <p:cNvPr id="28" name="Group 27"/>
          <p:cNvGrpSpPr/>
          <p:nvPr/>
        </p:nvGrpSpPr>
        <p:grpSpPr>
          <a:xfrm>
            <a:off x="-26988" y="357188"/>
            <a:ext cx="9199469" cy="6500812"/>
            <a:chOff x="-26988" y="357188"/>
            <a:chExt cx="9199469" cy="6500812"/>
          </a:xfrm>
        </p:grpSpPr>
        <p:grpSp>
          <p:nvGrpSpPr>
            <p:cNvPr id="29" name="Group 66"/>
            <p:cNvGrpSpPr>
              <a:grpSpLocks/>
            </p:cNvGrpSpPr>
            <p:nvPr/>
          </p:nvGrpSpPr>
          <p:grpSpPr bwMode="auto">
            <a:xfrm>
              <a:off x="-26988" y="357188"/>
              <a:ext cx="9178926" cy="2571750"/>
              <a:chOff x="-17463" y="357188"/>
              <a:chExt cx="9186863" cy="2571750"/>
            </a:xfrm>
          </p:grpSpPr>
          <p:sp>
            <p:nvSpPr>
              <p:cNvPr id="51" name="Freeform 17"/>
              <p:cNvSpPr>
                <a:spLocks/>
              </p:cNvSpPr>
              <p:nvPr/>
            </p:nvSpPr>
            <p:spPr bwMode="auto">
              <a:xfrm>
                <a:off x="-17463" y="1971675"/>
                <a:ext cx="9186863" cy="957263"/>
              </a:xfrm>
              <a:custGeom>
                <a:avLst/>
                <a:gdLst>
                  <a:gd name="T0" fmla="*/ 0 w 2880"/>
                  <a:gd name="T1" fmla="*/ 0 h 300"/>
                  <a:gd name="T2" fmla="*/ 372 w 2880"/>
                  <a:gd name="T3" fmla="*/ 0 h 300"/>
                  <a:gd name="T4" fmla="*/ 890 w 2880"/>
                  <a:gd name="T5" fmla="*/ 171 h 300"/>
                  <a:gd name="T6" fmla="*/ 1389 w 2880"/>
                  <a:gd name="T7" fmla="*/ 300 h 300"/>
                  <a:gd name="T8" fmla="*/ 2880 w 2880"/>
                  <a:gd name="T9" fmla="*/ 300 h 300"/>
                </a:gdLst>
                <a:ahLst/>
                <a:cxnLst>
                  <a:cxn ang="0">
                    <a:pos x="T0" y="T1"/>
                  </a:cxn>
                  <a:cxn ang="0">
                    <a:pos x="T2" y="T3"/>
                  </a:cxn>
                  <a:cxn ang="0">
                    <a:pos x="T4" y="T5"/>
                  </a:cxn>
                  <a:cxn ang="0">
                    <a:pos x="T6" y="T7"/>
                  </a:cxn>
                  <a:cxn ang="0">
                    <a:pos x="T8" y="T9"/>
                  </a:cxn>
                </a:cxnLst>
                <a:rect l="0" t="0" r="r" b="b"/>
                <a:pathLst>
                  <a:path w="2880" h="300">
                    <a:moveTo>
                      <a:pt x="0" y="0"/>
                    </a:moveTo>
                    <a:cubicBezTo>
                      <a:pt x="0" y="0"/>
                      <a:pt x="308" y="0"/>
                      <a:pt x="372" y="0"/>
                    </a:cubicBezTo>
                    <a:cubicBezTo>
                      <a:pt x="638" y="0"/>
                      <a:pt x="749" y="91"/>
                      <a:pt x="890" y="171"/>
                    </a:cubicBezTo>
                    <a:cubicBezTo>
                      <a:pt x="1011" y="240"/>
                      <a:pt x="1176" y="300"/>
                      <a:pt x="1389" y="300"/>
                    </a:cubicBezTo>
                    <a:cubicBezTo>
                      <a:pt x="2880" y="300"/>
                      <a:pt x="2880" y="300"/>
                      <a:pt x="2880" y="300"/>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52" name="Freeform 18"/>
              <p:cNvSpPr>
                <a:spLocks/>
              </p:cNvSpPr>
              <p:nvPr/>
            </p:nvSpPr>
            <p:spPr bwMode="auto">
              <a:xfrm>
                <a:off x="-17463" y="2449513"/>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53" name="Freeform 19"/>
              <p:cNvSpPr>
                <a:spLocks/>
              </p:cNvSpPr>
              <p:nvPr/>
            </p:nvSpPr>
            <p:spPr bwMode="auto">
              <a:xfrm>
                <a:off x="-17463" y="1655763"/>
                <a:ext cx="9186863" cy="954087"/>
              </a:xfrm>
              <a:custGeom>
                <a:avLst/>
                <a:gdLst>
                  <a:gd name="T0" fmla="*/ 0 w 2880"/>
                  <a:gd name="T1" fmla="*/ 0 h 299"/>
                  <a:gd name="T2" fmla="*/ 372 w 2880"/>
                  <a:gd name="T3" fmla="*/ 0 h 299"/>
                  <a:gd name="T4" fmla="*/ 890 w 2880"/>
                  <a:gd name="T5" fmla="*/ 170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0"/>
                    </a:cubicBezTo>
                    <a:cubicBezTo>
                      <a:pt x="1011" y="239"/>
                      <a:pt x="1176" y="299"/>
                      <a:pt x="1389" y="299"/>
                    </a:cubicBezTo>
                    <a:cubicBezTo>
                      <a:pt x="2880" y="299"/>
                      <a:pt x="2880" y="299"/>
                      <a:pt x="2880" y="299"/>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54" name="Freeform 20"/>
              <p:cNvSpPr>
                <a:spLocks/>
              </p:cNvSpPr>
              <p:nvPr/>
            </p:nvSpPr>
            <p:spPr bwMode="auto">
              <a:xfrm>
                <a:off x="-17463" y="2130425"/>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1">
                    <a:lumMod val="75000"/>
                  </a:schemeClr>
                </a:solidFill>
                <a:prstDash val="solid"/>
                <a:miter lim="800000"/>
                <a:headEnd/>
                <a:tailEnd/>
              </a:ln>
              <a:extLst/>
            </p:spPr>
            <p:txBody>
              <a:bodyPr/>
              <a:lstStyle/>
              <a:p>
                <a:pPr>
                  <a:defRPr/>
                </a:pPr>
                <a:endParaRPr lang="en-AU"/>
              </a:p>
            </p:txBody>
          </p:sp>
          <p:sp>
            <p:nvSpPr>
              <p:cNvPr id="55" name="Freeform 21"/>
              <p:cNvSpPr>
                <a:spLocks/>
              </p:cNvSpPr>
              <p:nvPr/>
            </p:nvSpPr>
            <p:spPr bwMode="auto">
              <a:xfrm>
                <a:off x="-17463" y="1336675"/>
                <a:ext cx="9186863" cy="954088"/>
              </a:xfrm>
              <a:custGeom>
                <a:avLst/>
                <a:gdLst>
                  <a:gd name="T0" fmla="*/ 0 w 2880"/>
                  <a:gd name="T1" fmla="*/ 0 h 299"/>
                  <a:gd name="T2" fmla="*/ 372 w 2880"/>
                  <a:gd name="T3" fmla="*/ 0 h 299"/>
                  <a:gd name="T4" fmla="*/ 890 w 2880"/>
                  <a:gd name="T5" fmla="*/ 171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1"/>
                    </a:cubicBezTo>
                    <a:cubicBezTo>
                      <a:pt x="1011" y="239"/>
                      <a:pt x="1176" y="299"/>
                      <a:pt x="1389" y="299"/>
                    </a:cubicBezTo>
                    <a:cubicBezTo>
                      <a:pt x="2880" y="299"/>
                      <a:pt x="2880" y="299"/>
                      <a:pt x="2880" y="299"/>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56" name="Freeform 22"/>
              <p:cNvSpPr>
                <a:spLocks/>
              </p:cNvSpPr>
              <p:nvPr/>
            </p:nvSpPr>
            <p:spPr bwMode="auto">
              <a:xfrm>
                <a:off x="-17463" y="1811338"/>
                <a:ext cx="9186863" cy="479425"/>
              </a:xfrm>
              <a:custGeom>
                <a:avLst/>
                <a:gdLst>
                  <a:gd name="T0" fmla="*/ 2880 w 2880"/>
                  <a:gd name="T1" fmla="*/ 0 h 150"/>
                  <a:gd name="T2" fmla="*/ 1202 w 2880"/>
                  <a:gd name="T3" fmla="*/ 0 h 150"/>
                  <a:gd name="T4" fmla="*/ 890 w 2880"/>
                  <a:gd name="T5" fmla="*/ 22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2"/>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57" name="Freeform 23"/>
              <p:cNvSpPr>
                <a:spLocks/>
              </p:cNvSpPr>
              <p:nvPr/>
            </p:nvSpPr>
            <p:spPr bwMode="auto">
              <a:xfrm>
                <a:off x="-17463" y="357188"/>
                <a:ext cx="9186863" cy="957262"/>
              </a:xfrm>
              <a:custGeom>
                <a:avLst/>
                <a:gdLst>
                  <a:gd name="T0" fmla="*/ 2880 w 2880"/>
                  <a:gd name="T1" fmla="*/ 300 h 300"/>
                  <a:gd name="T2" fmla="*/ 2501 w 2880"/>
                  <a:gd name="T3" fmla="*/ 300 h 300"/>
                  <a:gd name="T4" fmla="*/ 1984 w 2880"/>
                  <a:gd name="T5" fmla="*/ 129 h 300"/>
                  <a:gd name="T6" fmla="*/ 1485 w 2880"/>
                  <a:gd name="T7" fmla="*/ 0 h 300"/>
                  <a:gd name="T8" fmla="*/ 0 w 2880"/>
                  <a:gd name="T9" fmla="*/ 0 h 300"/>
                </a:gdLst>
                <a:ahLst/>
                <a:cxnLst>
                  <a:cxn ang="0">
                    <a:pos x="T0" y="T1"/>
                  </a:cxn>
                  <a:cxn ang="0">
                    <a:pos x="T2" y="T3"/>
                  </a:cxn>
                  <a:cxn ang="0">
                    <a:pos x="T4" y="T5"/>
                  </a:cxn>
                  <a:cxn ang="0">
                    <a:pos x="T6" y="T7"/>
                  </a:cxn>
                  <a:cxn ang="0">
                    <a:pos x="T8" y="T9"/>
                  </a:cxn>
                </a:cxnLst>
                <a:rect l="0" t="0" r="r" b="b"/>
                <a:pathLst>
                  <a:path w="2880" h="300">
                    <a:moveTo>
                      <a:pt x="2880" y="300"/>
                    </a:moveTo>
                    <a:cubicBezTo>
                      <a:pt x="2880" y="300"/>
                      <a:pt x="2565" y="300"/>
                      <a:pt x="2501" y="300"/>
                    </a:cubicBezTo>
                    <a:cubicBezTo>
                      <a:pt x="2236" y="300"/>
                      <a:pt x="2124" y="209"/>
                      <a:pt x="1984" y="129"/>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58" name="Freeform 24"/>
              <p:cNvSpPr>
                <a:spLocks/>
              </p:cNvSpPr>
              <p:nvPr/>
            </p:nvSpPr>
            <p:spPr bwMode="auto">
              <a:xfrm>
                <a:off x="-17463" y="357188"/>
                <a:ext cx="9186863" cy="477837"/>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59" name="Freeform 25"/>
              <p:cNvSpPr>
                <a:spLocks/>
              </p:cNvSpPr>
              <p:nvPr/>
            </p:nvSpPr>
            <p:spPr bwMode="auto">
              <a:xfrm>
                <a:off x="-17463" y="676275"/>
                <a:ext cx="9186863" cy="954088"/>
              </a:xfrm>
              <a:custGeom>
                <a:avLst/>
                <a:gdLst>
                  <a:gd name="T0" fmla="*/ 2880 w 2880"/>
                  <a:gd name="T1" fmla="*/ 299 h 299"/>
                  <a:gd name="T2" fmla="*/ 2501 w 2880"/>
                  <a:gd name="T3" fmla="*/ 299 h 299"/>
                  <a:gd name="T4" fmla="*/ 1984 w 2880"/>
                  <a:gd name="T5" fmla="*/ 129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9"/>
                    </a:cubicBezTo>
                    <a:cubicBezTo>
                      <a:pt x="1863" y="60"/>
                      <a:pt x="1698" y="0"/>
                      <a:pt x="1485" y="0"/>
                    </a:cubicBezTo>
                    <a:cubicBezTo>
                      <a:pt x="0" y="0"/>
                      <a:pt x="0" y="0"/>
                      <a:pt x="0" y="0"/>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60" name="Freeform 26"/>
              <p:cNvSpPr>
                <a:spLocks/>
              </p:cNvSpPr>
              <p:nvPr/>
            </p:nvSpPr>
            <p:spPr bwMode="auto">
              <a:xfrm>
                <a:off x="-17463" y="676275"/>
                <a:ext cx="9186863" cy="477838"/>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1">
                    <a:lumMod val="75000"/>
                  </a:schemeClr>
                </a:solidFill>
                <a:prstDash val="solid"/>
                <a:miter lim="800000"/>
                <a:headEnd/>
                <a:tailEnd/>
              </a:ln>
              <a:extLst/>
            </p:spPr>
            <p:txBody>
              <a:bodyPr/>
              <a:lstStyle/>
              <a:p>
                <a:pPr>
                  <a:defRPr/>
                </a:pPr>
                <a:endParaRPr lang="en-AU"/>
              </a:p>
            </p:txBody>
          </p:sp>
          <p:sp>
            <p:nvSpPr>
              <p:cNvPr id="61" name="Freeform 27"/>
              <p:cNvSpPr>
                <a:spLocks/>
              </p:cNvSpPr>
              <p:nvPr/>
            </p:nvSpPr>
            <p:spPr bwMode="auto">
              <a:xfrm>
                <a:off x="-17463" y="995363"/>
                <a:ext cx="9186863" cy="954087"/>
              </a:xfrm>
              <a:custGeom>
                <a:avLst/>
                <a:gdLst>
                  <a:gd name="T0" fmla="*/ 2880 w 2880"/>
                  <a:gd name="T1" fmla="*/ 299 h 299"/>
                  <a:gd name="T2" fmla="*/ 2501 w 2880"/>
                  <a:gd name="T3" fmla="*/ 299 h 299"/>
                  <a:gd name="T4" fmla="*/ 1984 w 2880"/>
                  <a:gd name="T5" fmla="*/ 128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8"/>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62" name="Freeform 28"/>
              <p:cNvSpPr>
                <a:spLocks/>
              </p:cNvSpPr>
              <p:nvPr/>
            </p:nvSpPr>
            <p:spPr bwMode="auto">
              <a:xfrm>
                <a:off x="-17463" y="995363"/>
                <a:ext cx="9186863" cy="474662"/>
              </a:xfrm>
              <a:custGeom>
                <a:avLst/>
                <a:gdLst>
                  <a:gd name="T0" fmla="*/ 0 w 2880"/>
                  <a:gd name="T1" fmla="*/ 149 h 149"/>
                  <a:gd name="T2" fmla="*/ 1672 w 2880"/>
                  <a:gd name="T3" fmla="*/ 149 h 149"/>
                  <a:gd name="T4" fmla="*/ 1984 w 2880"/>
                  <a:gd name="T5" fmla="*/ 128 h 149"/>
                  <a:gd name="T6" fmla="*/ 2507 w 2880"/>
                  <a:gd name="T7" fmla="*/ 0 h 149"/>
                  <a:gd name="T8" fmla="*/ 2880 w 2880"/>
                  <a:gd name="T9" fmla="*/ 0 h 149"/>
                </a:gdLst>
                <a:ahLst/>
                <a:cxnLst>
                  <a:cxn ang="0">
                    <a:pos x="T0" y="T1"/>
                  </a:cxn>
                  <a:cxn ang="0">
                    <a:pos x="T2" y="T3"/>
                  </a:cxn>
                  <a:cxn ang="0">
                    <a:pos x="T4" y="T5"/>
                  </a:cxn>
                  <a:cxn ang="0">
                    <a:pos x="T6" y="T7"/>
                  </a:cxn>
                  <a:cxn ang="0">
                    <a:pos x="T8" y="T9"/>
                  </a:cxn>
                </a:cxnLst>
                <a:rect l="0" t="0" r="r" b="b"/>
                <a:pathLst>
                  <a:path w="2880" h="149">
                    <a:moveTo>
                      <a:pt x="0" y="149"/>
                    </a:moveTo>
                    <a:cubicBezTo>
                      <a:pt x="1672" y="149"/>
                      <a:pt x="1672" y="149"/>
                      <a:pt x="1672" y="149"/>
                    </a:cubicBezTo>
                    <a:cubicBezTo>
                      <a:pt x="1875" y="149"/>
                      <a:pt x="1941" y="145"/>
                      <a:pt x="1984" y="128"/>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a:p>
            </p:txBody>
          </p:sp>
        </p:grpSp>
        <p:grpSp>
          <p:nvGrpSpPr>
            <p:cNvPr id="30" name="Group 29"/>
            <p:cNvGrpSpPr/>
            <p:nvPr/>
          </p:nvGrpSpPr>
          <p:grpSpPr>
            <a:xfrm>
              <a:off x="1497" y="5500319"/>
              <a:ext cx="9170984" cy="1357681"/>
              <a:chOff x="1497" y="5500319"/>
              <a:chExt cx="9170984" cy="1357681"/>
            </a:xfrm>
          </p:grpSpPr>
          <p:sp>
            <p:nvSpPr>
              <p:cNvPr id="31" name="Rectangle 30"/>
              <p:cNvSpPr/>
              <p:nvPr/>
            </p:nvSpPr>
            <p:spPr>
              <a:xfrm>
                <a:off x="1497" y="5940320"/>
                <a:ext cx="9158377" cy="91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nvGrpSpPr>
              <p:cNvPr id="32" name="Group 31"/>
              <p:cNvGrpSpPr/>
              <p:nvPr/>
            </p:nvGrpSpPr>
            <p:grpSpPr>
              <a:xfrm>
                <a:off x="1497" y="5500319"/>
                <a:ext cx="9170984" cy="996231"/>
                <a:chOff x="1497" y="5500319"/>
                <a:chExt cx="9170984" cy="996231"/>
              </a:xfrm>
            </p:grpSpPr>
            <p:sp>
              <p:nvSpPr>
                <p:cNvPr id="47" name="Freeform 7"/>
                <p:cNvSpPr>
                  <a:spLocks noEditPoints="1"/>
                </p:cNvSpPr>
                <p:nvPr/>
              </p:nvSpPr>
              <p:spPr bwMode="auto">
                <a:xfrm>
                  <a:off x="1497" y="5563679"/>
                  <a:ext cx="9170984" cy="932871"/>
                </a:xfrm>
                <a:custGeom>
                  <a:avLst/>
                  <a:gdLst/>
                  <a:ahLst/>
                  <a:cxnLst>
                    <a:cxn ang="0">
                      <a:pos x="2313" y="117"/>
                    </a:cxn>
                    <a:cxn ang="0">
                      <a:pos x="0" y="117"/>
                    </a:cxn>
                    <a:cxn ang="0">
                      <a:pos x="0" y="137"/>
                    </a:cxn>
                    <a:cxn ang="0">
                      <a:pos x="2030" y="137"/>
                    </a:cxn>
                    <a:cxn ang="0">
                      <a:pos x="2313" y="117"/>
                    </a:cxn>
                    <a:cxn ang="0">
                      <a:pos x="2880" y="0"/>
                    </a:cxn>
                    <a:cxn ang="0">
                      <a:pos x="2880" y="0"/>
                    </a:cxn>
                    <a:cxn ang="0">
                      <a:pos x="2880" y="117"/>
                    </a:cxn>
                    <a:cxn ang="0">
                      <a:pos x="2313" y="117"/>
                    </a:cxn>
                    <a:cxn ang="0">
                      <a:pos x="2784" y="293"/>
                    </a:cxn>
                    <a:cxn ang="0">
                      <a:pos x="2880" y="293"/>
                    </a:cxn>
                    <a:cxn ang="0">
                      <a:pos x="2880" y="0"/>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48" name="Freeform 8"/>
                <p:cNvSpPr>
                  <a:spLocks noEditPoints="1"/>
                </p:cNvSpPr>
                <p:nvPr/>
              </p:nvSpPr>
              <p:spPr bwMode="auto">
                <a:xfrm>
                  <a:off x="1497" y="5500319"/>
                  <a:ext cx="9170984" cy="435430"/>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49" name="Freeform 9"/>
                <p:cNvSpPr>
                  <a:spLocks/>
                </p:cNvSpPr>
                <p:nvPr/>
              </p:nvSpPr>
              <p:spPr bwMode="auto">
                <a:xfrm>
                  <a:off x="1497" y="5563679"/>
                  <a:ext cx="7365906" cy="432734"/>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50" name="Freeform 10"/>
                <p:cNvSpPr>
                  <a:spLocks/>
                </p:cNvSpPr>
                <p:nvPr/>
              </p:nvSpPr>
              <p:spPr bwMode="auto">
                <a:xfrm>
                  <a:off x="7367402" y="5563679"/>
                  <a:ext cx="1805078" cy="869511"/>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grpSp>
          <p:pic>
            <p:nvPicPr>
              <p:cNvPr id="33" name="Picture 78"/>
              <p:cNvPicPr>
                <a:picLocks noChangeAspect="1" noChangeArrowheads="1"/>
              </p:cNvPicPr>
              <p:nvPr/>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34" name="Group 19"/>
              <p:cNvGrpSpPr/>
              <p:nvPr/>
            </p:nvGrpSpPr>
            <p:grpSpPr>
              <a:xfrm>
                <a:off x="360000" y="5807505"/>
                <a:ext cx="814388" cy="95250"/>
                <a:chOff x="3495675" y="5969000"/>
                <a:chExt cx="814388" cy="95250"/>
              </a:xfrm>
              <a:solidFill>
                <a:schemeClr val="accent1"/>
              </a:solidFill>
            </p:grpSpPr>
            <p:sp>
              <p:nvSpPr>
                <p:cNvPr id="35"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36"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37"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38"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39"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40"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41"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42"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43"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44"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45"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46"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grpSp>
      <p:sp>
        <p:nvSpPr>
          <p:cNvPr id="2" name="Title 1"/>
          <p:cNvSpPr>
            <a:spLocks noGrp="1"/>
          </p:cNvSpPr>
          <p:nvPr>
            <p:ph type="ctrTitle"/>
          </p:nvPr>
        </p:nvSpPr>
        <p:spPr>
          <a:xfrm>
            <a:off x="344440" y="3122613"/>
            <a:ext cx="8467494" cy="1080000"/>
          </a:xfrm>
        </p:spPr>
        <p:txBody>
          <a:bodyPr anchor="b" anchorCtr="0">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344440" y="4257092"/>
            <a:ext cx="8475710"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p:ph type="body" sz="quarter" idx="17" hasCustomPrompt="1"/>
          </p:nvPr>
        </p:nvSpPr>
        <p:spPr>
          <a:xfrm>
            <a:off x="360000" y="5625959"/>
            <a:ext cx="4752000" cy="144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spTree>
    <p:extLst>
      <p:ext uri="{BB962C8B-B14F-4D97-AF65-F5344CB8AC3E}">
        <p14:creationId xmlns:p14="http://schemas.microsoft.com/office/powerpoint/2010/main" xmlns="" val="36290206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lvl1pPr>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1"/>
          </p:nvPr>
        </p:nvSpPr>
        <p:spPr/>
        <p:txBody>
          <a:bodyPr/>
          <a:lstStyle/>
          <a:p>
            <a:r>
              <a:rPr lang="en-AU"/>
              <a:t>Reactive Nitrogen at Cape Grim  |  Ian Galbally</a:t>
            </a:r>
          </a:p>
        </p:txBody>
      </p:sp>
      <p:sp>
        <p:nvSpPr>
          <p:cNvPr id="10"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xmlns="" val="29867135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1"/>
          </p:nvPr>
        </p:nvSpPr>
        <p:spPr/>
        <p:txBody>
          <a:bodyPr/>
          <a:lstStyle/>
          <a:p>
            <a:r>
              <a:rPr lang="en-AU"/>
              <a:t>Reactive Nitrogen at Cape Grim  |  Ian Galbally</a:t>
            </a:r>
          </a:p>
        </p:txBody>
      </p:sp>
      <p:sp>
        <p:nvSpPr>
          <p:cNvPr id="7"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xmlns="" val="14048593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1"/>
          </p:nvPr>
        </p:nvSpPr>
        <p:spPr/>
        <p:txBody>
          <a:bodyPr/>
          <a:lstStyle/>
          <a:p>
            <a:r>
              <a:rPr lang="en-AU"/>
              <a:t>Reactive Nitrogen at Cape Grim  |  Ian Galbally</a:t>
            </a:r>
          </a:p>
        </p:txBody>
      </p:sp>
      <p:sp>
        <p:nvSpPr>
          <p:cNvPr id="6" name="Text Placeholder 7"/>
          <p:cNvSpPr>
            <a:spLocks noGrp="1"/>
          </p:cNvSpPr>
          <p:nvPr>
            <p:ph type="body" sz="quarter" idx="13" hasCustomPrompt="1"/>
          </p:nvPr>
        </p:nvSpPr>
        <p:spPr>
          <a:xfrm>
            <a:off x="360363" y="270000"/>
            <a:ext cx="8460000" cy="853200"/>
          </a:xfrm>
        </p:spPr>
        <p:txBody>
          <a:bodyPr>
            <a:normAutofit/>
          </a:bodyPr>
          <a:lstStyle>
            <a:lvl1pPr marL="0" indent="0">
              <a:lnSpc>
                <a:spcPct val="100000"/>
              </a:lnSpc>
              <a:spcBef>
                <a:spcPts val="0"/>
              </a:spcBef>
              <a:spcAft>
                <a:spcPts val="300"/>
              </a:spcAft>
              <a:buNone/>
              <a:defRPr sz="3200" b="1">
                <a:solidFill>
                  <a:schemeClr val="accent2"/>
                </a:solidFill>
              </a:defRPr>
            </a:lvl1pPr>
            <a:lvl2pPr marL="0" indent="0">
              <a:lnSpc>
                <a:spcPct val="80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8"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xmlns="" val="38375182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358775" y="1268413"/>
            <a:ext cx="4038600" cy="4525963"/>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4781550" y="1268413"/>
            <a:ext cx="4038600" cy="4525963"/>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Footer Placeholder 5"/>
          <p:cNvSpPr>
            <a:spLocks noGrp="1"/>
          </p:cNvSpPr>
          <p:nvPr>
            <p:ph type="ftr" sz="quarter" idx="11"/>
          </p:nvPr>
        </p:nvSpPr>
        <p:spPr/>
        <p:txBody>
          <a:bodyPr/>
          <a:lstStyle/>
          <a:p>
            <a:r>
              <a:rPr lang="en-AU"/>
              <a:t>Reactive Nitrogen at Cape Grim  |  Ian Galbally</a:t>
            </a:r>
          </a:p>
        </p:txBody>
      </p:sp>
      <p:sp>
        <p:nvSpPr>
          <p:cNvPr id="8"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xmlns="" val="14147025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4" name="Footer Placeholder 3"/>
          <p:cNvSpPr>
            <a:spLocks noGrp="1"/>
          </p:cNvSpPr>
          <p:nvPr>
            <p:ph type="ftr" sz="quarter" idx="11"/>
          </p:nvPr>
        </p:nvSpPr>
        <p:spPr/>
        <p:txBody>
          <a:bodyPr/>
          <a:lstStyle/>
          <a:p>
            <a:r>
              <a:rPr lang="en-AU"/>
              <a:t>Reactive Nitrogen at Cape Grim  |  Ian Galbally</a:t>
            </a:r>
          </a:p>
        </p:txBody>
      </p:sp>
      <p:sp>
        <p:nvSpPr>
          <p:cNvPr id="7"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xmlns="" val="32604069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a:t>Reactive Nitrogen at Cape Grim  |  Ian Galbally</a:t>
            </a:r>
          </a:p>
        </p:txBody>
      </p:sp>
      <p:sp>
        <p:nvSpPr>
          <p:cNvPr id="5"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xmlns="" val="3486099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image" Target="../media/image6.jpeg"/><Relationship Id="rId5" Type="http://schemas.openxmlformats.org/officeDocument/2006/relationships/slideLayout" Target="../slideLayouts/slideLayout119.xml"/><Relationship Id="rId10" Type="http://schemas.openxmlformats.org/officeDocument/2006/relationships/theme" Target="../theme/theme11.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image" Target="../media/image4.jpe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7.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6" Type="http://schemas.openxmlformats.org/officeDocument/2006/relationships/image" Target="../media/image5.emf"/><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theme" Target="../theme/theme9.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1" descr="wmo_ppt_2012.psd"/>
          <p:cNvPicPr>
            <a:picLocks noChangeAspect="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ext Box 7"/>
          <p:cNvSpPr txBox="1">
            <a:spLocks noChangeArrowheads="1"/>
          </p:cNvSpPr>
          <p:nvPr/>
        </p:nvSpPr>
        <p:spPr bwMode="auto">
          <a:xfrm>
            <a:off x="468313" y="1341438"/>
            <a:ext cx="10795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defRPr/>
            </a:pPr>
            <a:r>
              <a:rPr lang="en-US" altLang="en-US" sz="1800">
                <a:solidFill>
                  <a:schemeClr val="bg1"/>
                </a:solidFill>
                <a:latin typeface="Arial Black" panose="020B0A04020102020204" pitchFamily="34" charset="0"/>
              </a:rPr>
              <a:t>WMO</a:t>
            </a:r>
          </a:p>
        </p:txBody>
      </p:sp>
      <p:sp>
        <p:nvSpPr>
          <p:cNvPr id="1028" name="Rectangle 3"/>
          <p:cNvSpPr>
            <a:spLocks noGrp="1" noChangeArrowheads="1"/>
          </p:cNvSpPr>
          <p:nvPr>
            <p:ph type="title"/>
          </p:nvPr>
        </p:nvSpPr>
        <p:spPr bwMode="auto">
          <a:xfrm>
            <a:off x="1403350" y="1989138"/>
            <a:ext cx="75612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4"/>
          <p:cNvSpPr>
            <a:spLocks noGrp="1" noChangeArrowheads="1"/>
          </p:cNvSpPr>
          <p:nvPr>
            <p:ph type="body" idx="1"/>
          </p:nvPr>
        </p:nvSpPr>
        <p:spPr bwMode="auto">
          <a:xfrm>
            <a:off x="1403350" y="3284538"/>
            <a:ext cx="7561263" cy="2811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Rectangle 6"/>
          <p:cNvSpPr>
            <a:spLocks noGrp="1" noChangeArrowheads="1"/>
          </p:cNvSpPr>
          <p:nvPr>
            <p:ph type="ftr" sz="quarter" idx="3"/>
          </p:nvPr>
        </p:nvSpPr>
        <p:spPr bwMode="auto">
          <a:xfrm>
            <a:off x="2843213" y="6467475"/>
            <a:ext cx="2520950" cy="3317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buClrTx/>
              <a:buFontTx/>
              <a:buNone/>
              <a:defRPr sz="1200">
                <a:latin typeface="Arial" pitchFamily="34" charset="0"/>
                <a:cs typeface="Arial" pitchFamily="34" charset="0"/>
              </a:defRPr>
            </a:lvl1pPr>
          </a:lstStyle>
          <a:p>
            <a:pPr>
              <a:defRPr/>
            </a:pPr>
            <a:endParaRPr lang="en-US"/>
          </a:p>
        </p:txBody>
      </p:sp>
      <p:sp>
        <p:nvSpPr>
          <p:cNvPr id="12" name="Rectangle 7"/>
          <p:cNvSpPr>
            <a:spLocks noGrp="1" noChangeArrowheads="1"/>
          </p:cNvSpPr>
          <p:nvPr>
            <p:ph type="sldNum" sz="quarter" idx="4"/>
          </p:nvPr>
        </p:nvSpPr>
        <p:spPr bwMode="auto">
          <a:xfrm>
            <a:off x="5795963" y="6467475"/>
            <a:ext cx="1152525" cy="3317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D037F741-DD46-4329-8F57-8E505F9A16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83"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Lst>
  <p:hf hdr="0" ftr="0" dt="0"/>
  <p:txStyles>
    <p:titleStyle>
      <a:lvl1pPr algn="l" rtl="0" eaLnBrk="0" fontAlgn="base" hangingPunct="0">
        <a:spcBef>
          <a:spcPct val="0"/>
        </a:spcBef>
        <a:spcAft>
          <a:spcPct val="0"/>
        </a:spcAft>
        <a:defRPr sz="4000">
          <a:solidFill>
            <a:schemeClr val="bg1"/>
          </a:solidFill>
          <a:latin typeface="+mj-lt"/>
          <a:ea typeface="+mj-ea"/>
          <a:cs typeface="+mj-cs"/>
        </a:defRPr>
      </a:lvl1pPr>
      <a:lvl2pPr algn="l" rtl="0" eaLnBrk="0" fontAlgn="base" hangingPunct="0">
        <a:spcBef>
          <a:spcPct val="0"/>
        </a:spcBef>
        <a:spcAft>
          <a:spcPct val="0"/>
        </a:spcAft>
        <a:defRPr sz="4000">
          <a:solidFill>
            <a:schemeClr val="bg1"/>
          </a:solidFill>
          <a:latin typeface="Arial" pitchFamily="34" charset="0"/>
        </a:defRPr>
      </a:lvl2pPr>
      <a:lvl3pPr algn="l" rtl="0" eaLnBrk="0" fontAlgn="base" hangingPunct="0">
        <a:spcBef>
          <a:spcPct val="0"/>
        </a:spcBef>
        <a:spcAft>
          <a:spcPct val="0"/>
        </a:spcAft>
        <a:defRPr sz="4000">
          <a:solidFill>
            <a:schemeClr val="bg1"/>
          </a:solidFill>
          <a:latin typeface="Arial" pitchFamily="34" charset="0"/>
        </a:defRPr>
      </a:lvl3pPr>
      <a:lvl4pPr algn="l" rtl="0" eaLnBrk="0" fontAlgn="base" hangingPunct="0">
        <a:spcBef>
          <a:spcPct val="0"/>
        </a:spcBef>
        <a:spcAft>
          <a:spcPct val="0"/>
        </a:spcAft>
        <a:defRPr sz="4000">
          <a:solidFill>
            <a:schemeClr val="bg1"/>
          </a:solidFill>
          <a:latin typeface="Arial" pitchFamily="34" charset="0"/>
        </a:defRPr>
      </a:lvl4pPr>
      <a:lvl5pPr algn="l" rtl="0" eaLnBrk="0" fontAlgn="base" hangingPunct="0">
        <a:spcBef>
          <a:spcPct val="0"/>
        </a:spcBef>
        <a:spcAft>
          <a:spcPct val="0"/>
        </a:spcAft>
        <a:defRPr sz="4000">
          <a:solidFill>
            <a:schemeClr val="bg1"/>
          </a:solidFill>
          <a:latin typeface="Arial" pitchFamily="34" charset="0"/>
        </a:defRPr>
      </a:lvl5pPr>
      <a:lvl6pPr marL="457200" algn="l" rtl="0" eaLnBrk="0" fontAlgn="base" hangingPunct="0">
        <a:spcBef>
          <a:spcPct val="0"/>
        </a:spcBef>
        <a:spcAft>
          <a:spcPct val="0"/>
        </a:spcAft>
        <a:defRPr sz="4000">
          <a:solidFill>
            <a:schemeClr val="bg1"/>
          </a:solidFill>
          <a:latin typeface="Arial" pitchFamily="34" charset="0"/>
        </a:defRPr>
      </a:lvl6pPr>
      <a:lvl7pPr marL="914400" algn="l" rtl="0" eaLnBrk="0" fontAlgn="base" hangingPunct="0">
        <a:spcBef>
          <a:spcPct val="0"/>
        </a:spcBef>
        <a:spcAft>
          <a:spcPct val="0"/>
        </a:spcAft>
        <a:defRPr sz="4000">
          <a:solidFill>
            <a:schemeClr val="bg1"/>
          </a:solidFill>
          <a:latin typeface="Arial" pitchFamily="34" charset="0"/>
        </a:defRPr>
      </a:lvl7pPr>
      <a:lvl8pPr marL="1371600" algn="l" rtl="0" eaLnBrk="0" fontAlgn="base" hangingPunct="0">
        <a:spcBef>
          <a:spcPct val="0"/>
        </a:spcBef>
        <a:spcAft>
          <a:spcPct val="0"/>
        </a:spcAft>
        <a:defRPr sz="4000">
          <a:solidFill>
            <a:schemeClr val="bg1"/>
          </a:solidFill>
          <a:latin typeface="Arial" pitchFamily="34" charset="0"/>
        </a:defRPr>
      </a:lvl8pPr>
      <a:lvl9pPr marL="1828800" algn="l" rtl="0" eaLnBrk="0" fontAlgn="base" hangingPunct="0">
        <a:spcBef>
          <a:spcPct val="0"/>
        </a:spcBef>
        <a:spcAft>
          <a:spcPct val="0"/>
        </a:spcAft>
        <a:defRPr sz="4000">
          <a:solidFill>
            <a:schemeClr val="bg1"/>
          </a:solidFill>
          <a:latin typeface="Arial" pitchFamily="34" charset="0"/>
        </a:defRPr>
      </a:lvl9pPr>
    </p:titleStyle>
    <p:bodyStyle>
      <a:lvl1pPr marL="533400" indent="-533400" algn="l" rtl="0" eaLnBrk="0" fontAlgn="base" hangingPunct="0">
        <a:spcBef>
          <a:spcPct val="20000"/>
        </a:spcBef>
        <a:spcAft>
          <a:spcPct val="0"/>
        </a:spcAft>
        <a:buClr>
          <a:srgbClr val="FF9900"/>
        </a:buClr>
        <a:buFont typeface="Wingdings" panose="05000000000000000000" pitchFamily="2" charset="2"/>
        <a:defRPr sz="2800">
          <a:solidFill>
            <a:schemeClr val="bg1"/>
          </a:solidFill>
          <a:latin typeface="+mn-lt"/>
          <a:ea typeface="+mn-ea"/>
          <a:cs typeface="+mn-cs"/>
        </a:defRPr>
      </a:lvl1pPr>
      <a:lvl2pPr marL="990600" indent="-533400" algn="l" rtl="0" eaLnBrk="0" fontAlgn="base" hangingPunct="0">
        <a:spcBef>
          <a:spcPct val="20000"/>
        </a:spcBef>
        <a:spcAft>
          <a:spcPct val="0"/>
        </a:spcAft>
        <a:buClr>
          <a:srgbClr val="FF9900"/>
        </a:buClr>
        <a:buFont typeface="Wingdings" panose="05000000000000000000" pitchFamily="2" charset="2"/>
        <a:buChar char="§"/>
        <a:defRPr sz="2800">
          <a:solidFill>
            <a:schemeClr val="bg1"/>
          </a:solidFill>
          <a:latin typeface="+mn-lt"/>
        </a:defRPr>
      </a:lvl2pPr>
      <a:lvl3pPr marL="1371600" indent="-457200" algn="l" rtl="0" eaLnBrk="0" fontAlgn="base" hangingPunct="0">
        <a:spcBef>
          <a:spcPct val="20000"/>
        </a:spcBef>
        <a:spcAft>
          <a:spcPct val="0"/>
        </a:spcAft>
        <a:buClr>
          <a:srgbClr val="FF9900"/>
        </a:buClr>
        <a:buFont typeface="Wingdings" panose="05000000000000000000" pitchFamily="2" charset="2"/>
        <a:buChar char="§"/>
        <a:defRPr sz="2400">
          <a:solidFill>
            <a:schemeClr val="bg1"/>
          </a:solidFill>
          <a:latin typeface="+mn-lt"/>
        </a:defRPr>
      </a:lvl3pPr>
      <a:lvl4pPr marL="1752600" indent="-381000" algn="l" rtl="0" eaLnBrk="0" fontAlgn="base" hangingPunct="0">
        <a:spcBef>
          <a:spcPct val="20000"/>
        </a:spcBef>
        <a:spcAft>
          <a:spcPct val="0"/>
        </a:spcAft>
        <a:buClr>
          <a:srgbClr val="FF9900"/>
        </a:buClr>
        <a:buFont typeface="Wingdings" panose="05000000000000000000" pitchFamily="2" charset="2"/>
        <a:buChar char="§"/>
        <a:defRPr sz="2000">
          <a:solidFill>
            <a:schemeClr val="bg1"/>
          </a:solidFill>
          <a:latin typeface="+mn-lt"/>
        </a:defRPr>
      </a:lvl4pPr>
      <a:lvl5pPr marL="2209800" indent="-381000" algn="l" rtl="0" eaLnBrk="0" fontAlgn="base" hangingPunct="0">
        <a:spcBef>
          <a:spcPct val="20000"/>
        </a:spcBef>
        <a:spcAft>
          <a:spcPct val="0"/>
        </a:spcAft>
        <a:buClr>
          <a:srgbClr val="FF9900"/>
        </a:buClr>
        <a:buFont typeface="Wingdings" panose="05000000000000000000" pitchFamily="2" charset="2"/>
        <a:buChar char="§"/>
        <a:defRPr sz="2000">
          <a:solidFill>
            <a:schemeClr val="bg1"/>
          </a:solidFill>
          <a:latin typeface="+mn-lt"/>
        </a:defRPr>
      </a:lvl5pPr>
      <a:lvl6pPr marL="2667000" indent="-381000" algn="l" rtl="0" eaLnBrk="0" fontAlgn="base" hangingPunct="0">
        <a:spcBef>
          <a:spcPct val="20000"/>
        </a:spcBef>
        <a:spcAft>
          <a:spcPct val="0"/>
        </a:spcAft>
        <a:buClr>
          <a:srgbClr val="FF9900"/>
        </a:buClr>
        <a:buFont typeface="Wingdings" pitchFamily="2" charset="2"/>
        <a:buChar char="§"/>
        <a:defRPr sz="2000">
          <a:solidFill>
            <a:schemeClr val="bg1"/>
          </a:solidFill>
          <a:latin typeface="+mn-lt"/>
        </a:defRPr>
      </a:lvl6pPr>
      <a:lvl7pPr marL="3124200" indent="-381000" algn="l" rtl="0" eaLnBrk="0" fontAlgn="base" hangingPunct="0">
        <a:spcBef>
          <a:spcPct val="20000"/>
        </a:spcBef>
        <a:spcAft>
          <a:spcPct val="0"/>
        </a:spcAft>
        <a:buClr>
          <a:srgbClr val="FF9900"/>
        </a:buClr>
        <a:buFont typeface="Wingdings" pitchFamily="2" charset="2"/>
        <a:buChar char="§"/>
        <a:defRPr sz="2000">
          <a:solidFill>
            <a:schemeClr val="bg1"/>
          </a:solidFill>
          <a:latin typeface="+mn-lt"/>
        </a:defRPr>
      </a:lvl7pPr>
      <a:lvl8pPr marL="3581400" indent="-381000" algn="l" rtl="0" eaLnBrk="0" fontAlgn="base" hangingPunct="0">
        <a:spcBef>
          <a:spcPct val="20000"/>
        </a:spcBef>
        <a:spcAft>
          <a:spcPct val="0"/>
        </a:spcAft>
        <a:buClr>
          <a:srgbClr val="FF9900"/>
        </a:buClr>
        <a:buFont typeface="Wingdings" pitchFamily="2" charset="2"/>
        <a:buChar char="§"/>
        <a:defRPr sz="2000">
          <a:solidFill>
            <a:schemeClr val="bg1"/>
          </a:solidFill>
          <a:latin typeface="+mn-lt"/>
        </a:defRPr>
      </a:lvl8pPr>
      <a:lvl9pPr marL="4038600" indent="-381000" algn="l" rtl="0" eaLnBrk="0" fontAlgn="base" hangingPunct="0">
        <a:spcBef>
          <a:spcPct val="20000"/>
        </a:spcBef>
        <a:spcAft>
          <a:spcPct val="0"/>
        </a:spcAft>
        <a:buClr>
          <a:srgbClr val="FF9900"/>
        </a:buClr>
        <a:buFont typeface="Wingdings" pitchFamily="2" charset="2"/>
        <a:buChar char="§"/>
        <a:defRPr sz="2000">
          <a:solidFill>
            <a:schemeClr val="bg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902350986"/>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pPr/>
              <a:t>‹#›</a:t>
            </a:fld>
            <a:endParaRPr lang="en-US"/>
          </a:p>
        </p:txBody>
      </p:sp>
      <p:pic>
        <p:nvPicPr>
          <p:cNvPr id="7" name="Picture 6" descr="wmo2016_powerpoint_standard_v2-2.jpg"/>
          <p:cNvPicPr>
            <a:picLocks noChangeAspect="1"/>
          </p:cNvPicPr>
          <p:nvPr/>
        </p:nvPicPr>
        <p:blipFill>
          <a:blip r:embed="rId11" cstate="email">
            <a:extLst>
              <a:ext uri="{28A0092B-C50C-407E-A947-70E740481C1C}">
                <a14:useLocalDpi xmlns:a14="http://schemas.microsoft.com/office/drawing/2010/main" xmlns=""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xmlns="" val="4150384772"/>
      </p:ext>
    </p:extLst>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3" descr="wmo_ppt_2012.jpg"/>
          <p:cNvPicPr>
            <a:picLocks noChangeAspect="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250825" y="188913"/>
            <a:ext cx="8713788"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4"/>
          <p:cNvSpPr>
            <a:spLocks noGrp="1" noChangeArrowheads="1"/>
          </p:cNvSpPr>
          <p:nvPr>
            <p:ph type="body" idx="1"/>
          </p:nvPr>
        </p:nvSpPr>
        <p:spPr bwMode="auto">
          <a:xfrm>
            <a:off x="250825" y="1052513"/>
            <a:ext cx="8713788" cy="4897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0"/>
            <a:r>
              <a:rPr lang="en-US" altLang="en-US"/>
              <a:t>First level</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82" name="Rectangle 6"/>
          <p:cNvSpPr>
            <a:spLocks noGrp="1" noChangeArrowheads="1"/>
          </p:cNvSpPr>
          <p:nvPr>
            <p:ph type="ftr" sz="quarter" idx="3"/>
          </p:nvPr>
        </p:nvSpPr>
        <p:spPr bwMode="auto">
          <a:xfrm>
            <a:off x="1042988" y="6453188"/>
            <a:ext cx="4465637"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buClrTx/>
              <a:buFontTx/>
              <a:buNone/>
              <a:defRPr sz="1200">
                <a:latin typeface="Arial" pitchFamily="34" charset="0"/>
                <a:cs typeface="Arial" pitchFamily="34" charset="0"/>
              </a:defRPr>
            </a:lvl1pPr>
          </a:lstStyle>
          <a:p>
            <a:pPr>
              <a:defRPr/>
            </a:pPr>
            <a:endParaRPr lang="en-US"/>
          </a:p>
        </p:txBody>
      </p:sp>
      <p:sp>
        <p:nvSpPr>
          <p:cNvPr id="24583" name="Rectangle 7"/>
          <p:cNvSpPr>
            <a:spLocks noGrp="1" noChangeArrowheads="1"/>
          </p:cNvSpPr>
          <p:nvPr>
            <p:ph type="sldNum" sz="quarter" idx="4"/>
          </p:nvPr>
        </p:nvSpPr>
        <p:spPr bwMode="auto">
          <a:xfrm>
            <a:off x="5867400" y="6478588"/>
            <a:ext cx="1152525"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1B7A5BC2-0764-458D-8710-3774BC3282B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 id="2147484284" r:id="rId12"/>
    <p:sldLayoutId id="2147484249" r:id="rId13"/>
  </p:sldLayoutIdLst>
  <p:hf hdr="0" ftr="0" dt="0"/>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Arial" pitchFamily="34" charset="0"/>
        </a:defRPr>
      </a:lvl2pPr>
      <a:lvl3pPr algn="l" rtl="0" eaLnBrk="0" fontAlgn="base" hangingPunct="0">
        <a:spcBef>
          <a:spcPct val="0"/>
        </a:spcBef>
        <a:spcAft>
          <a:spcPct val="0"/>
        </a:spcAft>
        <a:defRPr sz="3000">
          <a:solidFill>
            <a:schemeClr val="tx2"/>
          </a:solidFill>
          <a:latin typeface="Arial" pitchFamily="34" charset="0"/>
        </a:defRPr>
      </a:lvl3pPr>
      <a:lvl4pPr algn="l" rtl="0" eaLnBrk="0" fontAlgn="base" hangingPunct="0">
        <a:spcBef>
          <a:spcPct val="0"/>
        </a:spcBef>
        <a:spcAft>
          <a:spcPct val="0"/>
        </a:spcAft>
        <a:defRPr sz="3000">
          <a:solidFill>
            <a:schemeClr val="tx2"/>
          </a:solidFill>
          <a:latin typeface="Arial" pitchFamily="34" charset="0"/>
        </a:defRPr>
      </a:lvl4pPr>
      <a:lvl5pPr algn="l" rtl="0" eaLnBrk="0" fontAlgn="base" hangingPunct="0">
        <a:spcBef>
          <a:spcPct val="0"/>
        </a:spcBef>
        <a:spcAft>
          <a:spcPct val="0"/>
        </a:spcAft>
        <a:defRPr sz="3000">
          <a:solidFill>
            <a:schemeClr val="tx2"/>
          </a:solidFill>
          <a:latin typeface="Arial" pitchFamily="34" charset="0"/>
        </a:defRPr>
      </a:lvl5pPr>
      <a:lvl6pPr marL="457200" algn="l" rtl="0" eaLnBrk="0" fontAlgn="base" hangingPunct="0">
        <a:spcBef>
          <a:spcPct val="0"/>
        </a:spcBef>
        <a:spcAft>
          <a:spcPct val="0"/>
        </a:spcAft>
        <a:defRPr sz="3000">
          <a:solidFill>
            <a:schemeClr val="tx2"/>
          </a:solidFill>
          <a:latin typeface="Arial" pitchFamily="34" charset="0"/>
        </a:defRPr>
      </a:lvl6pPr>
      <a:lvl7pPr marL="914400" algn="l" rtl="0" eaLnBrk="0" fontAlgn="base" hangingPunct="0">
        <a:spcBef>
          <a:spcPct val="0"/>
        </a:spcBef>
        <a:spcAft>
          <a:spcPct val="0"/>
        </a:spcAft>
        <a:defRPr sz="3000">
          <a:solidFill>
            <a:schemeClr val="tx2"/>
          </a:solidFill>
          <a:latin typeface="Arial" pitchFamily="34" charset="0"/>
        </a:defRPr>
      </a:lvl7pPr>
      <a:lvl8pPr marL="1371600" algn="l" rtl="0" eaLnBrk="0" fontAlgn="base" hangingPunct="0">
        <a:spcBef>
          <a:spcPct val="0"/>
        </a:spcBef>
        <a:spcAft>
          <a:spcPct val="0"/>
        </a:spcAft>
        <a:defRPr sz="3000">
          <a:solidFill>
            <a:schemeClr val="tx2"/>
          </a:solidFill>
          <a:latin typeface="Arial" pitchFamily="34" charset="0"/>
        </a:defRPr>
      </a:lvl8pPr>
      <a:lvl9pPr marL="1828800" algn="l" rtl="0" eaLnBrk="0" fontAlgn="base" hangingPunct="0">
        <a:spcBef>
          <a:spcPct val="0"/>
        </a:spcBef>
        <a:spcAft>
          <a:spcPct val="0"/>
        </a:spcAft>
        <a:defRPr sz="3000">
          <a:solidFill>
            <a:schemeClr val="tx2"/>
          </a:solidFill>
          <a:latin typeface="Arial" pitchFamily="34" charset="0"/>
        </a:defRPr>
      </a:lvl9pPr>
    </p:titleStyle>
    <p:bodyStyle>
      <a:lvl1pPr marL="533400" indent="-533400" algn="l" rtl="0" eaLnBrk="0" fontAlgn="base" hangingPunct="0">
        <a:spcBef>
          <a:spcPct val="20000"/>
        </a:spcBef>
        <a:spcAft>
          <a:spcPct val="0"/>
        </a:spcAft>
        <a:buClr>
          <a:srgbClr val="FF9900"/>
        </a:buClr>
        <a:buFont typeface="Wingdings" panose="05000000000000000000" pitchFamily="2" charset="2"/>
        <a:buChar char="§"/>
        <a:defRPr sz="2800">
          <a:solidFill>
            <a:schemeClr val="tx1"/>
          </a:solidFill>
          <a:latin typeface="+mn-lt"/>
          <a:ea typeface="+mn-ea"/>
          <a:cs typeface="+mn-cs"/>
        </a:defRPr>
      </a:lvl1pPr>
      <a:lvl2pPr marL="990600" indent="-533400" algn="l" rtl="0" eaLnBrk="0" fontAlgn="base" hangingPunct="0">
        <a:spcBef>
          <a:spcPct val="20000"/>
        </a:spcBef>
        <a:spcAft>
          <a:spcPct val="0"/>
        </a:spcAft>
        <a:buClr>
          <a:srgbClr val="FF9900"/>
        </a:buClr>
        <a:buFont typeface="Wingdings" panose="05000000000000000000" pitchFamily="2" charset="2"/>
        <a:buChar char="§"/>
        <a:defRPr sz="2800">
          <a:solidFill>
            <a:schemeClr val="tx1"/>
          </a:solidFill>
          <a:latin typeface="+mn-lt"/>
        </a:defRPr>
      </a:lvl2pPr>
      <a:lvl3pPr marL="1371600" indent="-457200" algn="l" rtl="0" eaLnBrk="0" fontAlgn="base" hangingPunct="0">
        <a:spcBef>
          <a:spcPct val="20000"/>
        </a:spcBef>
        <a:spcAft>
          <a:spcPct val="0"/>
        </a:spcAft>
        <a:buClr>
          <a:srgbClr val="FF9900"/>
        </a:buClr>
        <a:buFont typeface="Wingdings" panose="05000000000000000000" pitchFamily="2" charset="2"/>
        <a:buChar char="§"/>
        <a:defRPr sz="2400">
          <a:solidFill>
            <a:schemeClr val="tx1"/>
          </a:solidFill>
          <a:latin typeface="+mn-lt"/>
        </a:defRPr>
      </a:lvl3pPr>
      <a:lvl4pPr marL="1752600" indent="-381000" algn="l" rtl="0" eaLnBrk="0" fontAlgn="base" hangingPunct="0">
        <a:spcBef>
          <a:spcPct val="20000"/>
        </a:spcBef>
        <a:spcAft>
          <a:spcPct val="0"/>
        </a:spcAft>
        <a:buClr>
          <a:srgbClr val="FF9900"/>
        </a:buClr>
        <a:buFont typeface="Wingdings" panose="05000000000000000000" pitchFamily="2" charset="2"/>
        <a:buChar char="§"/>
        <a:defRPr sz="2000">
          <a:solidFill>
            <a:schemeClr val="tx1"/>
          </a:solidFill>
          <a:latin typeface="+mn-lt"/>
        </a:defRPr>
      </a:lvl4pPr>
      <a:lvl5pPr marL="2209800" indent="-381000" algn="l" rtl="0" eaLnBrk="0" fontAlgn="base" hangingPunct="0">
        <a:spcBef>
          <a:spcPct val="20000"/>
        </a:spcBef>
        <a:spcAft>
          <a:spcPct val="0"/>
        </a:spcAft>
        <a:buClr>
          <a:srgbClr val="FF9900"/>
        </a:buClr>
        <a:buFont typeface="Wingdings" panose="05000000000000000000" pitchFamily="2" charset="2"/>
        <a:buChar char="§"/>
        <a:defRPr sz="2000">
          <a:solidFill>
            <a:schemeClr val="tx1"/>
          </a:solidFill>
          <a:latin typeface="+mn-lt"/>
        </a:defRPr>
      </a:lvl5pPr>
      <a:lvl6pPr marL="26670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6pPr>
      <a:lvl7pPr marL="31242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7pPr>
      <a:lvl8pPr marL="35814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8pPr>
      <a:lvl9pPr marL="40386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3" descr="wmo_ppt_2012_last.jpg"/>
          <p:cNvPicPr>
            <a:picLocks noChangeAspect="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8"/>
          <p:cNvSpPr>
            <a:spLocks noGrp="1" noChangeArrowheads="1"/>
          </p:cNvSpPr>
          <p:nvPr>
            <p:ph type="body" idx="1"/>
          </p:nvPr>
        </p:nvSpPr>
        <p:spPr bwMode="auto">
          <a:xfrm>
            <a:off x="179388" y="4365625"/>
            <a:ext cx="8785225"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This space can be used for contact information</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6" name="Rectangle 10"/>
          <p:cNvSpPr>
            <a:spLocks noGrp="1" noChangeArrowheads="1"/>
          </p:cNvSpPr>
          <p:nvPr>
            <p:ph type="ftr" sz="quarter" idx="3"/>
          </p:nvPr>
        </p:nvSpPr>
        <p:spPr bwMode="auto">
          <a:xfrm>
            <a:off x="2484438" y="6462713"/>
            <a:ext cx="2447925"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buClrTx/>
              <a:buFontTx/>
              <a:buNone/>
              <a:defRPr sz="1200">
                <a:latin typeface="Arial" pitchFamily="34" charset="0"/>
                <a:cs typeface="Arial" pitchFamily="34" charset="0"/>
              </a:defRPr>
            </a:lvl1pPr>
          </a:lstStyle>
          <a:p>
            <a:pPr>
              <a:defRPr/>
            </a:pPr>
            <a:endParaRPr lang="en-US"/>
          </a:p>
        </p:txBody>
      </p:sp>
      <p:sp>
        <p:nvSpPr>
          <p:cNvPr id="9227" name="Rectangle 11"/>
          <p:cNvSpPr>
            <a:spLocks noGrp="1" noChangeArrowheads="1"/>
          </p:cNvSpPr>
          <p:nvPr>
            <p:ph type="sldNum" sz="quarter" idx="4"/>
          </p:nvPr>
        </p:nvSpPr>
        <p:spPr bwMode="auto">
          <a:xfrm>
            <a:off x="5148263" y="6462713"/>
            <a:ext cx="19050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D78416A3-770F-4780-962F-99E68A3CB15E}" type="slidenum">
              <a:rPr lang="en-US"/>
              <a:pPr>
                <a:defRPr/>
              </a:pPr>
              <a:t>‹#›</a:t>
            </a:fld>
            <a:endParaRPr lang="en-US"/>
          </a:p>
        </p:txBody>
      </p:sp>
      <p:sp>
        <p:nvSpPr>
          <p:cNvPr id="3078" name="Rectangle 13"/>
          <p:cNvSpPr>
            <a:spLocks noGrp="1" noChangeArrowheads="1"/>
          </p:cNvSpPr>
          <p:nvPr>
            <p:ph type="title"/>
          </p:nvPr>
        </p:nvSpPr>
        <p:spPr bwMode="auto">
          <a:xfrm>
            <a:off x="250825" y="3573463"/>
            <a:ext cx="8713788"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Thank you for your attention</a:t>
            </a:r>
          </a:p>
        </p:txBody>
      </p:sp>
      <p:sp>
        <p:nvSpPr>
          <p:cNvPr id="3079" name="Title 9"/>
          <p:cNvSpPr txBox="1">
            <a:spLocks/>
          </p:cNvSpPr>
          <p:nvPr/>
        </p:nvSpPr>
        <p:spPr bwMode="auto">
          <a:xfrm>
            <a:off x="117475" y="6380163"/>
            <a:ext cx="1141413" cy="47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cs typeface="Arial" panose="020B0604020202020204" pitchFamily="34" charset="0"/>
              </a:defRPr>
            </a:lvl1pPr>
            <a:lvl2pPr marL="742950" indent="-285750" defTabSz="457200">
              <a:defRPr sz="2400">
                <a:solidFill>
                  <a:schemeClr val="tx1"/>
                </a:solidFill>
                <a:latin typeface="Arial" panose="020B0604020202020204" pitchFamily="34" charset="0"/>
                <a:cs typeface="Arial" panose="020B0604020202020204" pitchFamily="34" charset="0"/>
              </a:defRPr>
            </a:lvl2pPr>
            <a:lvl3pPr marL="1143000" indent="-228600" defTabSz="457200">
              <a:defRPr sz="2400">
                <a:solidFill>
                  <a:schemeClr val="tx1"/>
                </a:solidFill>
                <a:latin typeface="Arial" panose="020B0604020202020204" pitchFamily="34" charset="0"/>
                <a:cs typeface="Arial" panose="020B0604020202020204" pitchFamily="34" charset="0"/>
              </a:defRPr>
            </a:lvl3pPr>
            <a:lvl4pPr marL="1600200" indent="-228600" defTabSz="457200">
              <a:defRPr sz="2400">
                <a:solidFill>
                  <a:schemeClr val="tx1"/>
                </a:solidFill>
                <a:latin typeface="Arial" panose="020B0604020202020204" pitchFamily="34" charset="0"/>
                <a:cs typeface="Arial" panose="020B0604020202020204" pitchFamily="34" charset="0"/>
              </a:defRPr>
            </a:lvl4pPr>
            <a:lvl5pPr marL="2057400" indent="-228600" defTabSz="457200">
              <a:defRPr sz="2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1200"/>
              <a:t>www.wmo.int</a:t>
            </a:r>
          </a:p>
        </p:txBody>
      </p:sp>
    </p:spTree>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hf hdr="0" ftr="0" dt="0"/>
  <p:txStyles>
    <p:title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Arial Narrow" pitchFamily="34" charset="0"/>
        </a:defRPr>
      </a:lvl2pPr>
      <a:lvl3pPr algn="ctr" rtl="0" eaLnBrk="0" fontAlgn="base" hangingPunct="0">
        <a:spcBef>
          <a:spcPct val="0"/>
        </a:spcBef>
        <a:spcAft>
          <a:spcPct val="0"/>
        </a:spcAft>
        <a:defRPr sz="4000">
          <a:solidFill>
            <a:schemeClr val="bg1"/>
          </a:solidFill>
          <a:latin typeface="Arial Narrow" pitchFamily="34" charset="0"/>
        </a:defRPr>
      </a:lvl3pPr>
      <a:lvl4pPr algn="ctr" rtl="0" eaLnBrk="0" fontAlgn="base" hangingPunct="0">
        <a:spcBef>
          <a:spcPct val="0"/>
        </a:spcBef>
        <a:spcAft>
          <a:spcPct val="0"/>
        </a:spcAft>
        <a:defRPr sz="4000">
          <a:solidFill>
            <a:schemeClr val="bg1"/>
          </a:solidFill>
          <a:latin typeface="Arial Narrow" pitchFamily="34" charset="0"/>
        </a:defRPr>
      </a:lvl4pPr>
      <a:lvl5pPr algn="ctr" rtl="0" eaLnBrk="0" fontAlgn="base" hangingPunct="0">
        <a:spcBef>
          <a:spcPct val="0"/>
        </a:spcBef>
        <a:spcAft>
          <a:spcPct val="0"/>
        </a:spcAft>
        <a:defRPr sz="4000">
          <a:solidFill>
            <a:schemeClr val="bg1"/>
          </a:solidFill>
          <a:latin typeface="Arial Narrow" pitchFamily="34" charset="0"/>
        </a:defRPr>
      </a:lvl5pPr>
      <a:lvl6pPr marL="457200" algn="ctr" rtl="0" eaLnBrk="0" fontAlgn="base" hangingPunct="0">
        <a:spcBef>
          <a:spcPct val="0"/>
        </a:spcBef>
        <a:spcAft>
          <a:spcPct val="0"/>
        </a:spcAft>
        <a:defRPr sz="4000">
          <a:solidFill>
            <a:schemeClr val="bg1"/>
          </a:solidFill>
          <a:latin typeface="Arial Narrow" pitchFamily="34" charset="0"/>
        </a:defRPr>
      </a:lvl6pPr>
      <a:lvl7pPr marL="914400" algn="ctr" rtl="0" eaLnBrk="0" fontAlgn="base" hangingPunct="0">
        <a:spcBef>
          <a:spcPct val="0"/>
        </a:spcBef>
        <a:spcAft>
          <a:spcPct val="0"/>
        </a:spcAft>
        <a:defRPr sz="4000">
          <a:solidFill>
            <a:schemeClr val="bg1"/>
          </a:solidFill>
          <a:latin typeface="Arial Narrow" pitchFamily="34" charset="0"/>
        </a:defRPr>
      </a:lvl7pPr>
      <a:lvl8pPr marL="1371600" algn="ctr" rtl="0" eaLnBrk="0" fontAlgn="base" hangingPunct="0">
        <a:spcBef>
          <a:spcPct val="0"/>
        </a:spcBef>
        <a:spcAft>
          <a:spcPct val="0"/>
        </a:spcAft>
        <a:defRPr sz="4000">
          <a:solidFill>
            <a:schemeClr val="bg1"/>
          </a:solidFill>
          <a:latin typeface="Arial Narrow" pitchFamily="34" charset="0"/>
        </a:defRPr>
      </a:lvl8pPr>
      <a:lvl9pPr marL="1828800" algn="ctr" rtl="0" eaLnBrk="0" fontAlgn="base" hangingPunct="0">
        <a:spcBef>
          <a:spcPct val="0"/>
        </a:spcBef>
        <a:spcAft>
          <a:spcPct val="0"/>
        </a:spcAft>
        <a:defRPr sz="4000">
          <a:solidFill>
            <a:schemeClr val="bg1"/>
          </a:solidFill>
          <a:latin typeface="Arial Narrow" pitchFamily="34" charset="0"/>
        </a:defRPr>
      </a:lvl9pPr>
    </p:titleStyle>
    <p:bodyStyle>
      <a:lvl1pPr marL="342900" indent="-342900" algn="ctr" rtl="0" eaLnBrk="0" fontAlgn="base" hangingPunct="0">
        <a:spcBef>
          <a:spcPct val="20000"/>
        </a:spcBef>
        <a:spcAft>
          <a:spcPct val="0"/>
        </a:spcAft>
        <a:defRPr sz="2000">
          <a:solidFill>
            <a:schemeClr val="bg1"/>
          </a:solidFill>
          <a:latin typeface="+mn-lt"/>
          <a:ea typeface="+mn-ea"/>
          <a:cs typeface="+mn-cs"/>
        </a:defRPr>
      </a:lvl1pPr>
      <a:lvl2pPr marL="742950" indent="-285750" algn="ctr" rtl="0" eaLnBrk="0" fontAlgn="base" hangingPunct="0">
        <a:spcBef>
          <a:spcPct val="20000"/>
        </a:spcBef>
        <a:spcAft>
          <a:spcPct val="0"/>
        </a:spcAft>
        <a:buClr>
          <a:srgbClr val="FF9900"/>
        </a:buClr>
        <a:buFont typeface="Wingdings" panose="05000000000000000000" pitchFamily="2" charset="2"/>
        <a:buChar char="§"/>
        <a:defRPr sz="2800">
          <a:solidFill>
            <a:schemeClr val="bg1"/>
          </a:solidFill>
          <a:latin typeface="+mn-lt"/>
        </a:defRPr>
      </a:lvl2pPr>
      <a:lvl3pPr marL="1143000" indent="-228600" algn="ctr" rtl="0" eaLnBrk="0" fontAlgn="base" hangingPunct="0">
        <a:spcBef>
          <a:spcPct val="20000"/>
        </a:spcBef>
        <a:spcAft>
          <a:spcPct val="0"/>
        </a:spcAft>
        <a:buClr>
          <a:srgbClr val="FF9900"/>
        </a:buClr>
        <a:buFont typeface="Wingdings" panose="05000000000000000000" pitchFamily="2" charset="2"/>
        <a:buChar char="§"/>
        <a:defRPr sz="2400">
          <a:solidFill>
            <a:schemeClr val="bg1"/>
          </a:solidFill>
          <a:latin typeface="+mn-lt"/>
        </a:defRPr>
      </a:lvl3pPr>
      <a:lvl4pPr marL="1600200" indent="-228600" algn="ctr" rtl="0" eaLnBrk="0" fontAlgn="base" hangingPunct="0">
        <a:spcBef>
          <a:spcPct val="20000"/>
        </a:spcBef>
        <a:spcAft>
          <a:spcPct val="0"/>
        </a:spcAft>
        <a:buClr>
          <a:srgbClr val="FF9900"/>
        </a:buClr>
        <a:buFont typeface="Wingdings" panose="05000000000000000000" pitchFamily="2" charset="2"/>
        <a:buChar char="§"/>
        <a:defRPr sz="2000">
          <a:solidFill>
            <a:schemeClr val="bg1"/>
          </a:solidFill>
          <a:latin typeface="+mn-lt"/>
        </a:defRPr>
      </a:lvl4pPr>
      <a:lvl5pPr marL="2057400" indent="-228600" algn="ctr" rtl="0" eaLnBrk="0" fontAlgn="base" hangingPunct="0">
        <a:spcBef>
          <a:spcPct val="20000"/>
        </a:spcBef>
        <a:spcAft>
          <a:spcPct val="0"/>
        </a:spcAft>
        <a:buClr>
          <a:srgbClr val="FF9900"/>
        </a:buClr>
        <a:buFont typeface="Wingdings" panose="05000000000000000000" pitchFamily="2" charset="2"/>
        <a:buChar char="§"/>
        <a:defRPr sz="2000">
          <a:solidFill>
            <a:schemeClr val="bg1"/>
          </a:solidFill>
          <a:latin typeface="+mn-lt"/>
        </a:defRPr>
      </a:lvl5pPr>
      <a:lvl6pPr marL="2514600" indent="-228600" algn="ctr" rtl="0" eaLnBrk="0" fontAlgn="base" hangingPunct="0">
        <a:spcBef>
          <a:spcPct val="20000"/>
        </a:spcBef>
        <a:spcAft>
          <a:spcPct val="0"/>
        </a:spcAft>
        <a:buClr>
          <a:srgbClr val="FF9900"/>
        </a:buClr>
        <a:buFont typeface="Wingdings" pitchFamily="2" charset="2"/>
        <a:buChar char="§"/>
        <a:defRPr sz="2000">
          <a:solidFill>
            <a:schemeClr val="bg1"/>
          </a:solidFill>
          <a:latin typeface="+mn-lt"/>
        </a:defRPr>
      </a:lvl6pPr>
      <a:lvl7pPr marL="2971800" indent="-228600" algn="ctr" rtl="0" eaLnBrk="0" fontAlgn="base" hangingPunct="0">
        <a:spcBef>
          <a:spcPct val="20000"/>
        </a:spcBef>
        <a:spcAft>
          <a:spcPct val="0"/>
        </a:spcAft>
        <a:buClr>
          <a:srgbClr val="FF9900"/>
        </a:buClr>
        <a:buFont typeface="Wingdings" pitchFamily="2" charset="2"/>
        <a:buChar char="§"/>
        <a:defRPr sz="2000">
          <a:solidFill>
            <a:schemeClr val="bg1"/>
          </a:solidFill>
          <a:latin typeface="+mn-lt"/>
        </a:defRPr>
      </a:lvl7pPr>
      <a:lvl8pPr marL="3429000" indent="-228600" algn="ctr" rtl="0" eaLnBrk="0" fontAlgn="base" hangingPunct="0">
        <a:spcBef>
          <a:spcPct val="20000"/>
        </a:spcBef>
        <a:spcAft>
          <a:spcPct val="0"/>
        </a:spcAft>
        <a:buClr>
          <a:srgbClr val="FF9900"/>
        </a:buClr>
        <a:buFont typeface="Wingdings" pitchFamily="2" charset="2"/>
        <a:buChar char="§"/>
        <a:defRPr sz="2000">
          <a:solidFill>
            <a:schemeClr val="bg1"/>
          </a:solidFill>
          <a:latin typeface="+mn-lt"/>
        </a:defRPr>
      </a:lvl8pPr>
      <a:lvl9pPr marL="3886200" indent="-228600" algn="ctr" rtl="0" eaLnBrk="0" fontAlgn="base" hangingPunct="0">
        <a:spcBef>
          <a:spcPct val="20000"/>
        </a:spcBef>
        <a:spcAft>
          <a:spcPct val="0"/>
        </a:spcAft>
        <a:buClr>
          <a:srgbClr val="FF9900"/>
        </a:buClr>
        <a:buFont typeface="Wingdings" pitchFamily="2" charset="2"/>
        <a:buChar char="§"/>
        <a:defRPr sz="2000">
          <a:solidFill>
            <a:schemeClr val="bg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3" descr="wmo_ppt_2012.jpg"/>
          <p:cNvPicPr>
            <a:picLocks noChangeAspect="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Rectangle 3"/>
          <p:cNvSpPr>
            <a:spLocks noGrp="1" noChangeArrowheads="1"/>
          </p:cNvSpPr>
          <p:nvPr>
            <p:ph type="title"/>
          </p:nvPr>
        </p:nvSpPr>
        <p:spPr bwMode="auto">
          <a:xfrm>
            <a:off x="250825" y="188913"/>
            <a:ext cx="8713788"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Rectangle 4"/>
          <p:cNvSpPr>
            <a:spLocks noGrp="1" noChangeArrowheads="1"/>
          </p:cNvSpPr>
          <p:nvPr>
            <p:ph type="body" idx="1"/>
          </p:nvPr>
        </p:nvSpPr>
        <p:spPr bwMode="auto">
          <a:xfrm>
            <a:off x="250825" y="1052513"/>
            <a:ext cx="8713788" cy="4897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0"/>
            <a:r>
              <a:rPr lang="en-US" altLang="en-US"/>
              <a:t>First level</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82" name="Rectangle 6"/>
          <p:cNvSpPr>
            <a:spLocks noGrp="1" noChangeArrowheads="1"/>
          </p:cNvSpPr>
          <p:nvPr>
            <p:ph type="ftr" sz="quarter" idx="3"/>
          </p:nvPr>
        </p:nvSpPr>
        <p:spPr bwMode="auto">
          <a:xfrm>
            <a:off x="1042988" y="6453188"/>
            <a:ext cx="4465637"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buClrTx/>
              <a:buFontTx/>
              <a:buNone/>
              <a:defRPr sz="1200">
                <a:solidFill>
                  <a:srgbClr val="000000"/>
                </a:solidFill>
              </a:defRPr>
            </a:lvl1pPr>
          </a:lstStyle>
          <a:p>
            <a:pPr>
              <a:defRPr/>
            </a:pPr>
            <a:endParaRPr lang="en-US"/>
          </a:p>
        </p:txBody>
      </p:sp>
      <p:sp>
        <p:nvSpPr>
          <p:cNvPr id="24583" name="Rectangle 7"/>
          <p:cNvSpPr>
            <a:spLocks noGrp="1" noChangeArrowheads="1"/>
          </p:cNvSpPr>
          <p:nvPr>
            <p:ph type="sldNum" sz="quarter" idx="4"/>
          </p:nvPr>
        </p:nvSpPr>
        <p:spPr bwMode="auto">
          <a:xfrm>
            <a:off x="5867400" y="6478588"/>
            <a:ext cx="1152525"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solidFill>
                  <a:srgbClr val="000000"/>
                </a:solidFill>
              </a:defRPr>
            </a:lvl1pPr>
          </a:lstStyle>
          <a:p>
            <a:pPr>
              <a:defRPr/>
            </a:pPr>
            <a:fld id="{9CF4CD8B-70B5-4724-9254-D010BC4A98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hf hdr="0" ftr="0" dt="0"/>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Arial" pitchFamily="34" charset="0"/>
        </a:defRPr>
      </a:lvl2pPr>
      <a:lvl3pPr algn="l" rtl="0" eaLnBrk="0" fontAlgn="base" hangingPunct="0">
        <a:spcBef>
          <a:spcPct val="0"/>
        </a:spcBef>
        <a:spcAft>
          <a:spcPct val="0"/>
        </a:spcAft>
        <a:defRPr sz="3000">
          <a:solidFill>
            <a:schemeClr val="tx2"/>
          </a:solidFill>
          <a:latin typeface="Arial" pitchFamily="34" charset="0"/>
        </a:defRPr>
      </a:lvl3pPr>
      <a:lvl4pPr algn="l" rtl="0" eaLnBrk="0" fontAlgn="base" hangingPunct="0">
        <a:spcBef>
          <a:spcPct val="0"/>
        </a:spcBef>
        <a:spcAft>
          <a:spcPct val="0"/>
        </a:spcAft>
        <a:defRPr sz="3000">
          <a:solidFill>
            <a:schemeClr val="tx2"/>
          </a:solidFill>
          <a:latin typeface="Arial" pitchFamily="34" charset="0"/>
        </a:defRPr>
      </a:lvl4pPr>
      <a:lvl5pPr algn="l" rtl="0" eaLnBrk="0" fontAlgn="base" hangingPunct="0">
        <a:spcBef>
          <a:spcPct val="0"/>
        </a:spcBef>
        <a:spcAft>
          <a:spcPct val="0"/>
        </a:spcAft>
        <a:defRPr sz="3000">
          <a:solidFill>
            <a:schemeClr val="tx2"/>
          </a:solidFill>
          <a:latin typeface="Arial" pitchFamily="34" charset="0"/>
        </a:defRPr>
      </a:lvl5pPr>
      <a:lvl6pPr marL="457200" algn="l" rtl="0" eaLnBrk="0" fontAlgn="base" hangingPunct="0">
        <a:spcBef>
          <a:spcPct val="0"/>
        </a:spcBef>
        <a:spcAft>
          <a:spcPct val="0"/>
        </a:spcAft>
        <a:defRPr sz="3000">
          <a:solidFill>
            <a:schemeClr val="tx2"/>
          </a:solidFill>
          <a:latin typeface="Arial" pitchFamily="34" charset="0"/>
        </a:defRPr>
      </a:lvl6pPr>
      <a:lvl7pPr marL="914400" algn="l" rtl="0" eaLnBrk="0" fontAlgn="base" hangingPunct="0">
        <a:spcBef>
          <a:spcPct val="0"/>
        </a:spcBef>
        <a:spcAft>
          <a:spcPct val="0"/>
        </a:spcAft>
        <a:defRPr sz="3000">
          <a:solidFill>
            <a:schemeClr val="tx2"/>
          </a:solidFill>
          <a:latin typeface="Arial" pitchFamily="34" charset="0"/>
        </a:defRPr>
      </a:lvl7pPr>
      <a:lvl8pPr marL="1371600" algn="l" rtl="0" eaLnBrk="0" fontAlgn="base" hangingPunct="0">
        <a:spcBef>
          <a:spcPct val="0"/>
        </a:spcBef>
        <a:spcAft>
          <a:spcPct val="0"/>
        </a:spcAft>
        <a:defRPr sz="3000">
          <a:solidFill>
            <a:schemeClr val="tx2"/>
          </a:solidFill>
          <a:latin typeface="Arial" pitchFamily="34" charset="0"/>
        </a:defRPr>
      </a:lvl8pPr>
      <a:lvl9pPr marL="1828800" algn="l" rtl="0" eaLnBrk="0" fontAlgn="base" hangingPunct="0">
        <a:spcBef>
          <a:spcPct val="0"/>
        </a:spcBef>
        <a:spcAft>
          <a:spcPct val="0"/>
        </a:spcAft>
        <a:defRPr sz="3000">
          <a:solidFill>
            <a:schemeClr val="tx2"/>
          </a:solidFill>
          <a:latin typeface="Arial" pitchFamily="34" charset="0"/>
        </a:defRPr>
      </a:lvl9pPr>
    </p:titleStyle>
    <p:bodyStyle>
      <a:lvl1pPr marL="533400" indent="-533400" algn="l" rtl="0" eaLnBrk="0" fontAlgn="base" hangingPunct="0">
        <a:spcBef>
          <a:spcPct val="20000"/>
        </a:spcBef>
        <a:spcAft>
          <a:spcPct val="0"/>
        </a:spcAft>
        <a:buClr>
          <a:srgbClr val="FF9900"/>
        </a:buClr>
        <a:buFont typeface="Wingdings" panose="05000000000000000000" pitchFamily="2" charset="2"/>
        <a:buChar char="§"/>
        <a:defRPr sz="2800">
          <a:solidFill>
            <a:schemeClr val="tx1"/>
          </a:solidFill>
          <a:latin typeface="+mn-lt"/>
          <a:ea typeface="+mn-ea"/>
          <a:cs typeface="+mn-cs"/>
        </a:defRPr>
      </a:lvl1pPr>
      <a:lvl2pPr marL="990600" indent="-533400" algn="l" rtl="0" eaLnBrk="0" fontAlgn="base" hangingPunct="0">
        <a:spcBef>
          <a:spcPct val="20000"/>
        </a:spcBef>
        <a:spcAft>
          <a:spcPct val="0"/>
        </a:spcAft>
        <a:buClr>
          <a:srgbClr val="FF9900"/>
        </a:buClr>
        <a:buFont typeface="Wingdings" panose="05000000000000000000" pitchFamily="2" charset="2"/>
        <a:buChar char="§"/>
        <a:defRPr sz="2800">
          <a:solidFill>
            <a:schemeClr val="tx1"/>
          </a:solidFill>
          <a:latin typeface="+mn-lt"/>
        </a:defRPr>
      </a:lvl2pPr>
      <a:lvl3pPr marL="1371600" indent="-457200" algn="l" rtl="0" eaLnBrk="0" fontAlgn="base" hangingPunct="0">
        <a:spcBef>
          <a:spcPct val="20000"/>
        </a:spcBef>
        <a:spcAft>
          <a:spcPct val="0"/>
        </a:spcAft>
        <a:buClr>
          <a:srgbClr val="FF9900"/>
        </a:buClr>
        <a:buFont typeface="Wingdings" panose="05000000000000000000" pitchFamily="2" charset="2"/>
        <a:buChar char="§"/>
        <a:defRPr sz="2400">
          <a:solidFill>
            <a:schemeClr val="tx1"/>
          </a:solidFill>
          <a:latin typeface="+mn-lt"/>
        </a:defRPr>
      </a:lvl3pPr>
      <a:lvl4pPr marL="1752600" indent="-381000" algn="l" rtl="0" eaLnBrk="0" fontAlgn="base" hangingPunct="0">
        <a:spcBef>
          <a:spcPct val="20000"/>
        </a:spcBef>
        <a:spcAft>
          <a:spcPct val="0"/>
        </a:spcAft>
        <a:buClr>
          <a:srgbClr val="FF9900"/>
        </a:buClr>
        <a:buFont typeface="Wingdings" panose="05000000000000000000" pitchFamily="2" charset="2"/>
        <a:buChar char="§"/>
        <a:defRPr sz="2000">
          <a:solidFill>
            <a:schemeClr val="tx1"/>
          </a:solidFill>
          <a:latin typeface="+mn-lt"/>
        </a:defRPr>
      </a:lvl4pPr>
      <a:lvl5pPr marL="2209800" indent="-381000" algn="l" rtl="0" eaLnBrk="0" fontAlgn="base" hangingPunct="0">
        <a:spcBef>
          <a:spcPct val="20000"/>
        </a:spcBef>
        <a:spcAft>
          <a:spcPct val="0"/>
        </a:spcAft>
        <a:buClr>
          <a:srgbClr val="FF9900"/>
        </a:buClr>
        <a:buFont typeface="Wingdings" panose="05000000000000000000" pitchFamily="2" charset="2"/>
        <a:buChar char="§"/>
        <a:defRPr sz="2000">
          <a:solidFill>
            <a:schemeClr val="tx1"/>
          </a:solidFill>
          <a:latin typeface="+mn-lt"/>
        </a:defRPr>
      </a:lvl5pPr>
      <a:lvl6pPr marL="26670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6pPr>
      <a:lvl7pPr marL="31242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7pPr>
      <a:lvl8pPr marL="35814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8pPr>
      <a:lvl9pPr marL="40386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3" descr="wmo_ppt_2012.jpg"/>
          <p:cNvPicPr>
            <a:picLocks noChangeAspect="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Rectangle 3"/>
          <p:cNvSpPr>
            <a:spLocks noGrp="1" noChangeArrowheads="1"/>
          </p:cNvSpPr>
          <p:nvPr>
            <p:ph type="title"/>
          </p:nvPr>
        </p:nvSpPr>
        <p:spPr bwMode="auto">
          <a:xfrm>
            <a:off x="250825" y="188913"/>
            <a:ext cx="8713788"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4" name="Rectangle 4"/>
          <p:cNvSpPr>
            <a:spLocks noGrp="1" noChangeArrowheads="1"/>
          </p:cNvSpPr>
          <p:nvPr>
            <p:ph type="body" idx="1"/>
          </p:nvPr>
        </p:nvSpPr>
        <p:spPr bwMode="auto">
          <a:xfrm>
            <a:off x="250825" y="1052513"/>
            <a:ext cx="8713788" cy="4897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0"/>
            <a:r>
              <a:rPr lang="en-US" altLang="en-US"/>
              <a:t>First level</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82" name="Rectangle 6"/>
          <p:cNvSpPr>
            <a:spLocks noGrp="1" noChangeArrowheads="1"/>
          </p:cNvSpPr>
          <p:nvPr>
            <p:ph type="ftr" sz="quarter" idx="3"/>
          </p:nvPr>
        </p:nvSpPr>
        <p:spPr bwMode="auto">
          <a:xfrm>
            <a:off x="1042988" y="6453188"/>
            <a:ext cx="4465637"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buClrTx/>
              <a:buFontTx/>
              <a:buNone/>
              <a:defRPr sz="1200">
                <a:solidFill>
                  <a:srgbClr val="000000"/>
                </a:solidFill>
              </a:defRPr>
            </a:lvl1pPr>
          </a:lstStyle>
          <a:p>
            <a:pPr>
              <a:defRPr/>
            </a:pPr>
            <a:endParaRPr lang="en-US"/>
          </a:p>
        </p:txBody>
      </p:sp>
      <p:sp>
        <p:nvSpPr>
          <p:cNvPr id="24583" name="Rectangle 7"/>
          <p:cNvSpPr>
            <a:spLocks noGrp="1" noChangeArrowheads="1"/>
          </p:cNvSpPr>
          <p:nvPr>
            <p:ph type="sldNum" sz="quarter" idx="4"/>
          </p:nvPr>
        </p:nvSpPr>
        <p:spPr bwMode="auto">
          <a:xfrm>
            <a:off x="5867400" y="6478588"/>
            <a:ext cx="1152525"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solidFill>
                  <a:srgbClr val="000000"/>
                </a:solidFill>
              </a:defRPr>
            </a:lvl1pPr>
          </a:lstStyle>
          <a:p>
            <a:pPr>
              <a:defRPr/>
            </a:pPr>
            <a:fld id="{8BFB509F-CF69-4485-9BF1-6775BFE4B6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Lst>
  <p:hf hdr="0" ftr="0" dt="0"/>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Arial" pitchFamily="34" charset="0"/>
        </a:defRPr>
      </a:lvl2pPr>
      <a:lvl3pPr algn="l" rtl="0" eaLnBrk="0" fontAlgn="base" hangingPunct="0">
        <a:spcBef>
          <a:spcPct val="0"/>
        </a:spcBef>
        <a:spcAft>
          <a:spcPct val="0"/>
        </a:spcAft>
        <a:defRPr sz="3000">
          <a:solidFill>
            <a:schemeClr val="tx2"/>
          </a:solidFill>
          <a:latin typeface="Arial" pitchFamily="34" charset="0"/>
        </a:defRPr>
      </a:lvl3pPr>
      <a:lvl4pPr algn="l" rtl="0" eaLnBrk="0" fontAlgn="base" hangingPunct="0">
        <a:spcBef>
          <a:spcPct val="0"/>
        </a:spcBef>
        <a:spcAft>
          <a:spcPct val="0"/>
        </a:spcAft>
        <a:defRPr sz="3000">
          <a:solidFill>
            <a:schemeClr val="tx2"/>
          </a:solidFill>
          <a:latin typeface="Arial" pitchFamily="34" charset="0"/>
        </a:defRPr>
      </a:lvl4pPr>
      <a:lvl5pPr algn="l" rtl="0" eaLnBrk="0" fontAlgn="base" hangingPunct="0">
        <a:spcBef>
          <a:spcPct val="0"/>
        </a:spcBef>
        <a:spcAft>
          <a:spcPct val="0"/>
        </a:spcAft>
        <a:defRPr sz="3000">
          <a:solidFill>
            <a:schemeClr val="tx2"/>
          </a:solidFill>
          <a:latin typeface="Arial" pitchFamily="34" charset="0"/>
        </a:defRPr>
      </a:lvl5pPr>
      <a:lvl6pPr marL="457200" algn="l" rtl="0" eaLnBrk="0" fontAlgn="base" hangingPunct="0">
        <a:spcBef>
          <a:spcPct val="0"/>
        </a:spcBef>
        <a:spcAft>
          <a:spcPct val="0"/>
        </a:spcAft>
        <a:defRPr sz="3000">
          <a:solidFill>
            <a:schemeClr val="tx2"/>
          </a:solidFill>
          <a:latin typeface="Arial" pitchFamily="34" charset="0"/>
        </a:defRPr>
      </a:lvl6pPr>
      <a:lvl7pPr marL="914400" algn="l" rtl="0" eaLnBrk="0" fontAlgn="base" hangingPunct="0">
        <a:spcBef>
          <a:spcPct val="0"/>
        </a:spcBef>
        <a:spcAft>
          <a:spcPct val="0"/>
        </a:spcAft>
        <a:defRPr sz="3000">
          <a:solidFill>
            <a:schemeClr val="tx2"/>
          </a:solidFill>
          <a:latin typeface="Arial" pitchFamily="34" charset="0"/>
        </a:defRPr>
      </a:lvl7pPr>
      <a:lvl8pPr marL="1371600" algn="l" rtl="0" eaLnBrk="0" fontAlgn="base" hangingPunct="0">
        <a:spcBef>
          <a:spcPct val="0"/>
        </a:spcBef>
        <a:spcAft>
          <a:spcPct val="0"/>
        </a:spcAft>
        <a:defRPr sz="3000">
          <a:solidFill>
            <a:schemeClr val="tx2"/>
          </a:solidFill>
          <a:latin typeface="Arial" pitchFamily="34" charset="0"/>
        </a:defRPr>
      </a:lvl8pPr>
      <a:lvl9pPr marL="1828800" algn="l" rtl="0" eaLnBrk="0" fontAlgn="base" hangingPunct="0">
        <a:spcBef>
          <a:spcPct val="0"/>
        </a:spcBef>
        <a:spcAft>
          <a:spcPct val="0"/>
        </a:spcAft>
        <a:defRPr sz="3000">
          <a:solidFill>
            <a:schemeClr val="tx2"/>
          </a:solidFill>
          <a:latin typeface="Arial" pitchFamily="34" charset="0"/>
        </a:defRPr>
      </a:lvl9pPr>
    </p:titleStyle>
    <p:bodyStyle>
      <a:lvl1pPr marL="533400" indent="-533400" algn="l" rtl="0" eaLnBrk="0" fontAlgn="base" hangingPunct="0">
        <a:spcBef>
          <a:spcPct val="20000"/>
        </a:spcBef>
        <a:spcAft>
          <a:spcPct val="0"/>
        </a:spcAft>
        <a:buClr>
          <a:srgbClr val="FF9900"/>
        </a:buClr>
        <a:buFont typeface="Wingdings" panose="05000000000000000000" pitchFamily="2" charset="2"/>
        <a:buChar char="§"/>
        <a:defRPr sz="2800">
          <a:solidFill>
            <a:schemeClr val="tx1"/>
          </a:solidFill>
          <a:latin typeface="+mn-lt"/>
          <a:ea typeface="+mn-ea"/>
          <a:cs typeface="+mn-cs"/>
        </a:defRPr>
      </a:lvl1pPr>
      <a:lvl2pPr marL="990600" indent="-533400" algn="l" rtl="0" eaLnBrk="0" fontAlgn="base" hangingPunct="0">
        <a:spcBef>
          <a:spcPct val="20000"/>
        </a:spcBef>
        <a:spcAft>
          <a:spcPct val="0"/>
        </a:spcAft>
        <a:buClr>
          <a:srgbClr val="FF9900"/>
        </a:buClr>
        <a:buFont typeface="Wingdings" panose="05000000000000000000" pitchFamily="2" charset="2"/>
        <a:buChar char="§"/>
        <a:defRPr sz="2800">
          <a:solidFill>
            <a:schemeClr val="tx1"/>
          </a:solidFill>
          <a:latin typeface="+mn-lt"/>
        </a:defRPr>
      </a:lvl2pPr>
      <a:lvl3pPr marL="1371600" indent="-457200" algn="l" rtl="0" eaLnBrk="0" fontAlgn="base" hangingPunct="0">
        <a:spcBef>
          <a:spcPct val="20000"/>
        </a:spcBef>
        <a:spcAft>
          <a:spcPct val="0"/>
        </a:spcAft>
        <a:buClr>
          <a:srgbClr val="FF9900"/>
        </a:buClr>
        <a:buFont typeface="Wingdings" panose="05000000000000000000" pitchFamily="2" charset="2"/>
        <a:buChar char="§"/>
        <a:defRPr sz="2400">
          <a:solidFill>
            <a:schemeClr val="tx1"/>
          </a:solidFill>
          <a:latin typeface="+mn-lt"/>
        </a:defRPr>
      </a:lvl3pPr>
      <a:lvl4pPr marL="1752600" indent="-381000" algn="l" rtl="0" eaLnBrk="0" fontAlgn="base" hangingPunct="0">
        <a:spcBef>
          <a:spcPct val="20000"/>
        </a:spcBef>
        <a:spcAft>
          <a:spcPct val="0"/>
        </a:spcAft>
        <a:buClr>
          <a:srgbClr val="FF9900"/>
        </a:buClr>
        <a:buFont typeface="Wingdings" panose="05000000000000000000" pitchFamily="2" charset="2"/>
        <a:buChar char="§"/>
        <a:defRPr sz="2000">
          <a:solidFill>
            <a:schemeClr val="tx1"/>
          </a:solidFill>
          <a:latin typeface="+mn-lt"/>
        </a:defRPr>
      </a:lvl4pPr>
      <a:lvl5pPr marL="2209800" indent="-381000" algn="l" rtl="0" eaLnBrk="0" fontAlgn="base" hangingPunct="0">
        <a:spcBef>
          <a:spcPct val="20000"/>
        </a:spcBef>
        <a:spcAft>
          <a:spcPct val="0"/>
        </a:spcAft>
        <a:buClr>
          <a:srgbClr val="FF9900"/>
        </a:buClr>
        <a:buFont typeface="Wingdings" panose="05000000000000000000" pitchFamily="2" charset="2"/>
        <a:buChar char="§"/>
        <a:defRPr sz="2000">
          <a:solidFill>
            <a:schemeClr val="tx1"/>
          </a:solidFill>
          <a:latin typeface="+mn-lt"/>
        </a:defRPr>
      </a:lvl5pPr>
      <a:lvl6pPr marL="26670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6pPr>
      <a:lvl7pPr marL="31242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7pPr>
      <a:lvl8pPr marL="35814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8pPr>
      <a:lvl9pPr marL="40386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pPr/>
              <a:t>‹#›</a:t>
            </a:fld>
            <a:endParaRPr lang="en-US"/>
          </a:p>
        </p:txBody>
      </p:sp>
      <p:pic>
        <p:nvPicPr>
          <p:cNvPr id="7" name="Picture 6" descr="wmo2016_powerpoint_standard_v2-2.jpg"/>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xmlns="" val="3658994037"/>
      </p:ext>
    </p:extLst>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34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037F741-DD46-4329-8F57-8E505F9A16C8}" type="slidenum">
              <a:rPr lang="en-US" smtClean="0"/>
              <a:pPr>
                <a:defRPr/>
              </a:pPr>
              <a:t>‹#›</a:t>
            </a:fld>
            <a:endParaRPr lang="en-US"/>
          </a:p>
        </p:txBody>
      </p:sp>
      <p:pic>
        <p:nvPicPr>
          <p:cNvPr id="7" name="Picture 6" descr="wmo2016_powerpoint_standard_v2-2.jpg"/>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xmlns="" val="3681963779"/>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9999"/>
            </a:gs>
            <a:gs pos="100000">
              <a:srgbClr val="007A7A"/>
            </a:gs>
          </a:gsLst>
          <a:lin ang="54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066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endParaRPr lang="en-GB"/>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pPr>
              <a:defRPr/>
            </a:pPr>
            <a:endParaRPr lang="en-US"/>
          </a:p>
        </p:txBody>
      </p:sp>
      <p:sp>
        <p:nvSpPr>
          <p:cNvPr id="6150" name="Rectangle 6"/>
          <p:cNvSpPr>
            <a:spLocks noGrp="1" noChangeArrowheads="1"/>
          </p:cNvSpPr>
          <p:nvPr>
            <p:ph type="sldNum" sz="quarter" idx="4"/>
          </p:nvPr>
        </p:nvSpPr>
        <p:spPr bwMode="auto">
          <a:xfrm>
            <a:off x="6281738" y="6248400"/>
            <a:ext cx="6604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209207DF-ED01-4750-BB70-6496295E357E}" type="slidenum">
              <a:rPr lang="en-GB"/>
              <a:pPr>
                <a:defRPr/>
              </a:pPr>
              <a:t>‹#›</a:t>
            </a:fld>
            <a:endParaRPr lang="en-GB"/>
          </a:p>
        </p:txBody>
      </p:sp>
    </p:spTree>
    <p:extLst>
      <p:ext uri="{BB962C8B-B14F-4D97-AF65-F5344CB8AC3E}">
        <p14:creationId xmlns:p14="http://schemas.microsoft.com/office/powerpoint/2010/main" xmlns="" val="976904713"/>
      </p:ext>
    </p:extLst>
  </p:cSld>
  <p:clrMap bg1="dk2" tx1="lt1" bg2="dk1" tx2="lt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txStyles>
    <p:titleStyle>
      <a:lvl1pPr algn="ctr" defTabSz="762000" rtl="0" eaLnBrk="1" fontAlgn="base" hangingPunct="1">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defTabSz="762000" rtl="0" eaLnBrk="1" fontAlgn="base" hangingPunct="1">
        <a:spcBef>
          <a:spcPct val="0"/>
        </a:spcBef>
        <a:spcAft>
          <a:spcPct val="0"/>
        </a:spcAft>
        <a:defRPr sz="3600" b="1">
          <a:solidFill>
            <a:schemeClr val="tx2"/>
          </a:solidFill>
          <a:effectLst>
            <a:outerShdw blurRad="38100" dist="38100" dir="2700000" algn="tl">
              <a:srgbClr val="000000"/>
            </a:outerShdw>
          </a:effectLst>
          <a:latin typeface="Times New Roman" pitchFamily="18" charset="0"/>
        </a:defRPr>
      </a:lvl2pPr>
      <a:lvl3pPr algn="ctr" defTabSz="762000" rtl="0" eaLnBrk="1" fontAlgn="base" hangingPunct="1">
        <a:spcBef>
          <a:spcPct val="0"/>
        </a:spcBef>
        <a:spcAft>
          <a:spcPct val="0"/>
        </a:spcAft>
        <a:defRPr sz="3600" b="1">
          <a:solidFill>
            <a:schemeClr val="tx2"/>
          </a:solidFill>
          <a:effectLst>
            <a:outerShdw blurRad="38100" dist="38100" dir="2700000" algn="tl">
              <a:srgbClr val="000000"/>
            </a:outerShdw>
          </a:effectLst>
          <a:latin typeface="Times New Roman" pitchFamily="18" charset="0"/>
        </a:defRPr>
      </a:lvl3pPr>
      <a:lvl4pPr algn="ctr" defTabSz="762000" rtl="0" eaLnBrk="1" fontAlgn="base" hangingPunct="1">
        <a:spcBef>
          <a:spcPct val="0"/>
        </a:spcBef>
        <a:spcAft>
          <a:spcPct val="0"/>
        </a:spcAft>
        <a:defRPr sz="3600" b="1">
          <a:solidFill>
            <a:schemeClr val="tx2"/>
          </a:solidFill>
          <a:effectLst>
            <a:outerShdw blurRad="38100" dist="38100" dir="2700000" algn="tl">
              <a:srgbClr val="000000"/>
            </a:outerShdw>
          </a:effectLst>
          <a:latin typeface="Times New Roman" pitchFamily="18" charset="0"/>
        </a:defRPr>
      </a:lvl4pPr>
      <a:lvl5pPr algn="ctr" defTabSz="762000" rtl="0" eaLnBrk="1" fontAlgn="base" hangingPunct="1">
        <a:spcBef>
          <a:spcPct val="0"/>
        </a:spcBef>
        <a:spcAft>
          <a:spcPct val="0"/>
        </a:spcAft>
        <a:defRPr sz="3600" b="1">
          <a:solidFill>
            <a:schemeClr val="tx2"/>
          </a:solidFill>
          <a:effectLst>
            <a:outerShdw blurRad="38100" dist="38100" dir="2700000" algn="tl">
              <a:srgbClr val="000000"/>
            </a:outerShdw>
          </a:effectLst>
          <a:latin typeface="Times New Roman" pitchFamily="18" charset="0"/>
        </a:defRPr>
      </a:lvl5pPr>
      <a:lvl6pPr marL="457200" algn="ctr" defTabSz="762000" rtl="0" eaLnBrk="1" fontAlgn="base" hangingPunct="1">
        <a:spcBef>
          <a:spcPct val="0"/>
        </a:spcBef>
        <a:spcAft>
          <a:spcPct val="0"/>
        </a:spcAft>
        <a:defRPr sz="3600" b="1">
          <a:solidFill>
            <a:schemeClr val="tx2"/>
          </a:solidFill>
          <a:effectLst>
            <a:outerShdw blurRad="38100" dist="38100" dir="2700000" algn="tl">
              <a:srgbClr val="000000"/>
            </a:outerShdw>
          </a:effectLst>
          <a:latin typeface="Times New Roman" pitchFamily="18" charset="0"/>
        </a:defRPr>
      </a:lvl6pPr>
      <a:lvl7pPr marL="914400" algn="ctr" defTabSz="762000" rtl="0" eaLnBrk="1" fontAlgn="base" hangingPunct="1">
        <a:spcBef>
          <a:spcPct val="0"/>
        </a:spcBef>
        <a:spcAft>
          <a:spcPct val="0"/>
        </a:spcAft>
        <a:defRPr sz="3600" b="1">
          <a:solidFill>
            <a:schemeClr val="tx2"/>
          </a:solidFill>
          <a:effectLst>
            <a:outerShdw blurRad="38100" dist="38100" dir="2700000" algn="tl">
              <a:srgbClr val="000000"/>
            </a:outerShdw>
          </a:effectLst>
          <a:latin typeface="Times New Roman" pitchFamily="18" charset="0"/>
        </a:defRPr>
      </a:lvl7pPr>
      <a:lvl8pPr marL="1371600" algn="ctr" defTabSz="762000" rtl="0" eaLnBrk="1" fontAlgn="base" hangingPunct="1">
        <a:spcBef>
          <a:spcPct val="0"/>
        </a:spcBef>
        <a:spcAft>
          <a:spcPct val="0"/>
        </a:spcAft>
        <a:defRPr sz="3600" b="1">
          <a:solidFill>
            <a:schemeClr val="tx2"/>
          </a:solidFill>
          <a:effectLst>
            <a:outerShdw blurRad="38100" dist="38100" dir="2700000" algn="tl">
              <a:srgbClr val="000000"/>
            </a:outerShdw>
          </a:effectLst>
          <a:latin typeface="Times New Roman" pitchFamily="18" charset="0"/>
        </a:defRPr>
      </a:lvl8pPr>
      <a:lvl9pPr marL="1828800" algn="ctr" defTabSz="762000" rtl="0" eaLnBrk="1" fontAlgn="base" hangingPunct="1">
        <a:spcBef>
          <a:spcPct val="0"/>
        </a:spcBef>
        <a:spcAft>
          <a:spcPct val="0"/>
        </a:spcAft>
        <a:defRPr sz="36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defTabSz="762000"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defTabSz="762000" rtl="0" eaLnBrk="1" fontAlgn="base" hangingPunct="1">
        <a:spcBef>
          <a:spcPct val="20000"/>
        </a:spcBef>
        <a:spcAft>
          <a:spcPct val="0"/>
        </a:spcAft>
        <a:buChar char="–"/>
        <a:defRPr sz="2800">
          <a:solidFill>
            <a:schemeClr val="tx1"/>
          </a:solidFill>
          <a:latin typeface="+mn-lt"/>
        </a:defRPr>
      </a:lvl2pPr>
      <a:lvl3pPr marL="1143000" indent="-228600" algn="l" defTabSz="762000" rtl="0" eaLnBrk="1" fontAlgn="base" hangingPunct="1">
        <a:spcBef>
          <a:spcPct val="20000"/>
        </a:spcBef>
        <a:spcAft>
          <a:spcPct val="0"/>
        </a:spcAft>
        <a:buChar char="•"/>
        <a:defRPr sz="2400">
          <a:solidFill>
            <a:schemeClr val="tx1"/>
          </a:solidFill>
          <a:latin typeface="+mn-lt"/>
        </a:defRPr>
      </a:lvl3pPr>
      <a:lvl4pPr marL="1600200" indent="-228600" algn="l" defTabSz="762000" rtl="0" eaLnBrk="1" fontAlgn="base" hangingPunct="1">
        <a:spcBef>
          <a:spcPct val="20000"/>
        </a:spcBef>
        <a:spcAft>
          <a:spcPct val="0"/>
        </a:spcAft>
        <a:buChar char="–"/>
        <a:defRPr sz="2000">
          <a:solidFill>
            <a:schemeClr val="tx1"/>
          </a:solidFill>
          <a:latin typeface="+mn-lt"/>
        </a:defRPr>
      </a:lvl4pPr>
      <a:lvl5pPr marL="2057400" indent="-228600" algn="l" defTabSz="762000" rtl="0" eaLnBrk="1" fontAlgn="base" hangingPunct="1">
        <a:spcBef>
          <a:spcPct val="20000"/>
        </a:spcBef>
        <a:spcAft>
          <a:spcPct val="0"/>
        </a:spcAft>
        <a:buChar char="•"/>
        <a:defRPr sz="2000">
          <a:solidFill>
            <a:schemeClr val="tx1"/>
          </a:solidFill>
          <a:latin typeface="+mn-lt"/>
        </a:defRPr>
      </a:lvl5pPr>
      <a:lvl6pPr marL="2514600" indent="-228600" algn="l" defTabSz="762000" rtl="0" eaLnBrk="1" fontAlgn="base" hangingPunct="1">
        <a:spcBef>
          <a:spcPct val="20000"/>
        </a:spcBef>
        <a:spcAft>
          <a:spcPct val="0"/>
        </a:spcAft>
        <a:buChar char="•"/>
        <a:defRPr sz="2000">
          <a:solidFill>
            <a:schemeClr val="tx1"/>
          </a:solidFill>
          <a:latin typeface="+mn-lt"/>
        </a:defRPr>
      </a:lvl6pPr>
      <a:lvl7pPr marL="2971800" indent="-228600" algn="l" defTabSz="762000" rtl="0" eaLnBrk="1" fontAlgn="base" hangingPunct="1">
        <a:spcBef>
          <a:spcPct val="20000"/>
        </a:spcBef>
        <a:spcAft>
          <a:spcPct val="0"/>
        </a:spcAft>
        <a:buChar char="•"/>
        <a:defRPr sz="2000">
          <a:solidFill>
            <a:schemeClr val="tx1"/>
          </a:solidFill>
          <a:latin typeface="+mn-lt"/>
        </a:defRPr>
      </a:lvl7pPr>
      <a:lvl8pPr marL="3429000" indent="-228600" algn="l" defTabSz="762000" rtl="0" eaLnBrk="1" fontAlgn="base" hangingPunct="1">
        <a:spcBef>
          <a:spcPct val="20000"/>
        </a:spcBef>
        <a:spcAft>
          <a:spcPct val="0"/>
        </a:spcAft>
        <a:buChar char="•"/>
        <a:defRPr sz="2000">
          <a:solidFill>
            <a:schemeClr val="tx1"/>
          </a:solidFill>
          <a:latin typeface="+mn-lt"/>
        </a:defRPr>
      </a:lvl8pPr>
      <a:lvl9pPr marL="3886200" indent="-228600" algn="l" defTabSz="762000"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9525" y="6051550"/>
            <a:ext cx="9169400" cy="849313"/>
            <a:chOff x="-9525" y="6051550"/>
            <a:chExt cx="9169400" cy="849313"/>
          </a:xfrm>
        </p:grpSpPr>
        <p:sp>
          <p:nvSpPr>
            <p:cNvPr id="8" name="AutoShape 4"/>
            <p:cNvSpPr>
              <a:spLocks noChangeAspect="1" noChangeArrowheads="1" noTextEdit="1"/>
            </p:cNvSpPr>
            <p:nvPr/>
          </p:nvSpPr>
          <p:spPr bwMode="auto">
            <a:xfrm>
              <a:off x="-7938" y="6056313"/>
              <a:ext cx="9161463" cy="801687"/>
            </a:xfrm>
            <a:prstGeom prst="rect">
              <a:avLst/>
            </a:prstGeom>
            <a:noFill/>
            <a:ln>
              <a:noFill/>
            </a:ln>
            <a:extLst/>
          </p:spPr>
          <p:txBody>
            <a:bodyPr/>
            <a:lstStyle/>
            <a:p>
              <a:pPr>
                <a:defRPr/>
              </a:pPr>
              <a:endParaRPr lang="en-AU"/>
            </a:p>
          </p:txBody>
        </p:sp>
        <p:sp>
          <p:nvSpPr>
            <p:cNvPr id="9" name="Rectangle 6"/>
            <p:cNvSpPr>
              <a:spLocks noChangeArrowheads="1"/>
            </p:cNvSpPr>
            <p:nvPr/>
          </p:nvSpPr>
          <p:spPr bwMode="auto">
            <a:xfrm>
              <a:off x="1588" y="6367463"/>
              <a:ext cx="9142412" cy="490537"/>
            </a:xfrm>
            <a:prstGeom prst="rect">
              <a:avLst/>
            </a:prstGeom>
            <a:solidFill>
              <a:schemeClr val="accent2"/>
            </a:solidFill>
            <a:ln>
              <a:noFill/>
            </a:ln>
            <a:extLst/>
          </p:spPr>
          <p:txBody>
            <a:bodyPr/>
            <a:lstStyle/>
            <a:p>
              <a:pPr>
                <a:defRPr/>
              </a:pPr>
              <a:endParaRPr lang="en-AU"/>
            </a:p>
          </p:txBody>
        </p:sp>
        <p:sp>
          <p:nvSpPr>
            <p:cNvPr id="10" name="Rectangle 7"/>
            <p:cNvSpPr>
              <a:spLocks noChangeArrowheads="1"/>
            </p:cNvSpPr>
            <p:nvPr/>
          </p:nvSpPr>
          <p:spPr bwMode="auto">
            <a:xfrm>
              <a:off x="1588" y="6367463"/>
              <a:ext cx="9142412" cy="490537"/>
            </a:xfrm>
            <a:prstGeom prst="rect">
              <a:avLst/>
            </a:prstGeom>
            <a:noFill/>
            <a:ln>
              <a:noFill/>
            </a:ln>
            <a:extLst/>
          </p:spPr>
          <p:txBody>
            <a:bodyPr/>
            <a:lstStyle/>
            <a:p>
              <a:pPr>
                <a:defRPr/>
              </a:pPr>
              <a:endParaRPr lang="en-AU"/>
            </a:p>
          </p:txBody>
        </p:sp>
        <p:sp>
          <p:nvSpPr>
            <p:cNvPr id="11" name="Freeform 8"/>
            <p:cNvSpPr>
              <a:spLocks noEditPoints="1"/>
            </p:cNvSpPr>
            <p:nvPr/>
          </p:nvSpPr>
          <p:spPr bwMode="auto">
            <a:xfrm>
              <a:off x="1588" y="6065837"/>
              <a:ext cx="9142412"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BFBFBF"/>
            </a:solidFill>
            <a:ln>
              <a:noFill/>
            </a:ln>
            <a:extLst/>
          </p:spPr>
          <p:txBody>
            <a:bodyPr/>
            <a:lstStyle/>
            <a:p>
              <a:pPr>
                <a:defRPr/>
              </a:pPr>
              <a:endParaRPr lang="en-AU"/>
            </a:p>
          </p:txBody>
        </p:sp>
        <p:sp>
          <p:nvSpPr>
            <p:cNvPr id="12" name="Freeform 9"/>
            <p:cNvSpPr>
              <a:spLocks noEditPoints="1"/>
            </p:cNvSpPr>
            <p:nvPr/>
          </p:nvSpPr>
          <p:spPr bwMode="auto">
            <a:xfrm>
              <a:off x="1588" y="6367463"/>
              <a:ext cx="9142412" cy="388937"/>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a:extLst/>
          </p:spPr>
          <p:txBody>
            <a:bodyPr/>
            <a:lstStyle/>
            <a:p>
              <a:pPr>
                <a:defRPr/>
              </a:pPr>
              <a:endParaRPr lang="en-AU"/>
            </a:p>
          </p:txBody>
        </p:sp>
        <p:sp>
          <p:nvSpPr>
            <p:cNvPr id="13" name="Freeform 10"/>
            <p:cNvSpPr>
              <a:spLocks/>
            </p:cNvSpPr>
            <p:nvPr/>
          </p:nvSpPr>
          <p:spPr bwMode="auto">
            <a:xfrm>
              <a:off x="1588" y="6110288"/>
              <a:ext cx="789146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p:spPr>
          <p:txBody>
            <a:bodyPr/>
            <a:lstStyle/>
            <a:p>
              <a:pPr>
                <a:defRPr/>
              </a:pPr>
              <a:endParaRPr lang="en-AU"/>
            </a:p>
          </p:txBody>
        </p:sp>
        <p:sp>
          <p:nvSpPr>
            <p:cNvPr id="14" name="Freeform 11"/>
            <p:cNvSpPr>
              <a:spLocks/>
            </p:cNvSpPr>
            <p:nvPr/>
          </p:nvSpPr>
          <p:spPr bwMode="auto">
            <a:xfrm>
              <a:off x="7893050" y="6110285"/>
              <a:ext cx="1250950" cy="601662"/>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rgbClr val="F7F7F7"/>
            </a:solidFill>
            <a:ln>
              <a:noFill/>
            </a:ln>
            <a:extLst/>
          </p:spPr>
          <p:txBody>
            <a:bodyPr/>
            <a:lstStyle/>
            <a:p>
              <a:pPr>
                <a:defRPr/>
              </a:pPr>
              <a:endParaRPr lang="en-AU"/>
            </a:p>
          </p:txBody>
        </p:sp>
        <p:sp>
          <p:nvSpPr>
            <p:cNvPr id="15" name="AutoShape 81"/>
            <p:cNvSpPr>
              <a:spLocks noChangeAspect="1" noChangeArrowheads="1" noTextEdit="1"/>
            </p:cNvSpPr>
            <p:nvPr/>
          </p:nvSpPr>
          <p:spPr bwMode="auto">
            <a:xfrm>
              <a:off x="-9525" y="6051550"/>
              <a:ext cx="9169400" cy="849313"/>
            </a:xfrm>
            <a:prstGeom prst="rect">
              <a:avLst/>
            </a:prstGeom>
            <a:noFill/>
            <a:ln w="9525">
              <a:noFill/>
              <a:miter lim="800000"/>
              <a:headEnd/>
              <a:tailEnd/>
            </a:ln>
          </p:spPr>
          <p:txBody>
            <a:bodyPr/>
            <a:lstStyle/>
            <a:p>
              <a:pPr>
                <a:defRPr/>
              </a:pPr>
              <a:endParaRPr lang="en-US"/>
            </a:p>
          </p:txBody>
        </p:sp>
        <p:sp>
          <p:nvSpPr>
            <p:cNvPr id="16" name="Rectangle 84"/>
            <p:cNvSpPr>
              <a:spLocks noChangeArrowheads="1"/>
            </p:cNvSpPr>
            <p:nvPr/>
          </p:nvSpPr>
          <p:spPr bwMode="auto">
            <a:xfrm>
              <a:off x="-9525" y="6356350"/>
              <a:ext cx="9167813" cy="544513"/>
            </a:xfrm>
            <a:prstGeom prst="rect">
              <a:avLst/>
            </a:prstGeom>
            <a:noFill/>
            <a:ln w="9525">
              <a:noFill/>
              <a:miter lim="800000"/>
              <a:headEnd/>
              <a:tailEnd/>
            </a:ln>
          </p:spPr>
          <p:txBody>
            <a:bodyPr/>
            <a:lstStyle/>
            <a:p>
              <a:pPr>
                <a:defRPr/>
              </a:pPr>
              <a:endParaRPr lang="en-US"/>
            </a:p>
          </p:txBody>
        </p:sp>
        <p:pic>
          <p:nvPicPr>
            <p:cNvPr id="17" name="Picture 78"/>
            <p:cNvPicPr>
              <a:picLocks noChangeAspect="1" noChangeArrowheads="1"/>
            </p:cNvPicPr>
            <p:nvPr/>
          </p:nvPicPr>
          <p:blipFill>
            <a:blip r:embed="rId16" cstate="print"/>
            <a:srcRect/>
            <a:stretch>
              <a:fillRect/>
            </a:stretch>
          </p:blipFill>
          <p:spPr bwMode="auto">
            <a:xfrm>
              <a:off x="8459788" y="6191250"/>
              <a:ext cx="454025" cy="454025"/>
            </a:xfrm>
            <a:prstGeom prst="rect">
              <a:avLst/>
            </a:prstGeom>
            <a:noFill/>
            <a:ln w="9525">
              <a:noFill/>
              <a:miter lim="800000"/>
              <a:headEnd/>
              <a:tailEnd/>
            </a:ln>
          </p:spPr>
        </p:pic>
      </p:grpSp>
      <p:sp>
        <p:nvSpPr>
          <p:cNvPr id="2" name="Title Placeholder 1"/>
          <p:cNvSpPr>
            <a:spLocks noGrp="1"/>
          </p:cNvSpPr>
          <p:nvPr>
            <p:ph type="title"/>
          </p:nvPr>
        </p:nvSpPr>
        <p:spPr>
          <a:xfrm>
            <a:off x="358776" y="274638"/>
            <a:ext cx="8461374" cy="852487"/>
          </a:xfrm>
          <a:prstGeom prst="rect">
            <a:avLst/>
          </a:prstGeom>
        </p:spPr>
        <p:txBody>
          <a:bodyPr vert="horz" lIns="0" tIns="0" rIns="0" bIns="0" rtlCol="0" anchor="t" anchorCtr="0">
            <a:normAutofit/>
          </a:bodyPr>
          <a:lstStyle/>
          <a:p>
            <a:r>
              <a:rPr lang="en-US"/>
              <a:t>Click to edit Master title style</a:t>
            </a:r>
            <a:endParaRPr lang="en-AU" dirty="0"/>
          </a:p>
        </p:txBody>
      </p:sp>
      <p:sp>
        <p:nvSpPr>
          <p:cNvPr id="3" name="Text Placeholder 2"/>
          <p:cNvSpPr>
            <a:spLocks noGrp="1"/>
          </p:cNvSpPr>
          <p:nvPr>
            <p:ph type="body" idx="1"/>
          </p:nvPr>
        </p:nvSpPr>
        <p:spPr>
          <a:xfrm>
            <a:off x="358775" y="1268413"/>
            <a:ext cx="8461375" cy="4572855"/>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3"/>
          </p:nvPr>
        </p:nvSpPr>
        <p:spPr>
          <a:xfrm>
            <a:off x="677991" y="6504332"/>
            <a:ext cx="6083845" cy="124274"/>
          </a:xfrm>
          <a:prstGeom prst="rect">
            <a:avLst/>
          </a:prstGeom>
        </p:spPr>
        <p:txBody>
          <a:bodyPr vert="horz" lIns="0" tIns="0" rIns="0" bIns="0" rtlCol="0" anchor="ctr"/>
          <a:lstStyle>
            <a:lvl1pPr algn="l">
              <a:defRPr sz="900">
                <a:solidFill>
                  <a:srgbClr val="FFFFFF"/>
                </a:solidFill>
              </a:defRPr>
            </a:lvl1pPr>
          </a:lstStyle>
          <a:p>
            <a:r>
              <a:rPr lang="en-AU"/>
              <a:t>Reactive Nitrogen at Cape Grim  |  Ian Galbally</a:t>
            </a:r>
            <a:endParaRPr lang="en-AU" dirty="0"/>
          </a:p>
        </p:txBody>
      </p:sp>
      <p:sp>
        <p:nvSpPr>
          <p:cNvPr id="18"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
        <p:nvSpPr>
          <p:cNvPr id="36" name="AutoShape 4"/>
          <p:cNvSpPr>
            <a:spLocks noChangeAspect="1" noChangeArrowheads="1" noTextEdit="1"/>
          </p:cNvSpPr>
          <p:nvPr/>
        </p:nvSpPr>
        <p:spPr bwMode="auto">
          <a:xfrm>
            <a:off x="3175" y="3326606"/>
            <a:ext cx="9161463" cy="801687"/>
          </a:xfrm>
          <a:prstGeom prst="rect">
            <a:avLst/>
          </a:prstGeom>
          <a:noFill/>
          <a:ln>
            <a:noFill/>
          </a:ln>
          <a:extLst/>
        </p:spPr>
        <p:txBody>
          <a:bodyPr/>
          <a:lstStyle/>
          <a:p>
            <a:pPr>
              <a:defRPr/>
            </a:pPr>
            <a:endParaRPr lang="en-AU"/>
          </a:p>
        </p:txBody>
      </p:sp>
      <p:sp>
        <p:nvSpPr>
          <p:cNvPr id="38" name="Rectangle 7"/>
          <p:cNvSpPr>
            <a:spLocks noChangeArrowheads="1"/>
          </p:cNvSpPr>
          <p:nvPr/>
        </p:nvSpPr>
        <p:spPr bwMode="auto">
          <a:xfrm>
            <a:off x="12701" y="3637756"/>
            <a:ext cx="9142412" cy="490537"/>
          </a:xfrm>
          <a:prstGeom prst="rect">
            <a:avLst/>
          </a:prstGeom>
          <a:noFill/>
          <a:ln>
            <a:noFill/>
          </a:ln>
          <a:extLst/>
        </p:spPr>
        <p:txBody>
          <a:bodyPr/>
          <a:lstStyle/>
          <a:p>
            <a:pPr>
              <a:defRPr/>
            </a:pPr>
            <a:endParaRPr lang="en-AU"/>
          </a:p>
        </p:txBody>
      </p:sp>
      <p:sp>
        <p:nvSpPr>
          <p:cNvPr id="43" name="AutoShape 81"/>
          <p:cNvSpPr>
            <a:spLocks noChangeAspect="1" noChangeArrowheads="1" noTextEdit="1"/>
          </p:cNvSpPr>
          <p:nvPr/>
        </p:nvSpPr>
        <p:spPr bwMode="auto">
          <a:xfrm>
            <a:off x="1588" y="3321843"/>
            <a:ext cx="9169400" cy="849313"/>
          </a:xfrm>
          <a:prstGeom prst="rect">
            <a:avLst/>
          </a:prstGeom>
          <a:noFill/>
          <a:ln w="9525">
            <a:noFill/>
            <a:miter lim="800000"/>
            <a:headEnd/>
            <a:tailEnd/>
          </a:ln>
        </p:spPr>
        <p:txBody>
          <a:bodyPr/>
          <a:lstStyle/>
          <a:p>
            <a:pPr>
              <a:defRPr/>
            </a:pPr>
            <a:endParaRPr lang="en-US"/>
          </a:p>
        </p:txBody>
      </p:sp>
      <p:sp>
        <p:nvSpPr>
          <p:cNvPr id="44" name="Rectangle 84"/>
          <p:cNvSpPr>
            <a:spLocks noChangeArrowheads="1"/>
          </p:cNvSpPr>
          <p:nvPr/>
        </p:nvSpPr>
        <p:spPr bwMode="auto">
          <a:xfrm>
            <a:off x="1588" y="3626643"/>
            <a:ext cx="9167813" cy="544513"/>
          </a:xfrm>
          <a:prstGeom prst="rect">
            <a:avLst/>
          </a:prstGeom>
          <a:noFill/>
          <a:ln w="9525">
            <a:noFill/>
            <a:miter lim="800000"/>
            <a:headEnd/>
            <a:tailEnd/>
          </a:ln>
        </p:spPr>
        <p:txBody>
          <a:bodyPr/>
          <a:lstStyle/>
          <a:p>
            <a:pPr>
              <a:defRPr/>
            </a:pPr>
            <a:endParaRPr lang="en-US"/>
          </a:p>
        </p:txBody>
      </p:sp>
    </p:spTree>
    <p:extLst>
      <p:ext uri="{BB962C8B-B14F-4D97-AF65-F5344CB8AC3E}">
        <p14:creationId xmlns:p14="http://schemas.microsoft.com/office/powerpoint/2010/main" xmlns="" val="57305768"/>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 id="2147484332" r:id="rId12"/>
    <p:sldLayoutId id="2147484333" r:id="rId13"/>
    <p:sldLayoutId id="2147484334" r:id="rId14"/>
  </p:sldLayoutIdLst>
  <p:hf hdr="0" dt="0"/>
  <p:txStyles>
    <p:titleStyle>
      <a:lvl1pPr algn="l" defTabSz="914400" rtl="0" eaLnBrk="1" latinLnBrk="0" hangingPunct="1">
        <a:spcBef>
          <a:spcPct val="0"/>
        </a:spcBef>
        <a:buNone/>
        <a:defRPr sz="3600" b="1" kern="1200">
          <a:solidFill>
            <a:schemeClr val="accent2"/>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59.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jpeg"/><Relationship Id="rId1" Type="http://schemas.openxmlformats.org/officeDocument/2006/relationships/slideLayout" Target="../slideLayouts/slideLayout59.xml"/><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eg"/><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59.xml"/><Relationship Id="rId5" Type="http://schemas.openxmlformats.org/officeDocument/2006/relationships/image" Target="../media/image25.png"/><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1.jpeg"/><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58.xml"/><Relationship Id="rId5" Type="http://schemas.openxmlformats.org/officeDocument/2006/relationships/image" Target="../media/image29.emf"/><Relationship Id="rId4" Type="http://schemas.openxmlformats.org/officeDocument/2006/relationships/hyperlink" Target="http://eumetchem.info/"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11.jpeg"/><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jpe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1.jpeg"/><Relationship Id="rId1" Type="http://schemas.openxmlformats.org/officeDocument/2006/relationships/slideLayout" Target="../slideLayouts/slideLayout59.xml"/><Relationship Id="rId5" Type="http://schemas.openxmlformats.org/officeDocument/2006/relationships/image" Target="../media/image40.emf"/><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64.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64.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6.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64.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64.xml"/><Relationship Id="rId4" Type="http://schemas.openxmlformats.org/officeDocument/2006/relationships/chart" Target="../charts/chart1.xml"/></Relationships>
</file>

<file path=ppt/slides/_rels/slide3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3.xml"/><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58.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emf"/><Relationship Id="rId2" Type="http://schemas.openxmlformats.org/officeDocument/2006/relationships/notesSlide" Target="../notesSlides/notesSlide15.xml"/><Relationship Id="rId1" Type="http://schemas.openxmlformats.org/officeDocument/2006/relationships/slideLayout" Target="../slideLayouts/slideLayout63.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jpeg"/><Relationship Id="rId15" Type="http://schemas.openxmlformats.org/officeDocument/2006/relationships/image" Target="../media/image62.jpeg"/><Relationship Id="rId10" Type="http://schemas.openxmlformats.org/officeDocument/2006/relationships/image" Target="../media/image57.png"/><Relationship Id="rId4" Type="http://schemas.openxmlformats.org/officeDocument/2006/relationships/image" Target="../media/image51.gif"/><Relationship Id="rId9" Type="http://schemas.openxmlformats.org/officeDocument/2006/relationships/image" Target="../media/image56.png"/><Relationship Id="rId1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63.xml"/><Relationship Id="rId5" Type="http://schemas.openxmlformats.org/officeDocument/2006/relationships/image" Target="../media/image65.png"/><Relationship Id="rId4" Type="http://schemas.openxmlformats.org/officeDocument/2006/relationships/image" Target="../media/image64.tiff"/></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59.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mo2016_powerpoint_standard_v2-1.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216000" cy="6912000"/>
          </a:xfrm>
          <a:prstGeom prst="rect">
            <a:avLst/>
          </a:prstGeom>
        </p:spPr>
      </p:pic>
      <p:sp>
        <p:nvSpPr>
          <p:cNvPr id="5" name="Title 1"/>
          <p:cNvSpPr txBox="1">
            <a:spLocks/>
          </p:cNvSpPr>
          <p:nvPr/>
        </p:nvSpPr>
        <p:spPr>
          <a:xfrm>
            <a:off x="764856" y="2062190"/>
            <a:ext cx="8229600" cy="1840813"/>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fontAlgn="auto">
              <a:lnSpc>
                <a:spcPct val="120000"/>
              </a:lnSpc>
              <a:spcAft>
                <a:spcPts val="0"/>
              </a:spcAft>
            </a:pPr>
            <a:r>
              <a:rPr lang="en-US" altLang="en-US" sz="19200" dirty="0">
                <a:solidFill>
                  <a:schemeClr val="tx2"/>
                </a:solidFill>
                <a:latin typeface="Arial Narrow" pitchFamily="34" charset="0"/>
              </a:rPr>
              <a:t>Updates from WMO/GAW and New GAW Implementation Plan</a:t>
            </a:r>
          </a:p>
          <a:p>
            <a:pPr lvl="0" fontAlgn="auto">
              <a:lnSpc>
                <a:spcPct val="120000"/>
              </a:lnSpc>
              <a:spcAft>
                <a:spcPts val="0"/>
              </a:spcAft>
            </a:pPr>
            <a:endParaRPr kumimoji="0" lang="en-US" altLang="en-US" sz="14400" b="0" i="0" u="none" strike="noStrike" kern="1200" cap="none" spc="0" normalizeH="0" baseline="0" noProof="0" dirty="0">
              <a:ln>
                <a:noFill/>
              </a:ln>
              <a:solidFill>
                <a:schemeClr val="tx2"/>
              </a:solidFill>
              <a:effectLst/>
              <a:uLnTx/>
              <a:uFillTx/>
              <a:latin typeface="Arial Narrow" pitchFamily="34" charset="0"/>
            </a:endParaRPr>
          </a:p>
          <a:p>
            <a:pPr lvl="0" fontAlgn="auto">
              <a:lnSpc>
                <a:spcPct val="120000"/>
              </a:lnSpc>
              <a:spcAft>
                <a:spcPts val="0"/>
              </a:spcAft>
            </a:pPr>
            <a:r>
              <a:rPr lang="en-US" altLang="en-US" sz="14400" dirty="0">
                <a:solidFill>
                  <a:schemeClr val="tx2"/>
                </a:solidFill>
                <a:latin typeface="Arial Narrow" pitchFamily="34" charset="0"/>
              </a:rPr>
              <a:t>Oksana Tarasova</a:t>
            </a:r>
            <a:r>
              <a:rPr kumimoji="0" lang="en-US" altLang="en-US" sz="14400" b="0" i="0" u="none" strike="noStrike" kern="1200" cap="none" spc="0" normalizeH="0" baseline="0" noProof="0" dirty="0">
                <a:ln>
                  <a:noFill/>
                </a:ln>
                <a:solidFill>
                  <a:schemeClr val="tx2"/>
                </a:solidFill>
                <a:effectLst/>
                <a:uLnTx/>
                <a:uFillTx/>
                <a:latin typeface="Arial Narrow" pitchFamily="34" charset="0"/>
              </a:rPr>
              <a:t> </a:t>
            </a:r>
          </a:p>
          <a:p>
            <a:pPr lvl="0" fontAlgn="auto">
              <a:lnSpc>
                <a:spcPct val="120000"/>
              </a:lnSpc>
              <a:spcAft>
                <a:spcPts val="0"/>
              </a:spcAft>
            </a:pPr>
            <a:r>
              <a:rPr lang="en-US" altLang="en-US" sz="14400" dirty="0">
                <a:solidFill>
                  <a:schemeClr val="tx2"/>
                </a:solidFill>
                <a:latin typeface="Arial Narrow" pitchFamily="34" charset="0"/>
              </a:rPr>
              <a:t>WMO Research Department</a:t>
            </a:r>
            <a:endParaRPr kumimoji="0" lang="en-US" altLang="en-US" sz="14400" b="0" i="0" u="none" strike="noStrike" kern="1200" cap="none" spc="0" normalizeH="0" baseline="0" noProof="0" dirty="0">
              <a:ln>
                <a:noFill/>
              </a:ln>
              <a:solidFill>
                <a:schemeClr val="tx2"/>
              </a:solidFill>
              <a:effectLst/>
              <a:uLnTx/>
              <a:uFillTx/>
              <a:latin typeface="Arial Narrow" pitchFamily="34" charset="0"/>
            </a:endParaRPr>
          </a:p>
        </p:txBody>
      </p:sp>
    </p:spTree>
    <p:extLst>
      <p:ext uri="{BB962C8B-B14F-4D97-AF65-F5344CB8AC3E}">
        <p14:creationId xmlns:p14="http://schemas.microsoft.com/office/powerpoint/2010/main" xmlns="" val="11712765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6563072" cy="1143000"/>
          </a:xfrm>
        </p:spPr>
        <p:txBody>
          <a:bodyPr>
            <a:normAutofit fontScale="90000"/>
          </a:bodyPr>
          <a:lstStyle/>
          <a:p>
            <a:r>
              <a:rPr lang="en-US" b="1" dirty="0">
                <a:solidFill>
                  <a:srgbClr val="0070C0"/>
                </a:solidFill>
              </a:rPr>
              <a:t>Three broad application areas </a:t>
            </a:r>
            <a:r>
              <a:rPr lang="en-US" dirty="0">
                <a:solidFill>
                  <a:srgbClr val="0070C0"/>
                </a:solidFill>
              </a:rPr>
              <a:t>identified</a:t>
            </a:r>
          </a:p>
        </p:txBody>
      </p:sp>
      <p:sp>
        <p:nvSpPr>
          <p:cNvPr id="3" name="Content Placeholder 2"/>
          <p:cNvSpPr>
            <a:spLocks noGrp="1"/>
          </p:cNvSpPr>
          <p:nvPr>
            <p:ph idx="1"/>
          </p:nvPr>
        </p:nvSpPr>
        <p:spPr>
          <a:xfrm>
            <a:off x="467544" y="1484784"/>
            <a:ext cx="8568952" cy="4525963"/>
          </a:xfrm>
        </p:spPr>
        <p:txBody>
          <a:bodyPr>
            <a:normAutofit/>
          </a:bodyPr>
          <a:lstStyle/>
          <a:p>
            <a:pPr marL="0" indent="0">
              <a:buNone/>
            </a:pPr>
            <a:r>
              <a:rPr lang="en-US" dirty="0"/>
              <a:t>The broad application areas to drive the plan:</a:t>
            </a:r>
          </a:p>
          <a:p>
            <a:r>
              <a:rPr lang="en-US" dirty="0">
                <a:solidFill>
                  <a:srgbClr val="008000"/>
                </a:solidFill>
              </a:rPr>
              <a:t>“atmospheric composition forecasting”,</a:t>
            </a:r>
          </a:p>
          <a:p>
            <a:r>
              <a:rPr lang="en-US" dirty="0">
                <a:solidFill>
                  <a:srgbClr val="008000"/>
                </a:solidFill>
              </a:rPr>
              <a:t>“atmospheric composition analysis and monitoring” </a:t>
            </a:r>
          </a:p>
          <a:p>
            <a:r>
              <a:rPr lang="en-US" dirty="0">
                <a:solidFill>
                  <a:srgbClr val="008000"/>
                </a:solidFill>
              </a:rPr>
              <a:t>“urban services”. </a:t>
            </a:r>
          </a:p>
          <a:p>
            <a:pPr marL="0" indent="0">
              <a:buNone/>
            </a:pPr>
            <a:r>
              <a:rPr lang="en-US" sz="2800" dirty="0"/>
              <a:t>They are used to streamline research and implementation strategies that build on the observations acquired under the GAW </a:t>
            </a:r>
            <a:r>
              <a:rPr lang="en-US" sz="2800" dirty="0" err="1"/>
              <a:t>Programme</a:t>
            </a:r>
            <a:r>
              <a:rPr lang="en-US" sz="2800" dirty="0"/>
              <a:t>.</a:t>
            </a:r>
          </a:p>
          <a:p>
            <a:endParaRPr lang="en-US" dirty="0"/>
          </a:p>
        </p:txBody>
      </p:sp>
      <p:pic>
        <p:nvPicPr>
          <p:cNvPr id="4" name="Picture 3" descr="gaw_logo_acronym_horizontal"/>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96211" y="44624"/>
            <a:ext cx="1440285" cy="66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95251" y="5157192"/>
            <a:ext cx="3080325" cy="1928284"/>
          </a:xfrm>
          <a:prstGeom prst="rect">
            <a:avLst/>
          </a:prstGeom>
        </p:spPr>
      </p:pic>
    </p:spTree>
    <p:extLst>
      <p:ext uri="{BB962C8B-B14F-4D97-AF65-F5344CB8AC3E}">
        <p14:creationId xmlns:p14="http://schemas.microsoft.com/office/powerpoint/2010/main" xmlns="" val="12507415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4" y="44624"/>
            <a:ext cx="6442779" cy="1143000"/>
          </a:xfrm>
        </p:spPr>
        <p:txBody>
          <a:bodyPr>
            <a:normAutofit fontScale="90000"/>
          </a:bodyPr>
          <a:lstStyle/>
          <a:p>
            <a:r>
              <a:rPr lang="en-US" dirty="0">
                <a:solidFill>
                  <a:srgbClr val="0066FF"/>
                </a:solidFill>
              </a:rPr>
              <a:t>Example of the applications in GAW</a:t>
            </a:r>
          </a:p>
        </p:txBody>
      </p:sp>
      <p:sp>
        <p:nvSpPr>
          <p:cNvPr id="3" name="Content Placeholder 2"/>
          <p:cNvSpPr>
            <a:spLocks noGrp="1"/>
          </p:cNvSpPr>
          <p:nvPr>
            <p:ph idx="1"/>
          </p:nvPr>
        </p:nvSpPr>
        <p:spPr>
          <a:xfrm>
            <a:off x="252830" y="1222647"/>
            <a:ext cx="5761335" cy="4897437"/>
          </a:xfrm>
        </p:spPr>
        <p:txBody>
          <a:bodyPr/>
          <a:lstStyle/>
          <a:p>
            <a:r>
              <a:rPr lang="en-US" sz="2400" i="1" dirty="0"/>
              <a:t>Support of climate negotiations</a:t>
            </a:r>
            <a:r>
              <a:rPr lang="en-US" sz="2400" dirty="0"/>
              <a:t>: Integrated Global Greenhouse Gas Information System </a:t>
            </a:r>
          </a:p>
          <a:p>
            <a:r>
              <a:rPr lang="en-US" sz="2400" i="1" dirty="0"/>
              <a:t>Ecosystem services</a:t>
            </a:r>
            <a:r>
              <a:rPr lang="en-US" sz="2400" dirty="0"/>
              <a:t>: analysis of total deposition, nitrogen cycle, deposition to the oceans/marine geoengineering</a:t>
            </a:r>
          </a:p>
          <a:p>
            <a:r>
              <a:rPr lang="en-US" sz="2400" i="1" dirty="0"/>
              <a:t>Health:</a:t>
            </a:r>
            <a:r>
              <a:rPr lang="en-US" sz="2400" dirty="0"/>
              <a:t> sand and dust storms, urban air quality (GURME), biomass burning</a:t>
            </a:r>
          </a:p>
          <a:p>
            <a:r>
              <a:rPr lang="en-US" sz="2400" i="1" dirty="0"/>
              <a:t>Food security: </a:t>
            </a:r>
            <a:r>
              <a:rPr lang="en-US" sz="2400" dirty="0"/>
              <a:t>atmospheric composition and agriculture</a:t>
            </a:r>
          </a:p>
          <a:p>
            <a:r>
              <a:rPr lang="en-US" sz="2400" i="1" dirty="0"/>
              <a:t>Transport security</a:t>
            </a:r>
            <a:r>
              <a:rPr lang="en-US" sz="2400" dirty="0"/>
              <a:t>: volcanic ash forecasting</a:t>
            </a:r>
          </a:p>
        </p:txBody>
      </p:sp>
      <p:pic>
        <p:nvPicPr>
          <p:cNvPr id="5" name="Picture 8" descr="gaw_logo_acronym_horizontal"/>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96211" y="44624"/>
            <a:ext cx="1440285" cy="66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3" cstate="print"/>
          <a:stretch>
            <a:fillRect/>
          </a:stretch>
        </p:blipFill>
        <p:spPr>
          <a:xfrm>
            <a:off x="6464463" y="2780928"/>
            <a:ext cx="2393435" cy="1296030"/>
          </a:xfrm>
          <a:prstGeom prst="rect">
            <a:avLst/>
          </a:prstGeom>
        </p:spPr>
      </p:pic>
      <p:pic>
        <p:nvPicPr>
          <p:cNvPr id="7" name="Picture 6"/>
          <p:cNvPicPr>
            <a:picLocks noChangeAspect="1"/>
          </p:cNvPicPr>
          <p:nvPr/>
        </p:nvPicPr>
        <p:blipFill>
          <a:blip r:embed="rId4" cstate="print"/>
          <a:stretch>
            <a:fillRect/>
          </a:stretch>
        </p:blipFill>
        <p:spPr>
          <a:xfrm>
            <a:off x="6464463" y="4314835"/>
            <a:ext cx="2393435" cy="1784329"/>
          </a:xfrm>
          <a:prstGeom prst="rect">
            <a:avLst/>
          </a:prstGeom>
        </p:spPr>
      </p:pic>
      <p:pic>
        <p:nvPicPr>
          <p:cNvPr id="8" name="Picture 7"/>
          <p:cNvPicPr>
            <a:picLocks noChangeAspect="1"/>
          </p:cNvPicPr>
          <p:nvPr/>
        </p:nvPicPr>
        <p:blipFill>
          <a:blip r:embed="rId5" cstate="print"/>
          <a:stretch>
            <a:fillRect/>
          </a:stretch>
        </p:blipFill>
        <p:spPr>
          <a:xfrm>
            <a:off x="6442779" y="999641"/>
            <a:ext cx="2415119" cy="1605385"/>
          </a:xfrm>
          <a:prstGeom prst="rect">
            <a:avLst/>
          </a:prstGeom>
        </p:spPr>
      </p:pic>
    </p:spTree>
    <p:extLst>
      <p:ext uri="{BB962C8B-B14F-4D97-AF65-F5344CB8AC3E}">
        <p14:creationId xmlns:p14="http://schemas.microsoft.com/office/powerpoint/2010/main" xmlns="" val="16506769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2" y="0"/>
            <a:ext cx="6563072" cy="907544"/>
          </a:xfrm>
        </p:spPr>
        <p:txBody>
          <a:bodyPr>
            <a:normAutofit/>
          </a:bodyPr>
          <a:lstStyle/>
          <a:p>
            <a:r>
              <a:rPr lang="en-US" dirty="0">
                <a:solidFill>
                  <a:srgbClr val="0070C0"/>
                </a:solidFill>
              </a:rPr>
              <a:t>GAW – Observing System </a:t>
            </a:r>
          </a:p>
        </p:txBody>
      </p:sp>
      <p:sp>
        <p:nvSpPr>
          <p:cNvPr id="3" name="Content Placeholder 2"/>
          <p:cNvSpPr>
            <a:spLocks noGrp="1"/>
          </p:cNvSpPr>
          <p:nvPr>
            <p:ph idx="1"/>
          </p:nvPr>
        </p:nvSpPr>
        <p:spPr>
          <a:xfrm>
            <a:off x="142037" y="836712"/>
            <a:ext cx="6242475" cy="4824536"/>
          </a:xfrm>
        </p:spPr>
        <p:txBody>
          <a:bodyPr>
            <a:noAutofit/>
          </a:bodyPr>
          <a:lstStyle/>
          <a:p>
            <a:pPr marL="0" indent="0">
              <a:spcAft>
                <a:spcPts val="600"/>
              </a:spcAft>
              <a:buNone/>
            </a:pPr>
            <a:r>
              <a:rPr lang="en-US" sz="2400" dirty="0"/>
              <a:t>Continue to improve observational systems and data using</a:t>
            </a:r>
            <a:r>
              <a:rPr lang="en-US" sz="2400" b="1" i="1" dirty="0">
                <a:solidFill>
                  <a:srgbClr val="FF0000"/>
                </a:solidFill>
              </a:rPr>
              <a:t> RRR and WIGOS/WIS </a:t>
            </a:r>
            <a:r>
              <a:rPr lang="en-US" sz="2400" b="1" dirty="0"/>
              <a:t>(</a:t>
            </a:r>
            <a:r>
              <a:rPr lang="en-US" sz="2400" dirty="0"/>
              <a:t>WMO Integrated Global Observing System and WMO Information System) </a:t>
            </a:r>
            <a:r>
              <a:rPr lang="en-US" sz="2400" b="1" i="1" dirty="0">
                <a:solidFill>
                  <a:srgbClr val="FF0000"/>
                </a:solidFill>
              </a:rPr>
              <a:t>to evolve the observing system for atmospheric composition to support the growing services to:</a:t>
            </a:r>
            <a:endParaRPr lang="en-US" sz="2400" dirty="0"/>
          </a:p>
          <a:p>
            <a:pPr marL="0" indent="0">
              <a:spcAft>
                <a:spcPts val="600"/>
              </a:spcAft>
              <a:buNone/>
            </a:pPr>
            <a:r>
              <a:rPr lang="en-US" sz="2400" dirty="0">
                <a:sym typeface="Wingdings"/>
              </a:rPr>
              <a:t></a:t>
            </a:r>
            <a:r>
              <a:rPr lang="en-US" sz="2400" dirty="0"/>
              <a:t> allow near real-time provision of GAW data, </a:t>
            </a:r>
          </a:p>
          <a:p>
            <a:pPr marL="0" indent="0">
              <a:spcAft>
                <a:spcPts val="600"/>
              </a:spcAft>
              <a:buNone/>
            </a:pPr>
            <a:r>
              <a:rPr lang="en-US" sz="2400" dirty="0">
                <a:sym typeface="Wingdings"/>
              </a:rPr>
              <a:t></a:t>
            </a:r>
            <a:r>
              <a:rPr lang="en-US" sz="2400" dirty="0"/>
              <a:t> support integration of surface, vertical profile and column datasets from different platforms to provide a unified understanding of aerosol and gas distributions, </a:t>
            </a:r>
          </a:p>
          <a:p>
            <a:pPr marL="0" indent="0">
              <a:spcAft>
                <a:spcPts val="600"/>
              </a:spcAft>
              <a:buNone/>
            </a:pPr>
            <a:r>
              <a:rPr lang="en-US" sz="2400" dirty="0">
                <a:sym typeface="Wingdings"/>
              </a:rPr>
              <a:t></a:t>
            </a:r>
            <a:r>
              <a:rPr lang="en-US" sz="2400" dirty="0"/>
              <a:t> minimize gaps in the measurement networks in data-poor regions.</a:t>
            </a:r>
          </a:p>
        </p:txBody>
      </p:sp>
      <p:pic>
        <p:nvPicPr>
          <p:cNvPr id="4" name="Picture 8" descr="gaw_logo_acronym_horizontal"/>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96211" y="44624"/>
            <a:ext cx="1440285" cy="66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12837" y="1051560"/>
            <a:ext cx="2509643" cy="166788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12837" y="2842912"/>
            <a:ext cx="2509643" cy="1882232"/>
          </a:xfrm>
          <a:prstGeom prst="rect">
            <a:avLst/>
          </a:prstGeom>
        </p:spPr>
      </p:pic>
      <p:pic>
        <p:nvPicPr>
          <p:cNvPr id="7" name="Picture 6"/>
          <p:cNvPicPr>
            <a:picLocks noChangeAspect="1"/>
          </p:cNvPicPr>
          <p:nvPr/>
        </p:nvPicPr>
        <p:blipFill>
          <a:blip r:embed="rId5" cstate="print"/>
          <a:stretch>
            <a:fillRect/>
          </a:stretch>
        </p:blipFill>
        <p:spPr>
          <a:xfrm>
            <a:off x="6512837" y="4869160"/>
            <a:ext cx="2541926" cy="1732883"/>
          </a:xfrm>
          <a:prstGeom prst="rect">
            <a:avLst/>
          </a:prstGeom>
        </p:spPr>
      </p:pic>
    </p:spTree>
    <p:extLst>
      <p:ext uri="{BB962C8B-B14F-4D97-AF65-F5344CB8AC3E}">
        <p14:creationId xmlns:p14="http://schemas.microsoft.com/office/powerpoint/2010/main" xmlns="" val="3570664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6059016" cy="1008112"/>
          </a:xfrm>
        </p:spPr>
        <p:txBody>
          <a:bodyPr/>
          <a:lstStyle/>
          <a:p>
            <a:r>
              <a:rPr lang="en-US" dirty="0">
                <a:solidFill>
                  <a:srgbClr val="0070C0"/>
                </a:solidFill>
              </a:rPr>
              <a:t>GAW Data Management</a:t>
            </a:r>
          </a:p>
        </p:txBody>
      </p:sp>
      <p:sp>
        <p:nvSpPr>
          <p:cNvPr id="3" name="Content Placeholder 2"/>
          <p:cNvSpPr>
            <a:spLocks noGrp="1"/>
          </p:cNvSpPr>
          <p:nvPr>
            <p:ph idx="1"/>
          </p:nvPr>
        </p:nvSpPr>
        <p:spPr>
          <a:xfrm>
            <a:off x="457200" y="908720"/>
            <a:ext cx="8229600" cy="4525963"/>
          </a:xfrm>
        </p:spPr>
        <p:txBody>
          <a:bodyPr>
            <a:normAutofit/>
          </a:bodyPr>
          <a:lstStyle/>
          <a:p>
            <a:pPr marL="0" indent="0">
              <a:buNone/>
            </a:pPr>
            <a:r>
              <a:rPr lang="en-US" sz="2000" b="1" dirty="0"/>
              <a:t>Key Element: </a:t>
            </a:r>
            <a:r>
              <a:rPr lang="en-US" sz="2000" dirty="0"/>
              <a:t>Enhancing data management architectures to facilitate improved metadata exchange and interoperability, data discovery and analysis, and to promote and facilitate the near-real time delivery of data.</a:t>
            </a:r>
          </a:p>
        </p:txBody>
      </p:sp>
      <p:pic>
        <p:nvPicPr>
          <p:cNvPr id="4" name="Picture 8" descr="gaw_logo_acronym_horizontal"/>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96211" y="44624"/>
            <a:ext cx="1440285" cy="66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cstate="print"/>
          <a:stretch>
            <a:fillRect/>
          </a:stretch>
        </p:blipFill>
        <p:spPr>
          <a:xfrm>
            <a:off x="1619672" y="2087817"/>
            <a:ext cx="6707088" cy="4653551"/>
          </a:xfrm>
          <a:prstGeom prst="rect">
            <a:avLst/>
          </a:prstGeom>
        </p:spPr>
      </p:pic>
    </p:spTree>
    <p:extLst>
      <p:ext uri="{BB962C8B-B14F-4D97-AF65-F5344CB8AC3E}">
        <p14:creationId xmlns:p14="http://schemas.microsoft.com/office/powerpoint/2010/main" xmlns="" val="30003810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40"/>
            <a:ext cx="6066685" cy="1143000"/>
          </a:xfrm>
        </p:spPr>
        <p:txBody>
          <a:bodyPr>
            <a:normAutofit fontScale="90000"/>
          </a:bodyPr>
          <a:lstStyle/>
          <a:p>
            <a:r>
              <a:rPr lang="en-US" b="1" dirty="0">
                <a:solidFill>
                  <a:srgbClr val="0066FF"/>
                </a:solidFill>
              </a:rPr>
              <a:t>GAW – enhancing modeling</a:t>
            </a:r>
            <a:endParaRPr lang="en-US" dirty="0"/>
          </a:p>
        </p:txBody>
      </p:sp>
      <p:sp>
        <p:nvSpPr>
          <p:cNvPr id="3" name="Content Placeholder 2"/>
          <p:cNvSpPr>
            <a:spLocks noGrp="1"/>
          </p:cNvSpPr>
          <p:nvPr>
            <p:ph idx="1"/>
          </p:nvPr>
        </p:nvSpPr>
        <p:spPr>
          <a:xfrm>
            <a:off x="117776" y="1170340"/>
            <a:ext cx="5802926" cy="5472608"/>
          </a:xfrm>
        </p:spPr>
        <p:txBody>
          <a:bodyPr>
            <a:normAutofit fontScale="92500" lnSpcReduction="10000"/>
          </a:bodyPr>
          <a:lstStyle/>
          <a:p>
            <a:pPr marL="0" indent="0">
              <a:spcAft>
                <a:spcPts val="600"/>
              </a:spcAft>
              <a:buNone/>
            </a:pPr>
            <a:r>
              <a:rPr lang="en-US" sz="2600" b="1" dirty="0"/>
              <a:t>Expand GAW’s role in enhancing predictive capabilities (of atmospheric composition and its uses)</a:t>
            </a:r>
          </a:p>
          <a:p>
            <a:pPr marL="0" indent="0">
              <a:spcAft>
                <a:spcPts val="600"/>
              </a:spcAft>
              <a:buNone/>
            </a:pPr>
            <a:r>
              <a:rPr lang="en-US" sz="2600" dirty="0">
                <a:sym typeface="Wingdings"/>
              </a:rPr>
              <a:t></a:t>
            </a:r>
            <a:r>
              <a:rPr lang="en-US" sz="2600" dirty="0"/>
              <a:t> through further developing urban air quality forecasting capabilities through (GURME) , </a:t>
            </a:r>
          </a:p>
          <a:p>
            <a:pPr marL="0" indent="0">
              <a:spcAft>
                <a:spcPts val="600"/>
              </a:spcAft>
              <a:buNone/>
            </a:pPr>
            <a:r>
              <a:rPr lang="en-US" sz="2600" dirty="0">
                <a:sym typeface="Wingdings"/>
              </a:rPr>
              <a:t></a:t>
            </a:r>
            <a:r>
              <a:rPr lang="en-US" sz="2600" dirty="0"/>
              <a:t> establishing a new SAG (“Apps”) – usefulness exchanging chemical observational data in NRT)</a:t>
            </a:r>
          </a:p>
          <a:p>
            <a:pPr marL="0" indent="0">
              <a:spcAft>
                <a:spcPts val="600"/>
              </a:spcAft>
              <a:buNone/>
            </a:pPr>
            <a:r>
              <a:rPr lang="en-US" sz="2600" dirty="0">
                <a:sym typeface="Wingdings"/>
              </a:rPr>
              <a:t></a:t>
            </a:r>
            <a:r>
              <a:rPr lang="en-US" sz="2600" dirty="0"/>
              <a:t> expanding collaborations with World Weather Research </a:t>
            </a:r>
            <a:r>
              <a:rPr lang="en-US" sz="2600" dirty="0" err="1"/>
              <a:t>Programme</a:t>
            </a:r>
            <a:r>
              <a:rPr lang="en-US" sz="2600" dirty="0"/>
              <a:t>/World Climate Research </a:t>
            </a:r>
            <a:r>
              <a:rPr lang="en-US" sz="2600" dirty="0" err="1"/>
              <a:t>Programme</a:t>
            </a:r>
            <a:r>
              <a:rPr lang="en-US" sz="2600" dirty="0"/>
              <a:t> /Working Group on Numerical Experimentation and others</a:t>
            </a:r>
          </a:p>
          <a:p>
            <a:endParaRPr lang="en-US" dirty="0"/>
          </a:p>
        </p:txBody>
      </p:sp>
      <p:pic>
        <p:nvPicPr>
          <p:cNvPr id="5" name="Picture 4"/>
          <p:cNvPicPr>
            <a:picLocks noChangeAspect="1"/>
          </p:cNvPicPr>
          <p:nvPr/>
        </p:nvPicPr>
        <p:blipFill>
          <a:blip r:embed="rId3" cstate="print"/>
          <a:stretch>
            <a:fillRect/>
          </a:stretch>
        </p:blipFill>
        <p:spPr>
          <a:xfrm>
            <a:off x="6235748" y="188640"/>
            <a:ext cx="2742500" cy="2361121"/>
          </a:xfrm>
          <a:prstGeom prst="rect">
            <a:avLst/>
          </a:prstGeom>
        </p:spPr>
      </p:pic>
      <p:pic>
        <p:nvPicPr>
          <p:cNvPr id="6" name="Picture 5"/>
          <p:cNvPicPr>
            <a:picLocks noChangeAspect="1"/>
          </p:cNvPicPr>
          <p:nvPr/>
        </p:nvPicPr>
        <p:blipFill>
          <a:blip r:embed="rId4" cstate="print"/>
          <a:stretch>
            <a:fillRect/>
          </a:stretch>
        </p:blipFill>
        <p:spPr>
          <a:xfrm>
            <a:off x="5765487" y="5157192"/>
            <a:ext cx="3235842" cy="1612813"/>
          </a:xfrm>
          <a:prstGeom prst="rect">
            <a:avLst/>
          </a:prstGeom>
        </p:spPr>
      </p:pic>
      <p:pic>
        <p:nvPicPr>
          <p:cNvPr id="8" name="Picture 7"/>
          <p:cNvPicPr>
            <a:picLocks noChangeAspect="1"/>
          </p:cNvPicPr>
          <p:nvPr/>
        </p:nvPicPr>
        <p:blipFill>
          <a:blip r:embed="rId5" cstate="print"/>
          <a:stretch>
            <a:fillRect/>
          </a:stretch>
        </p:blipFill>
        <p:spPr>
          <a:xfrm>
            <a:off x="6030367" y="2708920"/>
            <a:ext cx="3113633" cy="2224024"/>
          </a:xfrm>
          <a:prstGeom prst="rect">
            <a:avLst/>
          </a:prstGeom>
        </p:spPr>
      </p:pic>
    </p:spTree>
    <p:extLst>
      <p:ext uri="{BB962C8B-B14F-4D97-AF65-F5344CB8AC3E}">
        <p14:creationId xmlns:p14="http://schemas.microsoft.com/office/powerpoint/2010/main" xmlns="" val="1417995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25887"/>
            <a:ext cx="7225626" cy="864096"/>
          </a:xfrm>
        </p:spPr>
        <p:txBody>
          <a:bodyPr>
            <a:normAutofit fontScale="90000"/>
          </a:bodyPr>
          <a:lstStyle/>
          <a:p>
            <a:r>
              <a:rPr lang="en-US" sz="2800" dirty="0">
                <a:solidFill>
                  <a:srgbClr val="0066FF"/>
                </a:solidFill>
              </a:rPr>
              <a:t>The Environmental Pollution and Atmospheric Chemistry Scientific Steering Committee (EPAC SSC) meeting, 15 -17 March 2016</a:t>
            </a:r>
          </a:p>
        </p:txBody>
      </p:sp>
      <p:pic>
        <p:nvPicPr>
          <p:cNvPr id="6" name="Picture 8" descr="gaw_logo_acronym_horizontal"/>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96211" y="44624"/>
            <a:ext cx="1440285" cy="66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467544" y="4989029"/>
            <a:ext cx="8496944" cy="1200329"/>
          </a:xfrm>
          <a:prstGeom prst="rect">
            <a:avLst/>
          </a:prstGeom>
          <a:noFill/>
        </p:spPr>
        <p:txBody>
          <a:bodyPr wrap="square" rtlCol="0">
            <a:spAutoFit/>
          </a:bodyPr>
          <a:lstStyle/>
          <a:p>
            <a:pPr marL="342900" indent="-342900">
              <a:buFontTx/>
              <a:buChar char="-"/>
            </a:pPr>
            <a:r>
              <a:rPr lang="en-US" dirty="0">
                <a:latin typeface="+mj-lt"/>
              </a:rPr>
              <a:t>The first day was focused on partnerships (external partners involved UNEP, WHO, SPARC, GESAMP)</a:t>
            </a:r>
          </a:p>
          <a:p>
            <a:pPr marL="342900" indent="-342900">
              <a:buFontTx/>
              <a:buChar char="-"/>
            </a:pPr>
            <a:r>
              <a:rPr lang="en-US" dirty="0">
                <a:latin typeface="+mj-lt"/>
              </a:rPr>
              <a:t>Finalized GAW Implementation Plan  (2016-2023)</a:t>
            </a:r>
          </a:p>
        </p:txBody>
      </p:sp>
      <p:pic>
        <p:nvPicPr>
          <p:cNvPr id="1026" name="Picture 2" descr="https://gallery.mailchimp.com/34c664c1c564215e58ce16db5/images/e13cf24a-806b-40d1-adee-72931f9e3d8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46548" y="1295945"/>
            <a:ext cx="5738936" cy="34901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925466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80" y="9952"/>
            <a:ext cx="7347440" cy="864096"/>
          </a:xfrm>
        </p:spPr>
        <p:txBody>
          <a:bodyPr>
            <a:normAutofit/>
          </a:bodyPr>
          <a:lstStyle/>
          <a:p>
            <a:r>
              <a:rPr lang="en-US" sz="3600" dirty="0">
                <a:solidFill>
                  <a:srgbClr val="0066FF"/>
                </a:solidFill>
              </a:rPr>
              <a:t>EPAC SSC important action items</a:t>
            </a:r>
          </a:p>
        </p:txBody>
      </p:sp>
      <p:sp>
        <p:nvSpPr>
          <p:cNvPr id="7" name="TextBox 6"/>
          <p:cNvSpPr txBox="1"/>
          <p:nvPr/>
        </p:nvSpPr>
        <p:spPr>
          <a:xfrm>
            <a:off x="395536" y="707612"/>
            <a:ext cx="8496944" cy="440120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latin typeface="+mj-lt"/>
              </a:rPr>
              <a:t>Develop a strategy on Nitrogen</a:t>
            </a:r>
          </a:p>
          <a:p>
            <a:pPr marL="285750" indent="-285750">
              <a:spcBef>
                <a:spcPts val="600"/>
              </a:spcBef>
              <a:buFont typeface="Arial" panose="020B0604020202020204" pitchFamily="34" charset="0"/>
              <a:buChar char="•"/>
            </a:pPr>
            <a:r>
              <a:rPr lang="en-US" dirty="0">
                <a:latin typeface="+mj-lt"/>
              </a:rPr>
              <a:t>Plan a Workshop </a:t>
            </a:r>
            <a:r>
              <a:rPr lang="en-US" dirty="0">
                <a:solidFill>
                  <a:srgbClr val="008000"/>
                </a:solidFill>
                <a:latin typeface="+mj-lt"/>
              </a:rPr>
              <a:t>on low costs sensors </a:t>
            </a:r>
            <a:r>
              <a:rPr lang="en-US" dirty="0">
                <a:latin typeface="+mj-lt"/>
              </a:rPr>
              <a:t>with UNEP/WHO/WMO</a:t>
            </a:r>
          </a:p>
          <a:p>
            <a:pPr marL="285750" indent="-285750">
              <a:spcBef>
                <a:spcPts val="600"/>
              </a:spcBef>
              <a:buFont typeface="Arial" panose="020B0604020202020204" pitchFamily="34" charset="0"/>
              <a:buChar char="•"/>
            </a:pPr>
            <a:r>
              <a:rPr lang="en-US" dirty="0">
                <a:latin typeface="+mj-lt"/>
              </a:rPr>
              <a:t>Work on UNEP/WHO/GAW joint data coordination</a:t>
            </a:r>
          </a:p>
          <a:p>
            <a:pPr marL="285750" indent="-285750">
              <a:spcBef>
                <a:spcPts val="600"/>
              </a:spcBef>
              <a:buFont typeface="Arial" panose="020B0604020202020204" pitchFamily="34" charset="0"/>
              <a:buChar char="•"/>
            </a:pPr>
            <a:r>
              <a:rPr lang="en-US" dirty="0">
                <a:latin typeface="+mj-lt"/>
              </a:rPr>
              <a:t>Develop concepts/business models for </a:t>
            </a:r>
            <a:r>
              <a:rPr lang="en-US" dirty="0">
                <a:solidFill>
                  <a:srgbClr val="008000"/>
                </a:solidFill>
                <a:latin typeface="+mj-lt"/>
              </a:rPr>
              <a:t>resource mobilization</a:t>
            </a:r>
          </a:p>
          <a:p>
            <a:pPr marL="285750" indent="-285750">
              <a:spcBef>
                <a:spcPts val="600"/>
              </a:spcBef>
              <a:buFont typeface="Arial" panose="020B0604020202020204" pitchFamily="34" charset="0"/>
              <a:buChar char="•"/>
            </a:pPr>
            <a:r>
              <a:rPr lang="en-US" dirty="0">
                <a:latin typeface="+mj-lt"/>
              </a:rPr>
              <a:t>Refine collaboration with Global Climate Observing System</a:t>
            </a:r>
          </a:p>
          <a:p>
            <a:pPr marL="342900" indent="-342900">
              <a:spcBef>
                <a:spcPts val="600"/>
              </a:spcBef>
              <a:buFont typeface="Arial" panose="020B0604020202020204" pitchFamily="34" charset="0"/>
              <a:buChar char="•"/>
            </a:pPr>
            <a:r>
              <a:rPr lang="en-US" dirty="0">
                <a:latin typeface="+mj-lt"/>
              </a:rPr>
              <a:t>Complete establishment of the Rolling Review of Requirements process for evolution of the observing network</a:t>
            </a:r>
          </a:p>
          <a:p>
            <a:pPr marL="342900" indent="-342900">
              <a:spcBef>
                <a:spcPts val="600"/>
              </a:spcBef>
              <a:buFont typeface="Arial" panose="020B0604020202020204" pitchFamily="34" charset="0"/>
              <a:buChar char="•"/>
            </a:pPr>
            <a:r>
              <a:rPr lang="en-US" dirty="0">
                <a:latin typeface="+mj-lt"/>
              </a:rPr>
              <a:t>Develop a strategy to further engage Young Scientist into GAW</a:t>
            </a:r>
          </a:p>
          <a:p>
            <a:pPr marL="285750" indent="-285750">
              <a:spcBef>
                <a:spcPts val="600"/>
              </a:spcBef>
              <a:buFont typeface="Arial" panose="020B0604020202020204" pitchFamily="34" charset="0"/>
              <a:buChar char="•"/>
            </a:pPr>
            <a:r>
              <a:rPr lang="en-US" dirty="0">
                <a:latin typeface="+mj-lt"/>
              </a:rPr>
              <a:t>Enhance GAW Communications</a:t>
            </a:r>
          </a:p>
          <a:p>
            <a:pPr marL="285750" indent="-285750">
              <a:spcBef>
                <a:spcPts val="600"/>
              </a:spcBef>
              <a:buFont typeface="Arial" panose="020B0604020202020204" pitchFamily="34" charset="0"/>
              <a:buChar char="•"/>
            </a:pPr>
            <a:r>
              <a:rPr lang="en-US" dirty="0">
                <a:latin typeface="+mj-lt"/>
              </a:rPr>
              <a:t>Develop an integrated strategy within GAW for aerosols </a:t>
            </a:r>
          </a:p>
        </p:txBody>
      </p:sp>
      <p:pic>
        <p:nvPicPr>
          <p:cNvPr id="4" name="Picture 8" descr="gaw_logo_acronym_horizontal"/>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96211" y="44624"/>
            <a:ext cx="1440285" cy="66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778316" y="5356306"/>
            <a:ext cx="8280920" cy="830997"/>
          </a:xfrm>
          <a:prstGeom prst="rect">
            <a:avLst/>
          </a:prstGeom>
          <a:noFill/>
        </p:spPr>
        <p:txBody>
          <a:bodyPr wrap="square" rtlCol="0">
            <a:spAutoFit/>
          </a:bodyPr>
          <a:lstStyle/>
          <a:p>
            <a:r>
              <a:rPr lang="en-US" b="1" dirty="0">
                <a:solidFill>
                  <a:srgbClr val="FF0000"/>
                </a:solidFill>
                <a:latin typeface="+mn-lt"/>
              </a:rPr>
              <a:t>Details/challenges of the GAW implementation at will be discussed at the GAW Symposium 2017, 10-13 April, Geneva</a:t>
            </a:r>
          </a:p>
        </p:txBody>
      </p:sp>
    </p:spTree>
    <p:extLst>
      <p:ext uri="{BB962C8B-B14F-4D97-AF65-F5344CB8AC3E}">
        <p14:creationId xmlns:p14="http://schemas.microsoft.com/office/powerpoint/2010/main" xmlns="" val="27854618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B7A5BC2-0764-458D-8710-3774BC3282BD}" type="slidenum">
              <a:rPr lang="en-US" smtClean="0"/>
              <a:pPr>
                <a:defRPr/>
              </a:pPr>
              <a:t>17</a:t>
            </a:fld>
            <a:endParaRPr lang="en-US"/>
          </a:p>
        </p:txBody>
      </p:sp>
      <p:sp>
        <p:nvSpPr>
          <p:cNvPr id="6" name="Rectangle 5"/>
          <p:cNvSpPr/>
          <p:nvPr/>
        </p:nvSpPr>
        <p:spPr>
          <a:xfrm>
            <a:off x="467544" y="188640"/>
            <a:ext cx="5917517" cy="707886"/>
          </a:xfrm>
          <a:prstGeom prst="rect">
            <a:avLst/>
          </a:prstGeom>
        </p:spPr>
        <p:txBody>
          <a:bodyPr wrap="none">
            <a:spAutoFit/>
          </a:bodyPr>
          <a:lstStyle/>
          <a:p>
            <a:r>
              <a:rPr lang="en-US" sz="4000" b="1" dirty="0">
                <a:solidFill>
                  <a:srgbClr val="0070C0"/>
                </a:solidFill>
                <a:latin typeface="+mj-lt"/>
              </a:rPr>
              <a:t>SAG-Applications launched</a:t>
            </a:r>
            <a:endParaRPr lang="en-US" sz="4000" b="1" i="0" dirty="0">
              <a:solidFill>
                <a:srgbClr val="0070C0"/>
              </a:solidFill>
              <a:effectLst/>
              <a:latin typeface="+mj-lt"/>
            </a:endParaRPr>
          </a:p>
        </p:txBody>
      </p:sp>
      <p:sp>
        <p:nvSpPr>
          <p:cNvPr id="7" name="Rectangle 6"/>
          <p:cNvSpPr/>
          <p:nvPr/>
        </p:nvSpPr>
        <p:spPr>
          <a:xfrm>
            <a:off x="500728" y="886654"/>
            <a:ext cx="8218040" cy="830997"/>
          </a:xfrm>
          <a:prstGeom prst="rect">
            <a:avLst/>
          </a:prstGeom>
        </p:spPr>
        <p:txBody>
          <a:bodyPr wrap="square">
            <a:spAutoFit/>
          </a:bodyPr>
          <a:lstStyle/>
          <a:p>
            <a:r>
              <a:rPr lang="en-US" dirty="0">
                <a:solidFill>
                  <a:srgbClr val="008000"/>
                </a:solidFill>
                <a:latin typeface="+mj-lt"/>
              </a:rPr>
              <a:t>The kick-off meeting of the SAG-Applications was organized at ECMWF in Reading, UK during 8-10 June 2016.</a:t>
            </a:r>
          </a:p>
        </p:txBody>
      </p:sp>
      <p:sp>
        <p:nvSpPr>
          <p:cNvPr id="3" name="Rectangle 2"/>
          <p:cNvSpPr/>
          <p:nvPr/>
        </p:nvSpPr>
        <p:spPr>
          <a:xfrm>
            <a:off x="368464" y="1744723"/>
            <a:ext cx="8676456" cy="4401205"/>
          </a:xfrm>
          <a:prstGeom prst="rect">
            <a:avLst/>
          </a:prstGeom>
        </p:spPr>
        <p:txBody>
          <a:bodyPr wrap="square">
            <a:spAutoFit/>
          </a:bodyPr>
          <a:lstStyle/>
          <a:p>
            <a:r>
              <a:rPr lang="en-US" sz="2000" u="sng" dirty="0">
                <a:latin typeface="+mn-lt"/>
              </a:rPr>
              <a:t>Some Challenges:</a:t>
            </a:r>
          </a:p>
          <a:p>
            <a:endParaRPr lang="en-US" sz="2000" dirty="0">
              <a:latin typeface="+mn-lt"/>
            </a:endParaRPr>
          </a:p>
          <a:p>
            <a:r>
              <a:rPr lang="en-US" sz="2000" dirty="0">
                <a:latin typeface="+mn-lt"/>
              </a:rPr>
              <a:t>§ Align a large number of international initiatives that have their own agenda, plans…</a:t>
            </a:r>
          </a:p>
          <a:p>
            <a:r>
              <a:rPr lang="en-US" sz="2000" dirty="0">
                <a:latin typeface="+mn-lt"/>
              </a:rPr>
              <a:t>§ Increase the visibility of GAW and document the usefulness of quality-controlled observations in the applications value-adding chains</a:t>
            </a:r>
          </a:p>
          <a:p>
            <a:r>
              <a:rPr lang="en-US" sz="2000" dirty="0">
                <a:latin typeface="+mn-lt"/>
              </a:rPr>
              <a:t>§ Promote good practices and benchmarking capabilities for emerging applications</a:t>
            </a:r>
          </a:p>
          <a:p>
            <a:r>
              <a:rPr lang="en-US" sz="2000" dirty="0">
                <a:latin typeface="+mn-lt"/>
              </a:rPr>
              <a:t>§ Identify current scientific deadlocks underpinning progress in the performance of applications</a:t>
            </a:r>
          </a:p>
          <a:p>
            <a:r>
              <a:rPr lang="en-US" sz="2000" dirty="0">
                <a:latin typeface="+mn-lt"/>
              </a:rPr>
              <a:t>§ Support development of regional Air Quality monitoring and forecasting information in areas where they do not exist or struggle to emerge (with GURME)</a:t>
            </a:r>
          </a:p>
          <a:p>
            <a:r>
              <a:rPr lang="en-US" sz="2000" dirty="0">
                <a:latin typeface="+mn-lt"/>
              </a:rPr>
              <a:t>§ Build up a portfolio compelling end-to-end cases of why (quality-controlled, NRT) atmospheric composition monitoring matters: NWP, Aviation, Health…</a:t>
            </a:r>
          </a:p>
        </p:txBody>
      </p:sp>
      <p:pic>
        <p:nvPicPr>
          <p:cNvPr id="8" name="Picture 8" descr="gaw_logo_acronym_horizontal"/>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96211" y="44624"/>
            <a:ext cx="1440285" cy="66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823578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950" y="7573"/>
            <a:ext cx="3785949" cy="36164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531"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824" b="66799"/>
          <a:stretch/>
        </p:blipFill>
        <p:spPr bwMode="auto">
          <a:xfrm>
            <a:off x="4067944" y="0"/>
            <a:ext cx="4795837" cy="22768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2532" name="TextBox 3"/>
          <p:cNvSpPr txBox="1">
            <a:spLocks noChangeArrowheads="1"/>
          </p:cNvSpPr>
          <p:nvPr/>
        </p:nvSpPr>
        <p:spPr bwMode="auto">
          <a:xfrm>
            <a:off x="248384" y="3653299"/>
            <a:ext cx="4176018" cy="2585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800" dirty="0"/>
              <a:t>100 participants from all continents</a:t>
            </a:r>
          </a:p>
          <a:p>
            <a:pPr eaLnBrk="1" hangingPunct="1"/>
            <a:r>
              <a:rPr lang="en-US" altLang="en-US" sz="1800" dirty="0"/>
              <a:t>46 oral talks, 36 posters, </a:t>
            </a:r>
          </a:p>
          <a:p>
            <a:pPr eaLnBrk="1" hangingPunct="1"/>
            <a:r>
              <a:rPr lang="en-US" altLang="en-US" sz="1800" dirty="0"/>
              <a:t>All presentations are available on: </a:t>
            </a:r>
          </a:p>
          <a:p>
            <a:pPr eaLnBrk="1" hangingPunct="1"/>
            <a:r>
              <a:rPr lang="en-US" altLang="en-US" sz="1800" b="1" dirty="0">
                <a:hlinkClick r:id="rId4"/>
              </a:rPr>
              <a:t>http://eumetchem.info/</a:t>
            </a:r>
            <a:r>
              <a:rPr lang="en-US" altLang="en-US" sz="1800" b="1" dirty="0"/>
              <a:t> </a:t>
            </a:r>
          </a:p>
          <a:p>
            <a:pPr eaLnBrk="1" hangingPunct="1"/>
            <a:r>
              <a:rPr lang="en-US" altLang="en-US" sz="1800" dirty="0"/>
              <a:t>7 topics brain-storm teams to conclude</a:t>
            </a:r>
          </a:p>
          <a:p>
            <a:pPr eaLnBrk="1" hangingPunct="1"/>
            <a:r>
              <a:rPr lang="en-US" altLang="en-US" sz="1800" dirty="0"/>
              <a:t>WMO Report to be published</a:t>
            </a:r>
          </a:p>
          <a:p>
            <a:pPr eaLnBrk="1" hangingPunct="1"/>
            <a:r>
              <a:rPr lang="en-US" altLang="en-US" sz="1800" dirty="0"/>
              <a:t>ACP &amp; GMD Journal CCMM Special Issue</a:t>
            </a:r>
          </a:p>
          <a:p>
            <a:pPr eaLnBrk="1" hangingPunct="1"/>
            <a:r>
              <a:rPr lang="en-US" altLang="en-US" sz="1800" dirty="0"/>
              <a:t>Outcomes provided for 17</a:t>
            </a:r>
            <a:r>
              <a:rPr lang="en-US" altLang="en-US" sz="1800" baseline="30000" dirty="0"/>
              <a:t>th</a:t>
            </a:r>
            <a:r>
              <a:rPr lang="en-US" altLang="en-US" sz="1800" dirty="0"/>
              <a:t>  WMO Congress</a:t>
            </a:r>
          </a:p>
        </p:txBody>
      </p:sp>
      <p:pic>
        <p:nvPicPr>
          <p:cNvPr id="2" name="Picture 1"/>
          <p:cNvPicPr>
            <a:picLocks noChangeAspect="1"/>
          </p:cNvPicPr>
          <p:nvPr/>
        </p:nvPicPr>
        <p:blipFill>
          <a:blip r:embed="rId5" cstate="print"/>
          <a:stretch>
            <a:fillRect/>
          </a:stretch>
        </p:blipFill>
        <p:spPr>
          <a:xfrm>
            <a:off x="5273486" y="2414072"/>
            <a:ext cx="3161089" cy="4464496"/>
          </a:xfrm>
          <a:prstGeom prst="rect">
            <a:avLst/>
          </a:prstGeom>
        </p:spPr>
      </p:pic>
    </p:spTree>
    <p:extLst>
      <p:ext uri="{BB962C8B-B14F-4D97-AF65-F5344CB8AC3E}">
        <p14:creationId xmlns:p14="http://schemas.microsoft.com/office/powerpoint/2010/main" xmlns="" val="31855803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670" y="0"/>
            <a:ext cx="9133322" cy="28071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996952"/>
            <a:ext cx="9133322" cy="26908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5335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280" y="71113"/>
            <a:ext cx="8747200" cy="1143000"/>
          </a:xfrm>
        </p:spPr>
        <p:txBody>
          <a:bodyPr>
            <a:noAutofit/>
          </a:bodyPr>
          <a:lstStyle/>
          <a:p>
            <a:r>
              <a:rPr lang="en-US" dirty="0">
                <a:solidFill>
                  <a:srgbClr val="0070C0"/>
                </a:solidFill>
              </a:rPr>
              <a:t>Broad international agenda (2015)</a:t>
            </a:r>
          </a:p>
        </p:txBody>
      </p:sp>
      <p:sp>
        <p:nvSpPr>
          <p:cNvPr id="3" name="Content Placeholder 2"/>
          <p:cNvSpPr>
            <a:spLocks noGrp="1"/>
          </p:cNvSpPr>
          <p:nvPr>
            <p:ph idx="1"/>
          </p:nvPr>
        </p:nvSpPr>
        <p:spPr>
          <a:xfrm>
            <a:off x="358923" y="1412776"/>
            <a:ext cx="8319913" cy="4752528"/>
          </a:xfrm>
        </p:spPr>
        <p:txBody>
          <a:bodyPr>
            <a:normAutofit/>
          </a:bodyPr>
          <a:lstStyle/>
          <a:p>
            <a:r>
              <a:rPr lang="en-US" dirty="0"/>
              <a:t>“Transforming our world: the 2030 Agenda for Sustainable Development” -  17 Sustainable Development Goals with 169 associated targets</a:t>
            </a:r>
          </a:p>
          <a:p>
            <a:r>
              <a:rPr lang="en-US" dirty="0"/>
              <a:t>Sendai Framework for Disaster Risk Reduction 2015–2030 with seven global targets</a:t>
            </a:r>
          </a:p>
          <a:p>
            <a:r>
              <a:rPr lang="en-US" dirty="0"/>
              <a:t>Paris Agreement adopted by conference of  parties to United Nations Framework Convention on Climate Change (COP-21)</a:t>
            </a:r>
          </a:p>
          <a:p>
            <a:endParaRPr lang="en-US" dirty="0"/>
          </a:p>
          <a:p>
            <a:endParaRPr lang="en-US" dirty="0"/>
          </a:p>
          <a:p>
            <a:endParaRPr lang="en-US" dirty="0"/>
          </a:p>
          <a:p>
            <a:endParaRPr lang="en-US" sz="2000" dirty="0"/>
          </a:p>
        </p:txBody>
      </p:sp>
    </p:spTree>
    <p:extLst>
      <p:ext uri="{BB962C8B-B14F-4D97-AF65-F5344CB8AC3E}">
        <p14:creationId xmlns:p14="http://schemas.microsoft.com/office/powerpoint/2010/main" xmlns="" val="25339512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16632"/>
            <a:ext cx="6275040" cy="1143000"/>
          </a:xfrm>
        </p:spPr>
        <p:txBody>
          <a:bodyPr>
            <a:normAutofit fontScale="90000"/>
          </a:bodyPr>
          <a:lstStyle/>
          <a:p>
            <a:r>
              <a:rPr lang="en-US" dirty="0">
                <a:solidFill>
                  <a:srgbClr val="0070C0"/>
                </a:solidFill>
              </a:rPr>
              <a:t>Status of greenhouse gas observations in GAW</a:t>
            </a:r>
          </a:p>
        </p:txBody>
      </p:sp>
      <p:sp>
        <p:nvSpPr>
          <p:cNvPr id="3" name="Content Placeholder 2"/>
          <p:cNvSpPr>
            <a:spLocks noGrp="1"/>
          </p:cNvSpPr>
          <p:nvPr>
            <p:ph idx="1"/>
          </p:nvPr>
        </p:nvSpPr>
        <p:spPr>
          <a:xfrm>
            <a:off x="457200" y="1600200"/>
            <a:ext cx="4978896" cy="4525963"/>
          </a:xfrm>
        </p:spPr>
        <p:txBody>
          <a:bodyPr>
            <a:normAutofit/>
          </a:bodyPr>
          <a:lstStyle/>
          <a:p>
            <a:r>
              <a:rPr lang="en-US" sz="2000" dirty="0"/>
              <a:t>18th WMO/IAEA Meeting on Carbon Dioxide, Other Greenhouse Gases, and Related Measurement Techniques (GGMT-2015), Scripps Institution of Oceanography, La Jolla, USA, 13-17 September 2015</a:t>
            </a:r>
          </a:p>
          <a:p>
            <a:r>
              <a:rPr lang="en-US" sz="2000" dirty="0"/>
              <a:t>Recommendations published as GAW Report No. 229</a:t>
            </a:r>
          </a:p>
          <a:p>
            <a:r>
              <a:rPr lang="en-US" sz="2000" dirty="0"/>
              <a:t>Report contains sections on observations in the areas of high emissions and on CO</a:t>
            </a:r>
            <a:r>
              <a:rPr lang="en-US" sz="2000" baseline="-25000" dirty="0"/>
              <a:t>2</a:t>
            </a:r>
            <a:r>
              <a:rPr lang="en-US" sz="2000" dirty="0"/>
              <a:t> observations from ship </a:t>
            </a:r>
          </a:p>
        </p:txBody>
      </p:sp>
      <p:pic>
        <p:nvPicPr>
          <p:cNvPr id="4" name="Picture 8" descr="gaw_logo_acronym_horizontal"/>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96211" y="44624"/>
            <a:ext cx="1440285" cy="66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755576" y="5149641"/>
            <a:ext cx="8065021" cy="1015663"/>
          </a:xfrm>
          <a:prstGeom prst="rect">
            <a:avLst/>
          </a:prstGeom>
        </p:spPr>
        <p:txBody>
          <a:bodyPr wrap="square">
            <a:spAutoFit/>
          </a:bodyPr>
          <a:lstStyle/>
          <a:p>
            <a:r>
              <a:rPr lang="en-US" sz="2000" dirty="0">
                <a:solidFill>
                  <a:srgbClr val="008000"/>
                </a:solidFill>
                <a:latin typeface="+mn-lt"/>
              </a:rPr>
              <a:t>19th WMO/IAEA Meeting on Carbon Dioxide, Other Greenhouse Gases, and Related Measurement Techniques (GGMT-2017)</a:t>
            </a:r>
          </a:p>
          <a:p>
            <a:r>
              <a:rPr lang="en-US" sz="2000" dirty="0">
                <a:solidFill>
                  <a:srgbClr val="008000"/>
                </a:solidFill>
                <a:latin typeface="+mn-lt"/>
              </a:rPr>
              <a:t>27 – 31 August 2017  ■  </a:t>
            </a:r>
            <a:r>
              <a:rPr lang="en-US" sz="2000" dirty="0" err="1">
                <a:solidFill>
                  <a:srgbClr val="008000"/>
                </a:solidFill>
                <a:latin typeface="+mn-lt"/>
              </a:rPr>
              <a:t>Empa</a:t>
            </a:r>
            <a:r>
              <a:rPr lang="en-US" sz="2000" dirty="0">
                <a:solidFill>
                  <a:srgbClr val="008000"/>
                </a:solidFill>
                <a:latin typeface="+mn-lt"/>
              </a:rPr>
              <a:t> </a:t>
            </a:r>
            <a:r>
              <a:rPr lang="en-US" sz="2000" dirty="0" err="1">
                <a:solidFill>
                  <a:srgbClr val="008000"/>
                </a:solidFill>
                <a:latin typeface="+mn-lt"/>
              </a:rPr>
              <a:t>Dübendorf</a:t>
            </a:r>
            <a:r>
              <a:rPr lang="en-US" sz="2000" dirty="0">
                <a:solidFill>
                  <a:srgbClr val="008000"/>
                </a:solidFill>
                <a:latin typeface="+mn-lt"/>
              </a:rPr>
              <a:t>  ■  Switzerland</a:t>
            </a:r>
          </a:p>
        </p:txBody>
      </p:sp>
      <p:pic>
        <p:nvPicPr>
          <p:cNvPr id="6" name="Picture 5"/>
          <p:cNvPicPr>
            <a:picLocks noChangeAspect="1"/>
          </p:cNvPicPr>
          <p:nvPr/>
        </p:nvPicPr>
        <p:blipFill>
          <a:blip r:embed="rId3" cstate="print"/>
          <a:stretch>
            <a:fillRect/>
          </a:stretch>
        </p:blipFill>
        <p:spPr>
          <a:xfrm>
            <a:off x="5870448" y="801057"/>
            <a:ext cx="2980589" cy="4215998"/>
          </a:xfrm>
          <a:prstGeom prst="rect">
            <a:avLst/>
          </a:prstGeom>
        </p:spPr>
      </p:pic>
    </p:spTree>
    <p:extLst>
      <p:ext uri="{BB962C8B-B14F-4D97-AF65-F5344CB8AC3E}">
        <p14:creationId xmlns:p14="http://schemas.microsoft.com/office/powerpoint/2010/main" xmlns="" val="14452629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body" sz="half" idx="1"/>
          </p:nvPr>
        </p:nvSpPr>
        <p:spPr>
          <a:xfrm>
            <a:off x="-324544" y="89853"/>
            <a:ext cx="7559675" cy="685800"/>
          </a:xfrm>
        </p:spPr>
        <p:txBody>
          <a:bodyPr>
            <a:normAutofit fontScale="92500" lnSpcReduction="10000"/>
          </a:bodyPr>
          <a:lstStyle/>
          <a:p>
            <a:pPr algn="ctr">
              <a:lnSpc>
                <a:spcPct val="120000"/>
              </a:lnSpc>
              <a:buFontTx/>
              <a:buNone/>
              <a:defRPr/>
            </a:pPr>
            <a:r>
              <a:rPr lang="en-US" altLang="en-US" sz="3600" b="1" dirty="0">
                <a:solidFill>
                  <a:srgbClr val="0070C0"/>
                </a:solidFill>
                <a:latin typeface="+mj-lt"/>
              </a:rPr>
              <a:t>Data Quality Objectives for GHG</a:t>
            </a:r>
          </a:p>
        </p:txBody>
      </p:sp>
      <p:sp>
        <p:nvSpPr>
          <p:cNvPr id="20483" name="TextBox 2"/>
          <p:cNvSpPr txBox="1">
            <a:spLocks noChangeArrowheads="1"/>
          </p:cNvSpPr>
          <p:nvPr/>
        </p:nvSpPr>
        <p:spPr bwMode="auto">
          <a:xfrm>
            <a:off x="2843213" y="6381750"/>
            <a:ext cx="28527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r>
              <a:rPr lang="en-US" altLang="en-US" sz="1800" b="1"/>
              <a:t>Reviewed at GGMT-2015</a:t>
            </a:r>
          </a:p>
        </p:txBody>
      </p:sp>
      <p:graphicFrame>
        <p:nvGraphicFramePr>
          <p:cNvPr id="2" name="Table 1"/>
          <p:cNvGraphicFramePr>
            <a:graphicFrameLocks noGrp="1"/>
          </p:cNvGraphicFramePr>
          <p:nvPr>
            <p:extLst>
              <p:ext uri="{D42A27DB-BD31-4B8C-83A1-F6EECF244321}">
                <p14:modId xmlns:p14="http://schemas.microsoft.com/office/powerpoint/2010/main" xmlns="" val="2790704815"/>
              </p:ext>
            </p:extLst>
          </p:nvPr>
        </p:nvGraphicFramePr>
        <p:xfrm>
          <a:off x="468313" y="836613"/>
          <a:ext cx="8280400" cy="5649910"/>
        </p:xfrm>
        <a:graphic>
          <a:graphicData uri="http://schemas.openxmlformats.org/drawingml/2006/table">
            <a:tbl>
              <a:tblPr/>
              <a:tblGrid>
                <a:gridCol w="1306512">
                  <a:extLst>
                    <a:ext uri="{9D8B030D-6E8A-4147-A177-3AD203B41FA5}">
                      <a16:colId xmlns:a16="http://schemas.microsoft.com/office/drawing/2014/main" xmlns="" val="20000"/>
                    </a:ext>
                  </a:extLst>
                </a:gridCol>
                <a:gridCol w="2071688">
                  <a:extLst>
                    <a:ext uri="{9D8B030D-6E8A-4147-A177-3AD203B41FA5}">
                      <a16:colId xmlns:a16="http://schemas.microsoft.com/office/drawing/2014/main" xmlns="" val="20001"/>
                    </a:ext>
                  </a:extLst>
                </a:gridCol>
                <a:gridCol w="1414462">
                  <a:extLst>
                    <a:ext uri="{9D8B030D-6E8A-4147-A177-3AD203B41FA5}">
                      <a16:colId xmlns:a16="http://schemas.microsoft.com/office/drawing/2014/main" xmlns="" val="20002"/>
                    </a:ext>
                  </a:extLst>
                </a:gridCol>
                <a:gridCol w="1768475">
                  <a:extLst>
                    <a:ext uri="{9D8B030D-6E8A-4147-A177-3AD203B41FA5}">
                      <a16:colId xmlns:a16="http://schemas.microsoft.com/office/drawing/2014/main" xmlns="" val="20003"/>
                    </a:ext>
                  </a:extLst>
                </a:gridCol>
                <a:gridCol w="1719263">
                  <a:extLst>
                    <a:ext uri="{9D8B030D-6E8A-4147-A177-3AD203B41FA5}">
                      <a16:colId xmlns:a16="http://schemas.microsoft.com/office/drawing/2014/main" xmlns="" val="20004"/>
                    </a:ext>
                  </a:extLst>
                </a:gridCol>
              </a:tblGrid>
              <a:tr h="736657">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1" i="0" u="none" strike="noStrike" cap="none" normalizeH="0" baseline="0" dirty="0">
                          <a:ln>
                            <a:noFill/>
                          </a:ln>
                          <a:solidFill>
                            <a:schemeClr val="tx1"/>
                          </a:solidFill>
                          <a:effectLst/>
                          <a:latin typeface="Arial" charset="0"/>
                          <a:cs typeface="Arial" charset="0"/>
                        </a:rPr>
                        <a:t>Component</a:t>
                      </a:r>
                      <a:endParaRPr kumimoji="0" lang="en-US" altLang="en-US" sz="1400" b="1" i="0" u="none" strike="noStrike" cap="none" normalizeH="0" baseline="0" dirty="0">
                        <a:ln>
                          <a:noFill/>
                        </a:ln>
                        <a:solidFill>
                          <a:schemeClr val="tx1"/>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1" i="0" u="none" strike="noStrike" cap="none" normalizeH="0" baseline="0">
                          <a:ln>
                            <a:noFill/>
                          </a:ln>
                          <a:solidFill>
                            <a:schemeClr val="tx1"/>
                          </a:solidFill>
                          <a:effectLst/>
                          <a:latin typeface="Arial" charset="0"/>
                          <a:cs typeface="Arial" charset="0"/>
                        </a:rPr>
                        <a:t>Compatibility goal</a:t>
                      </a:r>
                      <a:endParaRPr kumimoji="0" lang="en-US" altLang="en-US" sz="1400" b="1" i="0" u="none" strike="noStrike" cap="none" normalizeH="0" baseline="0">
                        <a:ln>
                          <a:noFill/>
                        </a:ln>
                        <a:solidFill>
                          <a:schemeClr val="tx1"/>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1" i="0" u="none" strike="noStrike" cap="none" normalizeH="0" baseline="0">
                          <a:ln>
                            <a:noFill/>
                          </a:ln>
                          <a:solidFill>
                            <a:schemeClr val="tx1"/>
                          </a:solidFill>
                          <a:effectLst/>
                          <a:latin typeface="Arial" charset="0"/>
                          <a:cs typeface="Arial" charset="0"/>
                        </a:rPr>
                        <a:t>Extended compatibility goal</a:t>
                      </a:r>
                      <a:endParaRPr kumimoji="0" lang="en-US" altLang="en-US" sz="1400" b="1" i="0" u="none" strike="noStrike" cap="none" normalizeH="0" baseline="0">
                        <a:ln>
                          <a:noFill/>
                        </a:ln>
                        <a:solidFill>
                          <a:schemeClr val="tx1"/>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1" i="0" u="none" strike="noStrike" cap="none" normalizeH="0" baseline="0">
                          <a:ln>
                            <a:noFill/>
                          </a:ln>
                          <a:solidFill>
                            <a:schemeClr val="tx1"/>
                          </a:solidFill>
                          <a:effectLst/>
                          <a:latin typeface="Arial" charset="0"/>
                          <a:cs typeface="Arial" charset="0"/>
                        </a:rPr>
                        <a:t>Range in unpolluted troposphere</a:t>
                      </a:r>
                      <a:endParaRPr kumimoji="0" lang="en-US" altLang="en-US" sz="1400" b="1" i="0" u="none" strike="noStrike" cap="none" normalizeH="0" baseline="0">
                        <a:ln>
                          <a:noFill/>
                        </a:ln>
                        <a:solidFill>
                          <a:schemeClr val="tx1"/>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1" i="0" u="none" strike="noStrike" cap="none" normalizeH="0" baseline="0" dirty="0">
                          <a:ln>
                            <a:noFill/>
                          </a:ln>
                          <a:solidFill>
                            <a:schemeClr val="tx1"/>
                          </a:solidFill>
                          <a:effectLst/>
                          <a:latin typeface="Arial" charset="0"/>
                          <a:cs typeface="Arial" charset="0"/>
                        </a:rPr>
                        <a:t>Range covered by the WMO scale</a:t>
                      </a:r>
                      <a:endParaRPr kumimoji="0" lang="en-US" altLang="en-US" sz="1400" b="1" i="0" u="none" strike="noStrike" cap="none" normalizeH="0" baseline="0" dirty="0">
                        <a:ln>
                          <a:noFill/>
                        </a:ln>
                        <a:solidFill>
                          <a:schemeClr val="tx1"/>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xmlns="" val="10000"/>
                  </a:ext>
                </a:extLst>
              </a:tr>
              <a:tr h="981533">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1" i="0" u="none" strike="noStrike" cap="none" normalizeH="0" baseline="0" dirty="0">
                          <a:ln>
                            <a:noFill/>
                          </a:ln>
                          <a:solidFill>
                            <a:schemeClr val="tx1"/>
                          </a:solidFill>
                          <a:effectLst/>
                          <a:latin typeface="Arial" charset="0"/>
                          <a:cs typeface="Arial" charset="0"/>
                        </a:rPr>
                        <a:t>CO</a:t>
                      </a:r>
                      <a:r>
                        <a:rPr kumimoji="0" lang="en-GB" altLang="en-US" sz="1400" b="1" i="0" u="none" strike="noStrike" cap="none" normalizeH="0" baseline="-25000" dirty="0">
                          <a:ln>
                            <a:noFill/>
                          </a:ln>
                          <a:solidFill>
                            <a:schemeClr val="tx1"/>
                          </a:solidFill>
                          <a:effectLst/>
                          <a:latin typeface="Arial" charset="0"/>
                          <a:cs typeface="Arial" charset="0"/>
                        </a:rPr>
                        <a:t>2</a:t>
                      </a:r>
                      <a:endParaRPr kumimoji="0" lang="en-US" altLang="en-US" sz="1400" b="1" i="0" u="none" strike="noStrike" cap="none" normalizeH="0" baseline="0" dirty="0">
                        <a:ln>
                          <a:noFill/>
                        </a:ln>
                        <a:solidFill>
                          <a:schemeClr val="tx1"/>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0.1 ppm (Northern hemisphere)</a:t>
                      </a:r>
                      <a:br>
                        <a:rPr kumimoji="0" lang="en-GB" altLang="en-US" sz="1400" b="0" i="0" u="none" strike="noStrike" cap="none" normalizeH="0" baseline="0">
                          <a:ln>
                            <a:noFill/>
                          </a:ln>
                          <a:solidFill>
                            <a:srgbClr val="000000"/>
                          </a:solidFill>
                          <a:effectLst/>
                          <a:latin typeface="Arial" charset="0"/>
                          <a:cs typeface="Arial" charset="0"/>
                        </a:rPr>
                      </a:br>
                      <a:r>
                        <a:rPr kumimoji="0" lang="en-GB" altLang="en-US" sz="1400" b="0" i="0" u="none" strike="noStrike" cap="none" normalizeH="0" baseline="0">
                          <a:ln>
                            <a:noFill/>
                          </a:ln>
                          <a:solidFill>
                            <a:srgbClr val="000000"/>
                          </a:solidFill>
                          <a:effectLst/>
                          <a:latin typeface="Arial" charset="0"/>
                          <a:cs typeface="Arial" charset="0"/>
                        </a:rPr>
                        <a:t>± 0.05 ppm (South. hemisphere)</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0.2 ppm</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380 - 450 ppm</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dirty="0">
                          <a:ln>
                            <a:noFill/>
                          </a:ln>
                          <a:solidFill>
                            <a:srgbClr val="000000"/>
                          </a:solidFill>
                          <a:effectLst/>
                          <a:latin typeface="Arial" charset="0"/>
                          <a:cs typeface="Arial" charset="0"/>
                        </a:rPr>
                        <a:t>250 – 520 ppm</a:t>
                      </a:r>
                      <a:endParaRPr kumimoji="0" lang="en-US" altLang="en-US" sz="1400" b="0" i="0" u="none" strike="noStrike" cap="none" normalizeH="0" baseline="0" dirty="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xmlns="" val="10001"/>
                  </a:ext>
                </a:extLst>
              </a:tr>
              <a:tr h="246082">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1" i="0" u="none" strike="noStrike" cap="none" normalizeH="0" baseline="0" dirty="0">
                          <a:ln>
                            <a:noFill/>
                          </a:ln>
                          <a:solidFill>
                            <a:schemeClr val="tx1"/>
                          </a:solidFill>
                          <a:effectLst/>
                          <a:latin typeface="Arial" charset="0"/>
                          <a:cs typeface="Arial" charset="0"/>
                        </a:rPr>
                        <a:t>CH</a:t>
                      </a:r>
                      <a:r>
                        <a:rPr kumimoji="0" lang="en-GB" altLang="en-US" sz="1400" b="1" i="0" u="none" strike="noStrike" cap="none" normalizeH="0" baseline="-25000" dirty="0">
                          <a:ln>
                            <a:noFill/>
                          </a:ln>
                          <a:solidFill>
                            <a:schemeClr val="tx1"/>
                          </a:solidFill>
                          <a:effectLst/>
                          <a:latin typeface="Arial" charset="0"/>
                          <a:cs typeface="Arial" charset="0"/>
                        </a:rPr>
                        <a:t>4</a:t>
                      </a:r>
                      <a:endParaRPr kumimoji="0" lang="en-US" altLang="en-US" sz="1400" b="1" i="0" u="none" strike="noStrike" cap="none" normalizeH="0" baseline="0" dirty="0">
                        <a:ln>
                          <a:noFill/>
                        </a:ln>
                        <a:solidFill>
                          <a:schemeClr val="tx1"/>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2 ppb</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5 ppb</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1750 – 2100 ppb</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dirty="0">
                          <a:ln>
                            <a:noFill/>
                          </a:ln>
                          <a:solidFill>
                            <a:srgbClr val="000000"/>
                          </a:solidFill>
                          <a:effectLst/>
                          <a:latin typeface="Arial" charset="0"/>
                          <a:cs typeface="Arial" charset="0"/>
                        </a:rPr>
                        <a:t>300 –  5900 ppb</a:t>
                      </a:r>
                      <a:endParaRPr kumimoji="0" lang="en-US" altLang="en-US" sz="1400" b="0" i="0" u="none" strike="noStrike" cap="none" normalizeH="0" baseline="0" dirty="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xmlns="" val="10002"/>
                  </a:ext>
                </a:extLst>
              </a:tr>
              <a:tr h="246082">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1" i="0" u="none" strike="noStrike" cap="none" normalizeH="0" baseline="0" dirty="0">
                          <a:ln>
                            <a:noFill/>
                          </a:ln>
                          <a:solidFill>
                            <a:schemeClr val="tx1"/>
                          </a:solidFill>
                          <a:effectLst/>
                          <a:latin typeface="Arial" charset="0"/>
                          <a:cs typeface="Arial" charset="0"/>
                        </a:rPr>
                        <a:t>CO</a:t>
                      </a:r>
                      <a:endParaRPr kumimoji="0" lang="en-US" altLang="en-US" sz="1400" b="1" i="0" u="none" strike="noStrike" cap="none" normalizeH="0" baseline="0" dirty="0">
                        <a:ln>
                          <a:noFill/>
                        </a:ln>
                        <a:solidFill>
                          <a:schemeClr val="tx1"/>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2 ppb</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5 ppb</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30 – 300 ppb</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30 - 500 ppb</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xmlns="" val="10003"/>
                  </a:ext>
                </a:extLst>
              </a:tr>
              <a:tr h="246082">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1" i="0" u="none" strike="noStrike" cap="none" normalizeH="0" baseline="0" dirty="0">
                          <a:ln>
                            <a:noFill/>
                          </a:ln>
                          <a:solidFill>
                            <a:schemeClr val="tx1"/>
                          </a:solidFill>
                          <a:effectLst/>
                          <a:latin typeface="Arial" charset="0"/>
                          <a:cs typeface="Arial" charset="0"/>
                        </a:rPr>
                        <a:t>N</a:t>
                      </a:r>
                      <a:r>
                        <a:rPr kumimoji="0" lang="en-GB" altLang="en-US" sz="1400" b="1" i="0" u="none" strike="noStrike" cap="none" normalizeH="0" baseline="-25000" dirty="0">
                          <a:ln>
                            <a:noFill/>
                          </a:ln>
                          <a:solidFill>
                            <a:schemeClr val="tx1"/>
                          </a:solidFill>
                          <a:effectLst/>
                          <a:latin typeface="Arial" charset="0"/>
                          <a:cs typeface="Arial" charset="0"/>
                        </a:rPr>
                        <a:t>2</a:t>
                      </a:r>
                      <a:r>
                        <a:rPr kumimoji="0" lang="en-GB" altLang="en-US" sz="1400" b="1" i="0" u="none" strike="noStrike" cap="none" normalizeH="0" baseline="0" dirty="0">
                          <a:ln>
                            <a:noFill/>
                          </a:ln>
                          <a:solidFill>
                            <a:schemeClr val="tx1"/>
                          </a:solidFill>
                          <a:effectLst/>
                          <a:latin typeface="Arial" charset="0"/>
                          <a:cs typeface="Arial" charset="0"/>
                        </a:rPr>
                        <a:t>O</a:t>
                      </a:r>
                      <a:endParaRPr kumimoji="0" lang="en-US" altLang="en-US" sz="1400" b="1" i="0" u="none" strike="noStrike" cap="none" normalizeH="0" baseline="0" dirty="0">
                        <a:ln>
                          <a:noFill/>
                        </a:ln>
                        <a:solidFill>
                          <a:schemeClr val="tx1"/>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0.1 ppb</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0.3 ppb</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325 – 335 ppb</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dirty="0">
                          <a:ln>
                            <a:noFill/>
                          </a:ln>
                          <a:solidFill>
                            <a:srgbClr val="000000"/>
                          </a:solidFill>
                          <a:effectLst/>
                          <a:latin typeface="Arial" charset="0"/>
                          <a:cs typeface="Arial" charset="0"/>
                        </a:rPr>
                        <a:t>260 – 370 ppb</a:t>
                      </a:r>
                      <a:endParaRPr kumimoji="0" lang="en-US" altLang="en-US" sz="1400" b="0" i="0" u="none" strike="noStrike" cap="none" normalizeH="0" baseline="0" dirty="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xmlns="" val="10004"/>
                  </a:ext>
                </a:extLst>
              </a:tr>
              <a:tr h="246082">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1" i="0" u="none" strike="noStrike" cap="none" normalizeH="0" baseline="0" dirty="0">
                          <a:ln>
                            <a:noFill/>
                          </a:ln>
                          <a:solidFill>
                            <a:schemeClr val="tx1"/>
                          </a:solidFill>
                          <a:effectLst/>
                          <a:latin typeface="Arial" charset="0"/>
                          <a:cs typeface="Arial" charset="0"/>
                        </a:rPr>
                        <a:t>SF</a:t>
                      </a:r>
                      <a:r>
                        <a:rPr kumimoji="0" lang="en-GB" altLang="en-US" sz="1400" b="1" i="0" u="none" strike="noStrike" cap="none" normalizeH="0" baseline="-25000" dirty="0">
                          <a:ln>
                            <a:noFill/>
                          </a:ln>
                          <a:solidFill>
                            <a:schemeClr val="tx1"/>
                          </a:solidFill>
                          <a:effectLst/>
                          <a:latin typeface="Arial" charset="0"/>
                          <a:cs typeface="Arial" charset="0"/>
                        </a:rPr>
                        <a:t>6</a:t>
                      </a:r>
                      <a:endParaRPr kumimoji="0" lang="en-US" altLang="en-US" sz="1400" b="1" i="0" u="none" strike="noStrike" cap="none" normalizeH="0" baseline="0" dirty="0">
                        <a:ln>
                          <a:noFill/>
                        </a:ln>
                        <a:solidFill>
                          <a:schemeClr val="tx1"/>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0.02 ppt</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0.05 ppt</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8 – 10 ppt</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dirty="0">
                          <a:ln>
                            <a:noFill/>
                          </a:ln>
                          <a:solidFill>
                            <a:srgbClr val="000000"/>
                          </a:solidFill>
                          <a:effectLst/>
                          <a:latin typeface="Arial" charset="0"/>
                          <a:cs typeface="Arial" charset="0"/>
                        </a:rPr>
                        <a:t>2.0 – 20 </a:t>
                      </a:r>
                      <a:r>
                        <a:rPr kumimoji="0" lang="en-GB" altLang="en-US" sz="1400" b="0" i="0" u="none" strike="noStrike" cap="none" normalizeH="0" baseline="0" dirty="0" err="1">
                          <a:ln>
                            <a:noFill/>
                          </a:ln>
                          <a:solidFill>
                            <a:srgbClr val="000000"/>
                          </a:solidFill>
                          <a:effectLst/>
                          <a:latin typeface="Arial" charset="0"/>
                          <a:cs typeface="Arial" charset="0"/>
                        </a:rPr>
                        <a:t>ppt</a:t>
                      </a:r>
                      <a:endParaRPr kumimoji="0" lang="en-US" altLang="en-US" sz="1400" b="0" i="0" u="none" strike="noStrike" cap="none" normalizeH="0" baseline="0" dirty="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xmlns="" val="10005"/>
                  </a:ext>
                </a:extLst>
              </a:tr>
              <a:tr h="246082">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1" i="0" u="none" strike="noStrike" cap="none" normalizeH="0" baseline="0" dirty="0">
                          <a:ln>
                            <a:noFill/>
                          </a:ln>
                          <a:solidFill>
                            <a:schemeClr val="tx1"/>
                          </a:solidFill>
                          <a:effectLst/>
                          <a:latin typeface="Arial" charset="0"/>
                          <a:cs typeface="Arial" charset="0"/>
                        </a:rPr>
                        <a:t>H</a:t>
                      </a:r>
                      <a:r>
                        <a:rPr kumimoji="0" lang="en-GB" altLang="en-US" sz="1400" b="1" i="0" u="none" strike="noStrike" cap="none" normalizeH="0" baseline="-25000" dirty="0">
                          <a:ln>
                            <a:noFill/>
                          </a:ln>
                          <a:solidFill>
                            <a:schemeClr val="tx1"/>
                          </a:solidFill>
                          <a:effectLst/>
                          <a:latin typeface="Arial" charset="0"/>
                          <a:cs typeface="Arial" charset="0"/>
                        </a:rPr>
                        <a:t>2</a:t>
                      </a:r>
                      <a:endParaRPr kumimoji="0" lang="en-US" altLang="en-US" sz="1400" b="1" i="0" u="none" strike="noStrike" cap="none" normalizeH="0" baseline="0" dirty="0">
                        <a:ln>
                          <a:noFill/>
                        </a:ln>
                        <a:solidFill>
                          <a:schemeClr val="tx1"/>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2 ppb</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5 ppb</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400 – 600 ppb</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140 −1200 ppb</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xmlns="" val="10006"/>
                  </a:ext>
                </a:extLst>
              </a:tr>
              <a:tr h="490766">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1" i="0" u="none" strike="noStrike" cap="none" normalizeH="0" baseline="0" dirty="0">
                          <a:ln>
                            <a:noFill/>
                          </a:ln>
                          <a:solidFill>
                            <a:schemeClr val="tx1"/>
                          </a:solidFill>
                          <a:effectLst/>
                          <a:latin typeface="Arial" charset="0"/>
                          <a:cs typeface="Arial" charset="0"/>
                        </a:rPr>
                        <a:t>δ</a:t>
                      </a:r>
                      <a:r>
                        <a:rPr kumimoji="0" lang="en-GB" altLang="en-US" sz="1400" b="1" i="0" u="none" strike="noStrike" cap="none" normalizeH="0" baseline="30000" dirty="0">
                          <a:ln>
                            <a:noFill/>
                          </a:ln>
                          <a:solidFill>
                            <a:schemeClr val="tx1"/>
                          </a:solidFill>
                          <a:effectLst/>
                          <a:latin typeface="Arial" charset="0"/>
                          <a:cs typeface="Arial" charset="0"/>
                        </a:rPr>
                        <a:t>13</a:t>
                      </a:r>
                      <a:r>
                        <a:rPr kumimoji="0" lang="en-GB" altLang="en-US" sz="1400" b="1" i="0" u="none" strike="noStrike" cap="none" normalizeH="0" baseline="0" dirty="0">
                          <a:ln>
                            <a:noFill/>
                          </a:ln>
                          <a:solidFill>
                            <a:schemeClr val="tx1"/>
                          </a:solidFill>
                          <a:effectLst/>
                          <a:latin typeface="Arial" charset="0"/>
                          <a:cs typeface="Arial" charset="0"/>
                        </a:rPr>
                        <a:t>C-CO</a:t>
                      </a:r>
                      <a:r>
                        <a:rPr kumimoji="0" lang="en-GB" altLang="en-US" sz="1400" b="1" i="0" u="none" strike="noStrike" cap="none" normalizeH="0" baseline="-25000" dirty="0">
                          <a:ln>
                            <a:noFill/>
                          </a:ln>
                          <a:solidFill>
                            <a:schemeClr val="tx1"/>
                          </a:solidFill>
                          <a:effectLst/>
                          <a:latin typeface="Arial" charset="0"/>
                          <a:cs typeface="Arial" charset="0"/>
                        </a:rPr>
                        <a:t>2</a:t>
                      </a:r>
                      <a:endParaRPr kumimoji="0" lang="en-US" altLang="en-US" sz="1400" b="1" i="0" u="none" strike="noStrike" cap="none" normalizeH="0" baseline="0" dirty="0">
                        <a:ln>
                          <a:noFill/>
                        </a:ln>
                        <a:solidFill>
                          <a:schemeClr val="tx1"/>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0.01‰</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0.1‰</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-7.5 to -9.5‰ vs. VPDB-CO2</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xmlns="" val="10007"/>
                  </a:ext>
                </a:extLst>
              </a:tr>
              <a:tr h="490766">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1" i="0" u="none" strike="noStrike" cap="none" normalizeH="0" baseline="0" dirty="0">
                          <a:ln>
                            <a:noFill/>
                          </a:ln>
                          <a:solidFill>
                            <a:schemeClr val="tx1"/>
                          </a:solidFill>
                          <a:effectLst/>
                          <a:latin typeface="Arial" charset="0"/>
                          <a:cs typeface="Arial" charset="0"/>
                        </a:rPr>
                        <a:t>δ</a:t>
                      </a:r>
                      <a:r>
                        <a:rPr kumimoji="0" lang="en-GB" altLang="en-US" sz="1400" b="1" i="0" u="none" strike="noStrike" cap="none" normalizeH="0" baseline="30000" dirty="0">
                          <a:ln>
                            <a:noFill/>
                          </a:ln>
                          <a:solidFill>
                            <a:schemeClr val="tx1"/>
                          </a:solidFill>
                          <a:effectLst/>
                          <a:latin typeface="Arial" charset="0"/>
                          <a:cs typeface="Arial" charset="0"/>
                        </a:rPr>
                        <a:t>18</a:t>
                      </a:r>
                      <a:r>
                        <a:rPr kumimoji="0" lang="en-GB" altLang="en-US" sz="1400" b="1" i="0" u="none" strike="noStrike" cap="none" normalizeH="0" baseline="0" dirty="0">
                          <a:ln>
                            <a:noFill/>
                          </a:ln>
                          <a:solidFill>
                            <a:schemeClr val="tx1"/>
                          </a:solidFill>
                          <a:effectLst/>
                          <a:latin typeface="Arial" charset="0"/>
                          <a:cs typeface="Arial" charset="0"/>
                        </a:rPr>
                        <a:t>O-CO</a:t>
                      </a:r>
                      <a:r>
                        <a:rPr kumimoji="0" lang="en-GB" altLang="en-US" sz="1400" b="1" i="0" u="none" strike="noStrike" cap="none" normalizeH="0" baseline="-25000" dirty="0">
                          <a:ln>
                            <a:noFill/>
                          </a:ln>
                          <a:solidFill>
                            <a:schemeClr val="tx1"/>
                          </a:solidFill>
                          <a:effectLst/>
                          <a:latin typeface="Arial" charset="0"/>
                          <a:cs typeface="Arial" charset="0"/>
                        </a:rPr>
                        <a:t>2</a:t>
                      </a:r>
                      <a:endParaRPr kumimoji="0" lang="en-US" altLang="en-US" sz="1400" b="1" i="0" u="none" strike="noStrike" cap="none" normalizeH="0" baseline="0" dirty="0">
                        <a:ln>
                          <a:noFill/>
                        </a:ln>
                        <a:solidFill>
                          <a:schemeClr val="tx1"/>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0.05‰</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0.1‰</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dirty="0">
                          <a:ln>
                            <a:noFill/>
                          </a:ln>
                          <a:solidFill>
                            <a:srgbClr val="000000"/>
                          </a:solidFill>
                          <a:effectLst/>
                          <a:latin typeface="Arial" charset="0"/>
                          <a:cs typeface="Arial" charset="0"/>
                        </a:rPr>
                        <a:t>-2 to +2‰ vs. </a:t>
                      </a:r>
                      <a:r>
                        <a:rPr kumimoji="0" lang="en-GB" altLang="en-US" sz="1400" b="0" i="0" u="none" strike="noStrike" cap="none" normalizeH="0" baseline="0" dirty="0">
                          <a:ln>
                            <a:noFill/>
                          </a:ln>
                          <a:solidFill>
                            <a:schemeClr val="tx1"/>
                          </a:solidFill>
                          <a:effectLst/>
                          <a:latin typeface="Arial" charset="0"/>
                          <a:cs typeface="Arial" charset="0"/>
                        </a:rPr>
                        <a:t>VPDB-CO2</a:t>
                      </a:r>
                      <a:endParaRPr kumimoji="0" lang="en-US" altLang="en-US" sz="1400" b="0" i="0" u="none" strike="noStrike" cap="none" normalizeH="0" baseline="0" dirty="0">
                        <a:ln>
                          <a:noFill/>
                        </a:ln>
                        <a:solidFill>
                          <a:schemeClr val="tx1"/>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dirty="0">
                          <a:ln>
                            <a:noFill/>
                          </a:ln>
                          <a:solidFill>
                            <a:srgbClr val="000000"/>
                          </a:solidFill>
                          <a:effectLst/>
                          <a:latin typeface="Arial" charset="0"/>
                          <a:cs typeface="Arial" charset="0"/>
                        </a:rPr>
                        <a:t> </a:t>
                      </a:r>
                      <a:endParaRPr kumimoji="0" lang="en-US" altLang="en-US" sz="1400" b="0" i="0" u="none" strike="noStrike" cap="none" normalizeH="0" baseline="0" dirty="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xmlns="" val="10008"/>
                  </a:ext>
                </a:extLst>
              </a:tr>
              <a:tr h="246082">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1" i="0" u="none" strike="noStrike" cap="none" normalizeH="0" baseline="0" dirty="0">
                          <a:ln>
                            <a:noFill/>
                          </a:ln>
                          <a:solidFill>
                            <a:schemeClr val="tx1"/>
                          </a:solidFill>
                          <a:effectLst/>
                          <a:latin typeface="Arial" charset="0"/>
                          <a:cs typeface="Arial" charset="0"/>
                        </a:rPr>
                        <a:t>Δ</a:t>
                      </a:r>
                      <a:r>
                        <a:rPr kumimoji="0" lang="en-GB" altLang="en-US" sz="1400" b="1" i="0" u="none" strike="noStrike" cap="none" normalizeH="0" baseline="30000" dirty="0">
                          <a:ln>
                            <a:noFill/>
                          </a:ln>
                          <a:solidFill>
                            <a:schemeClr val="tx1"/>
                          </a:solidFill>
                          <a:effectLst/>
                          <a:latin typeface="Arial" charset="0"/>
                          <a:cs typeface="Arial" charset="0"/>
                        </a:rPr>
                        <a:t>14</a:t>
                      </a:r>
                      <a:r>
                        <a:rPr kumimoji="0" lang="en-GB" altLang="en-US" sz="1400" b="1" i="0" u="none" strike="noStrike" cap="none" normalizeH="0" baseline="0" dirty="0">
                          <a:ln>
                            <a:noFill/>
                          </a:ln>
                          <a:solidFill>
                            <a:schemeClr val="tx1"/>
                          </a:solidFill>
                          <a:effectLst/>
                          <a:latin typeface="Arial" charset="0"/>
                          <a:cs typeface="Arial" charset="0"/>
                        </a:rPr>
                        <a:t>C-CO</a:t>
                      </a:r>
                      <a:r>
                        <a:rPr kumimoji="0" lang="en-GB" altLang="en-US" sz="1400" b="1" i="0" u="none" strike="noStrike" cap="none" normalizeH="0" baseline="-25000" dirty="0">
                          <a:ln>
                            <a:noFill/>
                          </a:ln>
                          <a:solidFill>
                            <a:schemeClr val="tx1"/>
                          </a:solidFill>
                          <a:effectLst/>
                          <a:latin typeface="Arial" charset="0"/>
                          <a:cs typeface="Arial" charset="0"/>
                        </a:rPr>
                        <a:t>2</a:t>
                      </a:r>
                      <a:endParaRPr kumimoji="0" lang="en-US" altLang="en-US" sz="1400" b="1" i="0" u="none" strike="noStrike" cap="none" normalizeH="0" baseline="0" dirty="0">
                        <a:ln>
                          <a:noFill/>
                        </a:ln>
                        <a:solidFill>
                          <a:schemeClr val="tx1"/>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0.5‰</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3‰</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-50 - 50‰</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xmlns="" val="10009"/>
                  </a:ext>
                </a:extLst>
              </a:tr>
              <a:tr h="246082">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1" i="0" u="none" strike="noStrike" cap="none" normalizeH="0" baseline="0" dirty="0">
                          <a:ln>
                            <a:noFill/>
                          </a:ln>
                          <a:solidFill>
                            <a:schemeClr val="tx1"/>
                          </a:solidFill>
                          <a:effectLst/>
                          <a:latin typeface="Arial" charset="0"/>
                          <a:cs typeface="Arial" charset="0"/>
                        </a:rPr>
                        <a:t>Δ</a:t>
                      </a:r>
                      <a:r>
                        <a:rPr kumimoji="0" lang="en-GB" altLang="en-US" sz="1400" b="1" i="0" u="none" strike="noStrike" cap="none" normalizeH="0" baseline="30000" dirty="0">
                          <a:ln>
                            <a:noFill/>
                          </a:ln>
                          <a:solidFill>
                            <a:schemeClr val="tx1"/>
                          </a:solidFill>
                          <a:effectLst/>
                          <a:latin typeface="Arial" charset="0"/>
                          <a:cs typeface="Arial" charset="0"/>
                        </a:rPr>
                        <a:t>14</a:t>
                      </a:r>
                      <a:r>
                        <a:rPr kumimoji="0" lang="en-GB" altLang="en-US" sz="1400" b="1" i="0" u="none" strike="noStrike" cap="none" normalizeH="0" baseline="0" dirty="0">
                          <a:ln>
                            <a:noFill/>
                          </a:ln>
                          <a:solidFill>
                            <a:schemeClr val="tx1"/>
                          </a:solidFill>
                          <a:effectLst/>
                          <a:latin typeface="Arial" charset="0"/>
                          <a:cs typeface="Arial" charset="0"/>
                        </a:rPr>
                        <a:t>C-CH</a:t>
                      </a:r>
                      <a:r>
                        <a:rPr kumimoji="0" lang="en-GB" altLang="en-US" sz="1400" b="1" i="0" u="none" strike="noStrike" cap="none" normalizeH="0" baseline="-25000" dirty="0">
                          <a:ln>
                            <a:noFill/>
                          </a:ln>
                          <a:solidFill>
                            <a:schemeClr val="tx1"/>
                          </a:solidFill>
                          <a:effectLst/>
                          <a:latin typeface="Arial" charset="0"/>
                          <a:cs typeface="Arial" charset="0"/>
                        </a:rPr>
                        <a:t>4</a:t>
                      </a:r>
                      <a:endParaRPr kumimoji="0" lang="en-US" altLang="en-US" sz="1400" b="1" i="0" u="none" strike="noStrike" cap="none" normalizeH="0" baseline="0" dirty="0">
                        <a:ln>
                          <a:noFill/>
                        </a:ln>
                        <a:solidFill>
                          <a:schemeClr val="tx1"/>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0.5‰</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50 - 350‰</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xmlns="" val="10010"/>
                  </a:ext>
                </a:extLst>
              </a:tr>
              <a:tr h="490766">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1" i="0" u="none" strike="noStrike" cap="none" normalizeH="0" baseline="0" dirty="0">
                          <a:ln>
                            <a:noFill/>
                          </a:ln>
                          <a:solidFill>
                            <a:schemeClr val="tx1"/>
                          </a:solidFill>
                          <a:effectLst/>
                          <a:latin typeface="Arial" charset="0"/>
                          <a:cs typeface="Arial" charset="0"/>
                        </a:rPr>
                        <a:t>Δ</a:t>
                      </a:r>
                      <a:r>
                        <a:rPr kumimoji="0" lang="en-GB" altLang="en-US" sz="1400" b="1" i="0" u="none" strike="noStrike" cap="none" normalizeH="0" baseline="30000" dirty="0">
                          <a:ln>
                            <a:noFill/>
                          </a:ln>
                          <a:solidFill>
                            <a:schemeClr val="tx1"/>
                          </a:solidFill>
                          <a:effectLst/>
                          <a:latin typeface="Arial" charset="0"/>
                          <a:cs typeface="Arial" charset="0"/>
                        </a:rPr>
                        <a:t>14</a:t>
                      </a:r>
                      <a:r>
                        <a:rPr kumimoji="0" lang="en-GB" altLang="en-US" sz="1400" b="1" i="0" u="none" strike="noStrike" cap="none" normalizeH="0" baseline="0" dirty="0">
                          <a:ln>
                            <a:noFill/>
                          </a:ln>
                          <a:solidFill>
                            <a:schemeClr val="tx1"/>
                          </a:solidFill>
                          <a:effectLst/>
                          <a:latin typeface="Arial" charset="0"/>
                          <a:cs typeface="Arial" charset="0"/>
                        </a:rPr>
                        <a:t>C-CO</a:t>
                      </a:r>
                      <a:endParaRPr kumimoji="0" lang="en-US" altLang="en-US" sz="1400" b="1" i="0" u="none" strike="noStrike" cap="none" normalizeH="0" baseline="0" dirty="0">
                        <a:ln>
                          <a:noFill/>
                        </a:ln>
                        <a:solidFill>
                          <a:schemeClr val="tx1"/>
                        </a:solidFill>
                        <a:effectLst/>
                        <a:latin typeface="Arial" charset="0"/>
                        <a:cs typeface="Arial" charset="0"/>
                      </a:endParaRPr>
                    </a:p>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1" i="0" u="none" strike="noStrike" cap="none" normalizeH="0" baseline="0" dirty="0">
                          <a:ln>
                            <a:noFill/>
                          </a:ln>
                          <a:solidFill>
                            <a:schemeClr val="tx1"/>
                          </a:solidFill>
                          <a:effectLst/>
                          <a:latin typeface="Arial" charset="0"/>
                          <a:cs typeface="Arial" charset="0"/>
                        </a:rPr>
                        <a:t>δ</a:t>
                      </a:r>
                      <a:r>
                        <a:rPr kumimoji="0" lang="en-GB" altLang="en-US" sz="1400" b="1" i="0" u="none" strike="noStrike" cap="none" normalizeH="0" baseline="30000" dirty="0">
                          <a:ln>
                            <a:noFill/>
                          </a:ln>
                          <a:solidFill>
                            <a:schemeClr val="tx1"/>
                          </a:solidFill>
                          <a:effectLst/>
                          <a:latin typeface="Arial" charset="0"/>
                          <a:cs typeface="Arial" charset="0"/>
                        </a:rPr>
                        <a:t>13</a:t>
                      </a:r>
                      <a:r>
                        <a:rPr kumimoji="0" lang="en-GB" altLang="en-US" sz="1400" b="1" i="0" u="none" strike="noStrike" cap="none" normalizeH="0" baseline="0" dirty="0">
                          <a:ln>
                            <a:noFill/>
                          </a:ln>
                          <a:solidFill>
                            <a:schemeClr val="tx1"/>
                          </a:solidFill>
                          <a:effectLst/>
                          <a:latin typeface="Arial" charset="0"/>
                          <a:cs typeface="Arial" charset="0"/>
                        </a:rPr>
                        <a:t>C-CH</a:t>
                      </a:r>
                      <a:r>
                        <a:rPr kumimoji="0" lang="en-GB" altLang="en-US" sz="1400" b="1" i="0" u="none" strike="noStrike" cap="none" normalizeH="0" baseline="-25000" dirty="0">
                          <a:ln>
                            <a:noFill/>
                          </a:ln>
                          <a:solidFill>
                            <a:schemeClr val="tx1"/>
                          </a:solidFill>
                          <a:effectLst/>
                          <a:latin typeface="Arial" charset="0"/>
                          <a:cs typeface="Arial" charset="0"/>
                        </a:rPr>
                        <a:t>4</a:t>
                      </a:r>
                      <a:endParaRPr kumimoji="0" lang="en-US" altLang="en-US" sz="1400" b="1" i="0" u="none" strike="noStrike" cap="none" normalizeH="0" baseline="0" dirty="0">
                        <a:ln>
                          <a:noFill/>
                        </a:ln>
                        <a:solidFill>
                          <a:schemeClr val="tx1"/>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2 molecules cm</a:t>
                      </a:r>
                      <a:r>
                        <a:rPr kumimoji="0" lang="en-GB" altLang="en-US" sz="1400" b="0" i="0" u="none" strike="noStrike" cap="none" normalizeH="0" baseline="30000">
                          <a:ln>
                            <a:noFill/>
                          </a:ln>
                          <a:solidFill>
                            <a:srgbClr val="000000"/>
                          </a:solidFill>
                          <a:effectLst/>
                          <a:latin typeface="Arial" charset="0"/>
                          <a:cs typeface="Arial" charset="0"/>
                        </a:rPr>
                        <a:t>-3</a:t>
                      </a:r>
                      <a:endParaRPr kumimoji="0" lang="en-US" altLang="en-US" sz="1400" b="0" i="0" u="none" strike="noStrike" cap="none" normalizeH="0" baseline="0">
                        <a:ln>
                          <a:noFill/>
                        </a:ln>
                        <a:solidFill>
                          <a:srgbClr val="000000"/>
                        </a:solidFill>
                        <a:effectLst/>
                        <a:latin typeface="Arial" charset="0"/>
                        <a:cs typeface="Arial" charset="0"/>
                      </a:endParaRPr>
                    </a:p>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0.03‰</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a:t>
                      </a:r>
                      <a:endParaRPr kumimoji="0" lang="en-US" altLang="en-US" sz="1400" b="0" i="0" u="none" strike="noStrike" cap="none" normalizeH="0" baseline="0">
                        <a:ln>
                          <a:noFill/>
                        </a:ln>
                        <a:solidFill>
                          <a:srgbClr val="000000"/>
                        </a:solidFill>
                        <a:effectLst/>
                        <a:latin typeface="Arial" charset="0"/>
                        <a:cs typeface="Arial" charset="0"/>
                      </a:endParaRPr>
                    </a:p>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0.2‰</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0-25 molecules cm</a:t>
                      </a:r>
                      <a:r>
                        <a:rPr kumimoji="0" lang="en-GB" altLang="en-US" sz="1400" b="0" i="0" u="none" strike="noStrike" cap="none" normalizeH="0" baseline="30000">
                          <a:ln>
                            <a:noFill/>
                          </a:ln>
                          <a:solidFill>
                            <a:srgbClr val="000000"/>
                          </a:solidFill>
                          <a:effectLst/>
                          <a:latin typeface="Arial" charset="0"/>
                          <a:cs typeface="Arial" charset="0"/>
                        </a:rPr>
                        <a:t>-3</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xmlns="" val="10011"/>
                  </a:ext>
                </a:extLst>
              </a:tr>
              <a:tr h="246082">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1" i="0" u="none" strike="noStrike" cap="none" normalizeH="0" baseline="0" dirty="0">
                          <a:ln>
                            <a:noFill/>
                          </a:ln>
                          <a:solidFill>
                            <a:schemeClr val="tx1"/>
                          </a:solidFill>
                          <a:effectLst/>
                          <a:latin typeface="Arial" charset="0"/>
                          <a:cs typeface="Arial" charset="0"/>
                        </a:rPr>
                        <a:t>δD-CH</a:t>
                      </a:r>
                      <a:r>
                        <a:rPr kumimoji="0" lang="en-GB" altLang="en-US" sz="1400" b="1" i="0" u="none" strike="noStrike" cap="none" normalizeH="0" baseline="-25000" dirty="0">
                          <a:ln>
                            <a:noFill/>
                          </a:ln>
                          <a:solidFill>
                            <a:schemeClr val="tx1"/>
                          </a:solidFill>
                          <a:effectLst/>
                          <a:latin typeface="Arial" charset="0"/>
                          <a:cs typeface="Arial" charset="0"/>
                        </a:rPr>
                        <a:t>4</a:t>
                      </a:r>
                      <a:endParaRPr kumimoji="0" lang="en-US" altLang="en-US" sz="1400" b="1" i="0" u="none" strike="noStrike" cap="none" normalizeH="0" baseline="0" dirty="0">
                        <a:ln>
                          <a:noFill/>
                        </a:ln>
                        <a:solidFill>
                          <a:schemeClr val="tx1"/>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1‰</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5‰</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xmlns="" val="10012"/>
                  </a:ext>
                </a:extLst>
              </a:tr>
              <a:tr h="490766">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1" i="0" u="none" strike="noStrike" cap="none" normalizeH="0" baseline="0" dirty="0">
                          <a:ln>
                            <a:noFill/>
                          </a:ln>
                          <a:solidFill>
                            <a:schemeClr val="tx1"/>
                          </a:solidFill>
                          <a:effectLst/>
                          <a:latin typeface="Arial" charset="0"/>
                          <a:cs typeface="Arial" charset="0"/>
                        </a:rPr>
                        <a:t>O</a:t>
                      </a:r>
                      <a:r>
                        <a:rPr kumimoji="0" lang="en-GB" altLang="en-US" sz="1400" b="1" i="0" u="none" strike="noStrike" cap="none" normalizeH="0" baseline="-25000" dirty="0">
                          <a:ln>
                            <a:noFill/>
                          </a:ln>
                          <a:solidFill>
                            <a:schemeClr val="tx1"/>
                          </a:solidFill>
                          <a:effectLst/>
                          <a:latin typeface="Arial" charset="0"/>
                          <a:cs typeface="Arial" charset="0"/>
                        </a:rPr>
                        <a:t>2</a:t>
                      </a:r>
                      <a:r>
                        <a:rPr kumimoji="0" lang="en-GB" altLang="en-US" sz="1400" b="1" i="0" u="none" strike="noStrike" cap="none" normalizeH="0" baseline="0" dirty="0">
                          <a:ln>
                            <a:noFill/>
                          </a:ln>
                          <a:solidFill>
                            <a:schemeClr val="tx1"/>
                          </a:solidFill>
                          <a:effectLst/>
                          <a:latin typeface="Arial" charset="0"/>
                          <a:cs typeface="Arial" charset="0"/>
                        </a:rPr>
                        <a:t>/N</a:t>
                      </a:r>
                      <a:r>
                        <a:rPr kumimoji="0" lang="en-GB" altLang="en-US" sz="1400" b="1" i="0" u="none" strike="noStrike" cap="none" normalizeH="0" baseline="-25000" dirty="0">
                          <a:ln>
                            <a:noFill/>
                          </a:ln>
                          <a:solidFill>
                            <a:schemeClr val="tx1"/>
                          </a:solidFill>
                          <a:effectLst/>
                          <a:latin typeface="Arial" charset="0"/>
                          <a:cs typeface="Arial" charset="0"/>
                        </a:rPr>
                        <a:t>2</a:t>
                      </a:r>
                      <a:endParaRPr kumimoji="0" lang="en-US" altLang="en-US" sz="1400" b="1" i="0" u="none" strike="noStrike" cap="none" normalizeH="0" baseline="0" dirty="0">
                        <a:ln>
                          <a:noFill/>
                        </a:ln>
                        <a:solidFill>
                          <a:schemeClr val="tx1"/>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2 per meg</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 10 per meg</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a:ln>
                            <a:noFill/>
                          </a:ln>
                          <a:solidFill>
                            <a:srgbClr val="000000"/>
                          </a:solidFill>
                          <a:effectLst/>
                          <a:latin typeface="Arial" charset="0"/>
                          <a:cs typeface="Arial" charset="0"/>
                        </a:rPr>
                        <a:t>-400 to -900 per meg (vs. SIO scale)</a:t>
                      </a:r>
                      <a:endParaRPr kumimoji="0" lang="en-US" altLang="en-US" sz="1400" b="0" i="0" u="none" strike="noStrike" cap="none" normalizeH="0" baseline="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1pPr>
                      <a:lvl2pPr marL="742950" indent="-285750">
                        <a:spcBef>
                          <a:spcPct val="20000"/>
                        </a:spcBef>
                        <a:buClr>
                          <a:srgbClr val="FF9900"/>
                        </a:buClr>
                        <a:buFont typeface="Wingdings" pitchFamily="2" charset="2"/>
                        <a:tabLst>
                          <a:tab pos="449263" algn="l"/>
                          <a:tab pos="457200" algn="l"/>
                          <a:tab pos="719138" algn="l"/>
                          <a:tab pos="1079500" algn="l"/>
                          <a:tab pos="1260475" algn="l"/>
                          <a:tab pos="6119813" algn="l"/>
                        </a:tabLst>
                        <a:defRPr sz="2400">
                          <a:solidFill>
                            <a:schemeClr val="tx1"/>
                          </a:solidFill>
                          <a:latin typeface="Arial" charset="0"/>
                        </a:defRPr>
                      </a:lvl2pPr>
                      <a:lvl3pPr marL="11430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sz="2000">
                          <a:solidFill>
                            <a:schemeClr val="tx1"/>
                          </a:solidFill>
                          <a:latin typeface="Arial" charset="0"/>
                        </a:defRPr>
                      </a:lvl3pPr>
                      <a:lvl4pPr marL="16002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4pPr>
                      <a:lvl5pPr marL="2057400" indent="-228600">
                        <a:spcBef>
                          <a:spcPct val="20000"/>
                        </a:spcBef>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5pPr>
                      <a:lvl6pPr marL="25146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6pPr>
                      <a:lvl7pPr marL="29718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7pPr>
                      <a:lvl8pPr marL="34290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8pPr>
                      <a:lvl9pPr marL="3886200" indent="-228600" eaLnBrk="0" fontAlgn="base" hangingPunct="0">
                        <a:spcBef>
                          <a:spcPct val="20000"/>
                        </a:spcBef>
                        <a:spcAft>
                          <a:spcPct val="0"/>
                        </a:spcAft>
                        <a:buClr>
                          <a:srgbClr val="FF9900"/>
                        </a:buClr>
                        <a:buFont typeface="Wingdings" pitchFamily="2" charset="2"/>
                        <a:tabLst>
                          <a:tab pos="449263" algn="l"/>
                          <a:tab pos="457200" algn="l"/>
                          <a:tab pos="719138" algn="l"/>
                          <a:tab pos="1079500" algn="l"/>
                          <a:tab pos="1260475" algn="l"/>
                          <a:tab pos="6119813" algn="l"/>
                        </a:tabLst>
                        <a:defRPr>
                          <a:solidFill>
                            <a:schemeClr val="tx1"/>
                          </a:solidFill>
                          <a:latin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449263" algn="l"/>
                          <a:tab pos="457200" algn="l"/>
                          <a:tab pos="719138" algn="l"/>
                          <a:tab pos="1079500" algn="l"/>
                          <a:tab pos="1260475" algn="l"/>
                          <a:tab pos="6119813" algn="l"/>
                        </a:tabLst>
                      </a:pPr>
                      <a:r>
                        <a:rPr kumimoji="0" lang="en-GB" altLang="en-US" sz="1400" b="0" i="0" u="none" strike="noStrike" cap="none" normalizeH="0" baseline="0" dirty="0">
                          <a:ln>
                            <a:noFill/>
                          </a:ln>
                          <a:solidFill>
                            <a:srgbClr val="000000"/>
                          </a:solidFill>
                          <a:effectLst/>
                          <a:latin typeface="Arial" charset="0"/>
                          <a:cs typeface="Arial" charset="0"/>
                        </a:rPr>
                        <a:t> </a:t>
                      </a:r>
                      <a:endParaRPr kumimoji="0" lang="en-US" altLang="en-US" sz="1400" b="0" i="0" u="none" strike="noStrike" cap="none" normalizeH="0" baseline="0" dirty="0">
                        <a:ln>
                          <a:noFill/>
                        </a:ln>
                        <a:solidFill>
                          <a:srgbClr val="000000"/>
                        </a:solidFill>
                        <a:effectLst/>
                        <a:latin typeface="Arial" charset="0"/>
                        <a:ea typeface="SimSun" pitchFamily="2" charset="-122"/>
                        <a:cs typeface="Times New Roman" pitchFamily="18" charset="0"/>
                      </a:endParaRPr>
                    </a:p>
                  </a:txBody>
                  <a:tcPr marL="68576" marR="6857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xmlns="" val="10013"/>
                  </a:ext>
                </a:extLst>
              </a:tr>
            </a:tbl>
          </a:graphicData>
        </a:graphic>
      </p:graphicFrame>
      <p:pic>
        <p:nvPicPr>
          <p:cNvPr id="5" name="Picture 4" descr="gaw_logo_acronym_horizontal"/>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68344" y="114300"/>
            <a:ext cx="1331194" cy="612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083940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16632"/>
            <a:ext cx="6275040" cy="1143000"/>
          </a:xfrm>
        </p:spPr>
        <p:txBody>
          <a:bodyPr>
            <a:normAutofit fontScale="90000"/>
          </a:bodyPr>
          <a:lstStyle/>
          <a:p>
            <a:r>
              <a:rPr lang="en-US" dirty="0">
                <a:solidFill>
                  <a:srgbClr val="0070C0"/>
                </a:solidFill>
              </a:rPr>
              <a:t>Status of greenhouse gas observations in GAW</a:t>
            </a:r>
          </a:p>
        </p:txBody>
      </p:sp>
      <p:pic>
        <p:nvPicPr>
          <p:cNvPr id="4" name="Picture 8" descr="gaw_logo_acronym_horizontal"/>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96211" y="44624"/>
            <a:ext cx="1440285" cy="66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395536" y="5157192"/>
            <a:ext cx="8424936" cy="1200329"/>
          </a:xfrm>
          <a:prstGeom prst="rect">
            <a:avLst/>
          </a:prstGeom>
        </p:spPr>
        <p:txBody>
          <a:bodyPr wrap="square">
            <a:spAutoFit/>
          </a:bodyPr>
          <a:lstStyle/>
          <a:p>
            <a:pPr marL="342900" indent="-342900">
              <a:buFont typeface="Arial" panose="020B0604020202020204" pitchFamily="34" charset="0"/>
              <a:buChar char="•"/>
            </a:pPr>
            <a:r>
              <a:rPr lang="en-US" b="1" dirty="0">
                <a:solidFill>
                  <a:srgbClr val="008000"/>
                </a:solidFill>
                <a:latin typeface="+mn-lt"/>
              </a:rPr>
              <a:t>12th annual Greenhouse Gas Bulletin will be released on 24 October 2016</a:t>
            </a:r>
          </a:p>
          <a:p>
            <a:pPr marL="342900" indent="-342900">
              <a:buFont typeface="Arial" panose="020B0604020202020204" pitchFamily="34" charset="0"/>
              <a:buChar char="•"/>
            </a:pPr>
            <a:r>
              <a:rPr lang="en-US" dirty="0">
                <a:latin typeface="+mn-lt"/>
              </a:rPr>
              <a:t>Cover story is on the impact of El Nino on GHG growth rates </a:t>
            </a:r>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251520" y="1401728"/>
            <a:ext cx="6192688" cy="3507883"/>
          </a:xfrm>
        </p:spPr>
      </p:pic>
      <p:graphicFrame>
        <p:nvGraphicFramePr>
          <p:cNvPr id="10" name="Table 9"/>
          <p:cNvGraphicFramePr>
            <a:graphicFrameLocks noGrp="1"/>
          </p:cNvGraphicFramePr>
          <p:nvPr>
            <p:extLst>
              <p:ext uri="{D42A27DB-BD31-4B8C-83A1-F6EECF244321}">
                <p14:modId xmlns:p14="http://schemas.microsoft.com/office/powerpoint/2010/main" xmlns="" val="3131550580"/>
              </p:ext>
            </p:extLst>
          </p:nvPr>
        </p:nvGraphicFramePr>
        <p:xfrm>
          <a:off x="6588224" y="1556791"/>
          <a:ext cx="2376264" cy="2952329"/>
        </p:xfrm>
        <a:graphic>
          <a:graphicData uri="http://schemas.openxmlformats.org/drawingml/2006/table">
            <a:tbl>
              <a:tblPr/>
              <a:tblGrid>
                <a:gridCol w="1188132">
                  <a:extLst>
                    <a:ext uri="{9D8B030D-6E8A-4147-A177-3AD203B41FA5}">
                      <a16:colId xmlns:a16="http://schemas.microsoft.com/office/drawing/2014/main" xmlns="" val="2193048397"/>
                    </a:ext>
                  </a:extLst>
                </a:gridCol>
                <a:gridCol w="1188132">
                  <a:extLst>
                    <a:ext uri="{9D8B030D-6E8A-4147-A177-3AD203B41FA5}">
                      <a16:colId xmlns:a16="http://schemas.microsoft.com/office/drawing/2014/main" xmlns="" val="3297982763"/>
                    </a:ext>
                  </a:extLst>
                </a:gridCol>
              </a:tblGrid>
              <a:tr h="833364">
                <a:tc>
                  <a:txBody>
                    <a:bodyPr/>
                    <a:lstStyle/>
                    <a:p>
                      <a:pPr algn="l" fontAlgn="ctr"/>
                      <a:r>
                        <a:rPr lang="en-US" sz="1800" b="0" i="0" u="none" strike="noStrike" dirty="0">
                          <a:solidFill>
                            <a:srgbClr val="000000"/>
                          </a:solidFill>
                          <a:effectLst/>
                          <a:latin typeface="Calibri" panose="020F0502020204030204" pitchFamily="34" charset="0"/>
                        </a:rPr>
                        <a:t>Component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800" b="0" i="0" u="none" strike="noStrike" dirty="0">
                          <a:solidFill>
                            <a:srgbClr val="000000"/>
                          </a:solidFill>
                          <a:effectLst/>
                          <a:latin typeface="Calibri" panose="020F0502020204030204" pitchFamily="34" charset="0"/>
                        </a:rPr>
                        <a:t>Number of stations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60374766"/>
                  </a:ext>
                </a:extLst>
              </a:tr>
              <a:tr h="423793">
                <a:tc>
                  <a:txBody>
                    <a:bodyPr/>
                    <a:lstStyle/>
                    <a:p>
                      <a:pPr algn="l" fontAlgn="ctr"/>
                      <a:r>
                        <a:rPr lang="en-US" sz="2400" b="0" i="0" u="none" strike="noStrike" dirty="0">
                          <a:solidFill>
                            <a:srgbClr val="000000"/>
                          </a:solidFill>
                          <a:effectLst/>
                          <a:latin typeface="Calibri" panose="020F0502020204030204" pitchFamily="34" charset="0"/>
                        </a:rPr>
                        <a:t>CO</a:t>
                      </a:r>
                      <a:r>
                        <a:rPr lang="en-US" sz="2400" b="0" i="0" u="none" strike="noStrike" baseline="-25000"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2400" b="0" i="0" u="none" strike="noStrike">
                          <a:solidFill>
                            <a:srgbClr val="000000"/>
                          </a:solidFill>
                          <a:effectLst/>
                          <a:latin typeface="Calibri" panose="020F0502020204030204" pitchFamily="34" charset="0"/>
                        </a:rPr>
                        <a:t>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89193351"/>
                  </a:ext>
                </a:extLst>
              </a:tr>
              <a:tr h="423793">
                <a:tc>
                  <a:txBody>
                    <a:bodyPr/>
                    <a:lstStyle/>
                    <a:p>
                      <a:pPr algn="l" fontAlgn="ctr"/>
                      <a:r>
                        <a:rPr lang="en-US" sz="2400" b="0" i="0" u="none" strike="noStrike" dirty="0">
                          <a:solidFill>
                            <a:srgbClr val="000000"/>
                          </a:solidFill>
                          <a:effectLst/>
                          <a:latin typeface="Calibri" panose="020F0502020204030204" pitchFamily="34" charset="0"/>
                        </a:rPr>
                        <a:t>CH</a:t>
                      </a:r>
                      <a:r>
                        <a:rPr lang="en-US" sz="2400" b="0" i="0" u="none" strike="noStrike" baseline="-25000"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2400" b="0" i="0" u="none" strike="noStrike" dirty="0">
                          <a:solidFill>
                            <a:srgbClr val="000000"/>
                          </a:solidFill>
                          <a:effectLst/>
                          <a:latin typeface="Calibri" panose="020F0502020204030204" pitchFamily="34" charset="0"/>
                        </a:rPr>
                        <a:t>123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8049859"/>
                  </a:ext>
                </a:extLst>
              </a:tr>
              <a:tr h="423793">
                <a:tc>
                  <a:txBody>
                    <a:bodyPr/>
                    <a:lstStyle/>
                    <a:p>
                      <a:pPr algn="l" fontAlgn="ctr"/>
                      <a:r>
                        <a:rPr lang="en-US" sz="2400" b="0" i="0" u="none" strike="noStrike" dirty="0">
                          <a:solidFill>
                            <a:srgbClr val="000000"/>
                          </a:solidFill>
                          <a:effectLst/>
                          <a:latin typeface="Calibri" panose="020F0502020204030204" pitchFamily="34" charset="0"/>
                        </a:rPr>
                        <a:t>N</a:t>
                      </a:r>
                      <a:r>
                        <a:rPr lang="en-US" sz="2400" b="0" i="0" u="none" strike="noStrike" baseline="-25000" dirty="0">
                          <a:solidFill>
                            <a:srgbClr val="000000"/>
                          </a:solidFill>
                          <a:effectLst/>
                          <a:latin typeface="Calibri" panose="020F0502020204030204" pitchFamily="34" charset="0"/>
                        </a:rPr>
                        <a:t>2</a:t>
                      </a:r>
                      <a:r>
                        <a:rPr lang="en-US" sz="2400" b="0" i="0" u="none" strike="noStrike" baseline="0" dirty="0">
                          <a:solidFill>
                            <a:srgbClr val="000000"/>
                          </a:solidFill>
                          <a:effectLst/>
                          <a:latin typeface="Calibri" panose="020F0502020204030204" pitchFamily="34" charset="0"/>
                        </a:rPr>
                        <a:t>O</a:t>
                      </a:r>
                      <a:endParaRPr lang="en-US"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2400" b="0" i="0" u="none" strike="noStrike" dirty="0">
                          <a:solidFill>
                            <a:srgbClr val="000000"/>
                          </a:solidFill>
                          <a:effectLst/>
                          <a:latin typeface="Calibri" panose="020F0502020204030204" pitchFamily="34" charset="0"/>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16321877"/>
                  </a:ext>
                </a:extLst>
              </a:tr>
              <a:tr h="423793">
                <a:tc>
                  <a:txBody>
                    <a:bodyPr/>
                    <a:lstStyle/>
                    <a:p>
                      <a:pPr algn="l" fontAlgn="ctr"/>
                      <a:r>
                        <a:rPr lang="en-US" sz="2400" b="0" i="0" u="none" strike="noStrike" dirty="0">
                          <a:solidFill>
                            <a:srgbClr val="000000"/>
                          </a:solidFill>
                          <a:effectLst/>
                          <a:latin typeface="Calibri" panose="020F0502020204030204" pitchFamily="34" charset="0"/>
                        </a:rPr>
                        <a:t>CFC-11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2400" b="0" i="0" u="none" strike="noStrike" dirty="0">
                          <a:solidFill>
                            <a:srgbClr val="000000"/>
                          </a:solidFill>
                          <a:effectLst/>
                          <a:latin typeface="Calibri" panose="020F050202020403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90204726"/>
                  </a:ext>
                </a:extLst>
              </a:tr>
              <a:tr h="423793">
                <a:tc>
                  <a:txBody>
                    <a:bodyPr/>
                    <a:lstStyle/>
                    <a:p>
                      <a:pPr algn="l" fontAlgn="ctr"/>
                      <a:r>
                        <a:rPr lang="en-US" sz="2400" b="0" i="0" u="none" strike="noStrike" dirty="0">
                          <a:solidFill>
                            <a:srgbClr val="000000"/>
                          </a:solidFill>
                          <a:effectLst/>
                          <a:latin typeface="Calibri" panose="020F0502020204030204" pitchFamily="34" charset="0"/>
                        </a:rPr>
                        <a:t>CFC-12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2400" b="0" i="0" u="none" strike="noStrike" dirty="0">
                          <a:solidFill>
                            <a:srgbClr val="000000"/>
                          </a:solidFill>
                          <a:effectLst/>
                          <a:latin typeface="Calibri" panose="020F050202020403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25183094"/>
                  </a:ext>
                </a:extLst>
              </a:tr>
            </a:tbl>
          </a:graphicData>
        </a:graphic>
      </p:graphicFrame>
    </p:spTree>
    <p:extLst>
      <p:ext uri="{BB962C8B-B14F-4D97-AF65-F5344CB8AC3E}">
        <p14:creationId xmlns:p14="http://schemas.microsoft.com/office/powerpoint/2010/main" xmlns="" val="27352960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457200" y="2504441"/>
            <a:ext cx="3894720" cy="3316306"/>
          </a:xfrm>
          <a:prstGeom prst="rect">
            <a:avLst/>
          </a:prstGeom>
        </p:spPr>
      </p:pic>
      <p:sp>
        <p:nvSpPr>
          <p:cNvPr id="3" name="TextBox 2"/>
          <p:cNvSpPr txBox="1"/>
          <p:nvPr/>
        </p:nvSpPr>
        <p:spPr>
          <a:xfrm>
            <a:off x="457200" y="152400"/>
            <a:ext cx="8305800" cy="954107"/>
          </a:xfrm>
          <a:prstGeom prst="rect">
            <a:avLst/>
          </a:prstGeom>
          <a:noFill/>
        </p:spPr>
        <p:txBody>
          <a:bodyPr wrap="square" rtlCol="0">
            <a:spAutoFit/>
          </a:bodyPr>
          <a:lstStyle/>
          <a:p>
            <a:pPr algn="ctr"/>
            <a:r>
              <a:rPr lang="en-US" sz="2800" dirty="0">
                <a:solidFill>
                  <a:srgbClr val="0070C0"/>
                </a:solidFill>
              </a:rPr>
              <a:t>Paris Agreement – limit the temperature increase by 2C by limiting emissions</a:t>
            </a:r>
          </a:p>
        </p:txBody>
      </p:sp>
      <p:sp>
        <p:nvSpPr>
          <p:cNvPr id="4" name="Rectangle 3"/>
          <p:cNvSpPr/>
          <p:nvPr/>
        </p:nvSpPr>
        <p:spPr>
          <a:xfrm>
            <a:off x="843491" y="5953134"/>
            <a:ext cx="3122137" cy="338554"/>
          </a:xfrm>
          <a:prstGeom prst="rect">
            <a:avLst/>
          </a:prstGeom>
        </p:spPr>
        <p:txBody>
          <a:bodyPr wrap="none">
            <a:spAutoFit/>
          </a:bodyPr>
          <a:lstStyle/>
          <a:p>
            <a:r>
              <a:rPr lang="en-US" sz="1600" dirty="0"/>
              <a:t>Calculations are for year in 2011</a:t>
            </a:r>
          </a:p>
        </p:txBody>
      </p:sp>
      <p:sp>
        <p:nvSpPr>
          <p:cNvPr id="5" name="TextBox 4"/>
          <p:cNvSpPr txBox="1"/>
          <p:nvPr/>
        </p:nvSpPr>
        <p:spPr>
          <a:xfrm>
            <a:off x="477078" y="1196752"/>
            <a:ext cx="8001000" cy="646331"/>
          </a:xfrm>
          <a:prstGeom prst="rect">
            <a:avLst/>
          </a:prstGeom>
          <a:noFill/>
        </p:spPr>
        <p:txBody>
          <a:bodyPr wrap="square" rtlCol="0">
            <a:spAutoFit/>
          </a:bodyPr>
          <a:lstStyle/>
          <a:p>
            <a:r>
              <a:rPr lang="en-US" b="1" dirty="0"/>
              <a:t>Fundamental problem </a:t>
            </a:r>
            <a:r>
              <a:rPr lang="en-US" dirty="0"/>
              <a:t>– it is what you </a:t>
            </a:r>
            <a:r>
              <a:rPr lang="en-US" b="1" dirty="0">
                <a:solidFill>
                  <a:srgbClr val="FF0000"/>
                </a:solidFill>
              </a:rPr>
              <a:t>HAVE</a:t>
            </a:r>
            <a:r>
              <a:rPr lang="en-US" dirty="0"/>
              <a:t> in the atmosphere, not what you </a:t>
            </a:r>
            <a:r>
              <a:rPr lang="en-US" b="1" dirty="0">
                <a:solidFill>
                  <a:srgbClr val="FF0000"/>
                </a:solidFill>
              </a:rPr>
              <a:t>PUT</a:t>
            </a:r>
            <a:r>
              <a:rPr lang="en-US" dirty="0"/>
              <a:t> in the atmosphere, that controls the temperature</a:t>
            </a:r>
          </a:p>
        </p:txBody>
      </p:sp>
      <p:pic>
        <p:nvPicPr>
          <p:cNvPr id="6" name="Picture 5"/>
          <p:cNvPicPr>
            <a:picLocks noChangeAspect="1"/>
          </p:cNvPicPr>
          <p:nvPr/>
        </p:nvPicPr>
        <p:blipFill>
          <a:blip r:embed="rId3" cstate="print"/>
          <a:stretch>
            <a:fillRect/>
          </a:stretch>
        </p:blipFill>
        <p:spPr>
          <a:xfrm>
            <a:off x="4610100" y="2093894"/>
            <a:ext cx="4058478" cy="3547549"/>
          </a:xfrm>
          <a:prstGeom prst="rect">
            <a:avLst/>
          </a:prstGeom>
        </p:spPr>
      </p:pic>
      <p:sp>
        <p:nvSpPr>
          <p:cNvPr id="7" name="TextBox 6"/>
          <p:cNvSpPr txBox="1"/>
          <p:nvPr/>
        </p:nvSpPr>
        <p:spPr>
          <a:xfrm>
            <a:off x="4728177" y="5641443"/>
            <a:ext cx="4201989" cy="1200329"/>
          </a:xfrm>
          <a:prstGeom prst="rect">
            <a:avLst/>
          </a:prstGeom>
          <a:noFill/>
        </p:spPr>
        <p:txBody>
          <a:bodyPr wrap="square" rtlCol="0">
            <a:spAutoFit/>
          </a:bodyPr>
          <a:lstStyle/>
          <a:p>
            <a:r>
              <a:rPr lang="en-US" dirty="0">
                <a:solidFill>
                  <a:srgbClr val="FF0000"/>
                </a:solidFill>
              </a:rPr>
              <a:t>Human (9GtC in) </a:t>
            </a:r>
            <a:r>
              <a:rPr lang="en-US" dirty="0"/>
              <a:t>– </a:t>
            </a:r>
            <a:r>
              <a:rPr lang="en-US" dirty="0">
                <a:solidFill>
                  <a:srgbClr val="33CC33"/>
                </a:solidFill>
              </a:rPr>
              <a:t>ocean (2.3GtC out) – biosphere(2.6GtC out)</a:t>
            </a:r>
          </a:p>
        </p:txBody>
      </p:sp>
    </p:spTree>
    <p:extLst>
      <p:ext uri="{BB962C8B-B14F-4D97-AF65-F5344CB8AC3E}">
        <p14:creationId xmlns:p14="http://schemas.microsoft.com/office/powerpoint/2010/main" xmlns="" val="35658148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1"/>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dirty="0"/>
          </a:p>
        </p:txBody>
      </p:sp>
      <p:sp>
        <p:nvSpPr>
          <p:cNvPr id="14339" name="Title 1"/>
          <p:cNvSpPr>
            <a:spLocks noGrp="1"/>
          </p:cNvSpPr>
          <p:nvPr>
            <p:ph type="title" idx="4294967295"/>
          </p:nvPr>
        </p:nvSpPr>
        <p:spPr>
          <a:xfrm>
            <a:off x="0" y="-76200"/>
            <a:ext cx="6096000" cy="1143000"/>
          </a:xfrm>
        </p:spPr>
        <p:txBody>
          <a:bodyPr>
            <a:normAutofit/>
          </a:bodyPr>
          <a:lstStyle/>
          <a:p>
            <a:pPr eaLnBrk="1" hangingPunct="1"/>
            <a:r>
              <a:rPr lang="en-US" sz="4000" dirty="0">
                <a:solidFill>
                  <a:srgbClr val="3366FF"/>
                </a:solidFill>
              </a:rPr>
              <a:t>How to get emissions?</a:t>
            </a:r>
          </a:p>
        </p:txBody>
      </p:sp>
      <p:sp>
        <p:nvSpPr>
          <p:cNvPr id="3" name="Content Placeholder 2"/>
          <p:cNvSpPr>
            <a:spLocks noGrp="1"/>
          </p:cNvSpPr>
          <p:nvPr>
            <p:ph idx="4294967295"/>
          </p:nvPr>
        </p:nvSpPr>
        <p:spPr>
          <a:xfrm>
            <a:off x="114300" y="990600"/>
            <a:ext cx="4267200" cy="4572000"/>
          </a:xfrm>
        </p:spPr>
        <p:txBody>
          <a:bodyPr/>
          <a:lstStyle/>
          <a:p>
            <a:pPr algn="ctr" eaLnBrk="1" hangingPunct="1">
              <a:lnSpc>
                <a:spcPct val="80000"/>
              </a:lnSpc>
            </a:pPr>
            <a:r>
              <a:rPr lang="en-US" sz="2200" dirty="0">
                <a:solidFill>
                  <a:srgbClr val="FF0000"/>
                </a:solidFill>
              </a:rPr>
              <a:t>“Bottom-up” measurements </a:t>
            </a:r>
            <a:r>
              <a:rPr lang="en-US" sz="2200" dirty="0">
                <a:solidFill>
                  <a:srgbClr val="3333CC"/>
                </a:solidFill>
              </a:rPr>
              <a:t>(SELF REPORTING)</a:t>
            </a:r>
          </a:p>
          <a:p>
            <a:pPr lvl="1" eaLnBrk="1" hangingPunct="1">
              <a:lnSpc>
                <a:spcPct val="80000"/>
              </a:lnSpc>
            </a:pPr>
            <a:r>
              <a:rPr lang="en-US" sz="2000" dirty="0"/>
              <a:t>Emissions reporting</a:t>
            </a:r>
          </a:p>
          <a:p>
            <a:pPr lvl="1" eaLnBrk="1" hangingPunct="1">
              <a:lnSpc>
                <a:spcPct val="80000"/>
              </a:lnSpc>
            </a:pPr>
            <a:r>
              <a:rPr lang="en-US" sz="2000" dirty="0"/>
              <a:t>Reported and “verified” offsets</a:t>
            </a:r>
          </a:p>
          <a:p>
            <a:pPr lvl="1" eaLnBrk="1" hangingPunct="1">
              <a:lnSpc>
                <a:spcPct val="80000"/>
              </a:lnSpc>
            </a:pPr>
            <a:r>
              <a:rPr lang="en-US" sz="2000" dirty="0"/>
              <a:t>Site-specific measurements</a:t>
            </a:r>
          </a:p>
          <a:p>
            <a:pPr lvl="1" eaLnBrk="1" hangingPunct="1">
              <a:lnSpc>
                <a:spcPct val="80000"/>
              </a:lnSpc>
            </a:pPr>
            <a:endParaRPr lang="en-US" sz="2000" dirty="0"/>
          </a:p>
          <a:p>
            <a:pPr eaLnBrk="1" hangingPunct="1">
              <a:lnSpc>
                <a:spcPct val="80000"/>
              </a:lnSpc>
            </a:pPr>
            <a:r>
              <a:rPr lang="en-US" sz="2200" b="1" dirty="0">
                <a:solidFill>
                  <a:srgbClr val="FFC000"/>
                </a:solidFill>
              </a:rPr>
              <a:t>“Top-down” measurements  </a:t>
            </a:r>
          </a:p>
          <a:p>
            <a:pPr lvl="1" eaLnBrk="1" hangingPunct="1">
              <a:lnSpc>
                <a:spcPct val="80000"/>
              </a:lnSpc>
            </a:pPr>
            <a:r>
              <a:rPr lang="en-US" sz="2000" dirty="0"/>
              <a:t>Comprehensive atmospheric observation system</a:t>
            </a:r>
          </a:p>
          <a:p>
            <a:pPr lvl="1" eaLnBrk="1" hangingPunct="1">
              <a:lnSpc>
                <a:spcPct val="80000"/>
              </a:lnSpc>
            </a:pPr>
            <a:r>
              <a:rPr lang="en-US" sz="2000" dirty="0"/>
              <a:t>Ecosystem and ocean observations</a:t>
            </a:r>
          </a:p>
          <a:p>
            <a:pPr lvl="1" eaLnBrk="1" hangingPunct="1">
              <a:lnSpc>
                <a:spcPct val="80000"/>
              </a:lnSpc>
            </a:pPr>
            <a:r>
              <a:rPr lang="en-US" sz="2000" dirty="0"/>
              <a:t>Inverse modelling</a:t>
            </a:r>
          </a:p>
          <a:p>
            <a:pPr lvl="1" eaLnBrk="1" hangingPunct="1">
              <a:lnSpc>
                <a:spcPct val="80000"/>
              </a:lnSpc>
            </a:pPr>
            <a:endParaRPr lang="en-US" sz="2000" dirty="0"/>
          </a:p>
          <a:p>
            <a:pPr eaLnBrk="1" hangingPunct="1">
              <a:lnSpc>
                <a:spcPct val="80000"/>
              </a:lnSpc>
            </a:pPr>
            <a:r>
              <a:rPr lang="en-US" sz="2200" dirty="0">
                <a:solidFill>
                  <a:srgbClr val="3333CC"/>
                </a:solidFill>
              </a:rPr>
              <a:t>Combination of above</a:t>
            </a:r>
            <a:endParaRPr lang="en-US" sz="2000" dirty="0"/>
          </a:p>
          <a:p>
            <a:pPr lvl="1" eaLnBrk="1" hangingPunct="1">
              <a:lnSpc>
                <a:spcPct val="80000"/>
              </a:lnSpc>
            </a:pPr>
            <a:endParaRPr lang="en-US" sz="2000" dirty="0"/>
          </a:p>
        </p:txBody>
      </p:sp>
      <p:sp>
        <p:nvSpPr>
          <p:cNvPr id="2" name="Right Arrow 1"/>
          <p:cNvSpPr/>
          <p:nvPr/>
        </p:nvSpPr>
        <p:spPr>
          <a:xfrm>
            <a:off x="4470495" y="865032"/>
            <a:ext cx="2133600" cy="990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NDCs</a:t>
            </a:r>
          </a:p>
        </p:txBody>
      </p:sp>
      <p:sp>
        <p:nvSpPr>
          <p:cNvPr id="4" name="TextBox 3"/>
          <p:cNvSpPr txBox="1"/>
          <p:nvPr/>
        </p:nvSpPr>
        <p:spPr>
          <a:xfrm>
            <a:off x="6980125" y="390435"/>
            <a:ext cx="1871870" cy="1200329"/>
          </a:xfrm>
          <a:prstGeom prst="rect">
            <a:avLst/>
          </a:prstGeom>
          <a:noFill/>
        </p:spPr>
        <p:txBody>
          <a:bodyPr wrap="square" rtlCol="0">
            <a:spAutoFit/>
          </a:bodyPr>
          <a:lstStyle/>
          <a:p>
            <a:r>
              <a:rPr lang="en-US" sz="1800" b="1" dirty="0">
                <a:solidFill>
                  <a:srgbClr val="FF0000"/>
                </a:solidFill>
              </a:rPr>
              <a:t>Assuming </a:t>
            </a:r>
            <a:r>
              <a:rPr lang="en-US" sz="1800" dirty="0">
                <a:solidFill>
                  <a:srgbClr val="FF0000"/>
                </a:solidFill>
              </a:rPr>
              <a:t>that we know ocean and </a:t>
            </a:r>
            <a:r>
              <a:rPr lang="en-US" sz="1800" dirty="0" err="1">
                <a:solidFill>
                  <a:srgbClr val="FF0000"/>
                </a:solidFill>
              </a:rPr>
              <a:t>biospheric</a:t>
            </a:r>
            <a:r>
              <a:rPr lang="en-US" sz="1800" dirty="0">
                <a:solidFill>
                  <a:srgbClr val="FF0000"/>
                </a:solidFill>
              </a:rPr>
              <a:t> uptake</a:t>
            </a:r>
          </a:p>
        </p:txBody>
      </p:sp>
      <p:sp>
        <p:nvSpPr>
          <p:cNvPr id="5" name="Down Arrow 4"/>
          <p:cNvSpPr/>
          <p:nvPr/>
        </p:nvSpPr>
        <p:spPr>
          <a:xfrm>
            <a:off x="7900156" y="1660771"/>
            <a:ext cx="824288" cy="78087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stretch>
            <a:fillRect/>
          </a:stretch>
        </p:blipFill>
        <p:spPr>
          <a:xfrm>
            <a:off x="4381500" y="2535387"/>
            <a:ext cx="3982994" cy="3027214"/>
          </a:xfrm>
          <a:prstGeom prst="rect">
            <a:avLst/>
          </a:prstGeom>
        </p:spPr>
      </p:pic>
      <p:sp>
        <p:nvSpPr>
          <p:cNvPr id="7" name="TextBox 6"/>
          <p:cNvSpPr txBox="1"/>
          <p:nvPr/>
        </p:nvSpPr>
        <p:spPr>
          <a:xfrm>
            <a:off x="2971800" y="5626964"/>
            <a:ext cx="6172200" cy="1200329"/>
          </a:xfrm>
          <a:prstGeom prst="rect">
            <a:avLst/>
          </a:prstGeom>
          <a:noFill/>
        </p:spPr>
        <p:txBody>
          <a:bodyPr wrap="square" rtlCol="0">
            <a:spAutoFit/>
          </a:bodyPr>
          <a:lstStyle/>
          <a:p>
            <a:r>
              <a:rPr lang="en-US" sz="1800" b="1" dirty="0">
                <a:solidFill>
                  <a:srgbClr val="FF0000"/>
                </a:solidFill>
              </a:rPr>
              <a:t>NDC are evaluated every 5 years -&gt; are we on the right track?</a:t>
            </a:r>
          </a:p>
          <a:p>
            <a:r>
              <a:rPr lang="en-US" sz="1800" b="1" dirty="0">
                <a:solidFill>
                  <a:srgbClr val="FF0000"/>
                </a:solidFill>
              </a:rPr>
              <a:t>Where can we cut more?</a:t>
            </a:r>
          </a:p>
          <a:p>
            <a:r>
              <a:rPr lang="en-US" sz="1800" b="1" dirty="0">
                <a:solidFill>
                  <a:srgbClr val="FF0000"/>
                </a:solidFill>
              </a:rPr>
              <a:t> Are oceans and biosphere are working as expected?</a:t>
            </a:r>
          </a:p>
        </p:txBody>
      </p:sp>
    </p:spTree>
    <p:extLst>
      <p:ext uri="{BB962C8B-B14F-4D97-AF65-F5344CB8AC3E}">
        <p14:creationId xmlns:p14="http://schemas.microsoft.com/office/powerpoint/2010/main" xmlns="" val="4666494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44" y="12332"/>
            <a:ext cx="7768596" cy="1143000"/>
          </a:xfrm>
        </p:spPr>
        <p:txBody>
          <a:bodyPr/>
          <a:lstStyle/>
          <a:p>
            <a:r>
              <a:rPr lang="en-US" dirty="0">
                <a:solidFill>
                  <a:srgbClr val="0070C0"/>
                </a:solidFill>
              </a:rPr>
              <a:t>Complexity of carbon cycle</a:t>
            </a:r>
          </a:p>
        </p:txBody>
      </p:sp>
      <p:sp>
        <p:nvSpPr>
          <p:cNvPr id="15" name="TextBox 14"/>
          <p:cNvSpPr txBox="1"/>
          <p:nvPr/>
        </p:nvSpPr>
        <p:spPr>
          <a:xfrm>
            <a:off x="4563616" y="4221088"/>
            <a:ext cx="4495800" cy="2308324"/>
          </a:xfrm>
          <a:prstGeom prst="rect">
            <a:avLst/>
          </a:prstGeom>
          <a:noFill/>
        </p:spPr>
        <p:txBody>
          <a:bodyPr wrap="square" rtlCol="0">
            <a:spAutoFit/>
          </a:bodyPr>
          <a:lstStyle/>
          <a:p>
            <a:pPr marL="285750" indent="-285750">
              <a:buFont typeface="Arial" panose="020B0604020202020204" pitchFamily="34" charset="0"/>
              <a:buChar char="•"/>
            </a:pPr>
            <a:r>
              <a:rPr lang="en-US" sz="1800" dirty="0"/>
              <a:t>Identification of sinks needs dedicated measurements</a:t>
            </a:r>
          </a:p>
          <a:p>
            <a:pPr marL="285750" indent="-285750">
              <a:buFont typeface="Arial" panose="020B0604020202020204" pitchFamily="34" charset="0"/>
              <a:buChar char="•"/>
            </a:pPr>
            <a:r>
              <a:rPr lang="en-US" sz="1800" dirty="0"/>
              <a:t>CO</a:t>
            </a:r>
            <a:r>
              <a:rPr lang="en-US" sz="1800" baseline="-25000" dirty="0"/>
              <a:t>2</a:t>
            </a:r>
            <a:r>
              <a:rPr lang="en-US" sz="1800" dirty="0"/>
              <a:t> uptake by oceans lead to ocean </a:t>
            </a:r>
            <a:r>
              <a:rPr lang="en-US" sz="1800" dirty="0" err="1"/>
              <a:t>acidicfication</a:t>
            </a:r>
            <a:endParaRPr lang="en-US" sz="1800" dirty="0"/>
          </a:p>
          <a:p>
            <a:pPr marL="285750" indent="-285750">
              <a:buFont typeface="Arial" panose="020B0604020202020204" pitchFamily="34" charset="0"/>
              <a:buChar char="•"/>
            </a:pPr>
            <a:r>
              <a:rPr lang="en-US" sz="1800" dirty="0"/>
              <a:t>Knowledge of terrestrial and ocean sinks is essential for definition of </a:t>
            </a:r>
            <a:r>
              <a:rPr lang="en-US" sz="1800" b="1" dirty="0"/>
              <a:t>anthropogenic contribution</a:t>
            </a:r>
          </a:p>
        </p:txBody>
      </p:sp>
      <p:pic>
        <p:nvPicPr>
          <p:cNvPr id="7" name="Picture 8" descr="gaw_logo_acronym_horizontal"/>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96211" y="44624"/>
            <a:ext cx="1440285" cy="66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xmlns="" val="0"/>
              </a:ext>
            </a:extLst>
          </a:blip>
          <a:srcRect l="5159" t="27950" r="14671" b="29000"/>
          <a:stretch/>
        </p:blipFill>
        <p:spPr>
          <a:xfrm>
            <a:off x="171128" y="836712"/>
            <a:ext cx="4248472" cy="2952328"/>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xmlns="" val="0"/>
              </a:ext>
            </a:extLst>
          </a:blip>
          <a:srcRect l="7877" t="29121" r="14671" b="30050"/>
          <a:stretch/>
        </p:blipFill>
        <p:spPr>
          <a:xfrm>
            <a:off x="315144" y="3501008"/>
            <a:ext cx="4104456" cy="2800050"/>
          </a:xfrm>
          <a:prstGeom prst="rect">
            <a:avLst/>
          </a:prstGeom>
        </p:spPr>
      </p:pic>
      <p:pic>
        <p:nvPicPr>
          <p:cNvPr id="9" name="Picture 8"/>
          <p:cNvPicPr>
            <a:picLocks noChangeAspect="1"/>
          </p:cNvPicPr>
          <p:nvPr/>
        </p:nvPicPr>
        <p:blipFill>
          <a:blip r:embed="rId5" cstate="print"/>
          <a:stretch>
            <a:fillRect/>
          </a:stretch>
        </p:blipFill>
        <p:spPr>
          <a:xfrm>
            <a:off x="4933662" y="617368"/>
            <a:ext cx="3094722" cy="3949397"/>
          </a:xfrm>
          <a:prstGeom prst="rect">
            <a:avLst/>
          </a:prstGeom>
          <a:scene3d>
            <a:camera prst="orthographicFront">
              <a:rot lat="0" lon="0" rev="5400000"/>
            </a:camera>
            <a:lightRig rig="threePt" dir="t"/>
          </a:scene3d>
        </p:spPr>
      </p:pic>
    </p:spTree>
    <p:extLst>
      <p:ext uri="{BB962C8B-B14F-4D97-AF65-F5344CB8AC3E}">
        <p14:creationId xmlns:p14="http://schemas.microsoft.com/office/powerpoint/2010/main" xmlns="" val="3802823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idx="4294967295"/>
          </p:nvPr>
        </p:nvSpPr>
        <p:spPr>
          <a:xfrm>
            <a:off x="749351" y="125901"/>
            <a:ext cx="7094588" cy="838200"/>
          </a:xfrm>
        </p:spPr>
        <p:txBody>
          <a:bodyPr>
            <a:normAutofit fontScale="90000"/>
          </a:bodyPr>
          <a:lstStyle/>
          <a:p>
            <a:r>
              <a:rPr lang="en-US" sz="3200" dirty="0">
                <a:latin typeface="Arial" charset="0"/>
              </a:rPr>
              <a:t/>
            </a:r>
            <a:br>
              <a:rPr lang="en-US" sz="3200" dirty="0">
                <a:latin typeface="Arial" charset="0"/>
              </a:rPr>
            </a:br>
            <a:r>
              <a:rPr lang="en-US" sz="3100" b="1" dirty="0">
                <a:solidFill>
                  <a:schemeClr val="accent1"/>
                </a:solidFill>
              </a:rPr>
              <a:t>The Integrated Global Greenhouse Gas Information System (IG</a:t>
            </a:r>
            <a:r>
              <a:rPr lang="en-US" sz="3100" b="1" baseline="30000" dirty="0">
                <a:solidFill>
                  <a:schemeClr val="accent1"/>
                </a:solidFill>
              </a:rPr>
              <a:t>3</a:t>
            </a:r>
            <a:r>
              <a:rPr lang="en-US" sz="3100" b="1" dirty="0">
                <a:solidFill>
                  <a:schemeClr val="accent1"/>
                </a:solidFill>
              </a:rPr>
              <a:t>IS)</a:t>
            </a:r>
            <a:r>
              <a:rPr lang="en-US" sz="2200" b="1" dirty="0">
                <a:solidFill>
                  <a:schemeClr val="accent1"/>
                </a:solidFill>
              </a:rPr>
              <a:t/>
            </a:r>
            <a:br>
              <a:rPr lang="en-US" sz="2200" b="1" dirty="0">
                <a:solidFill>
                  <a:schemeClr val="accent1"/>
                </a:solidFill>
              </a:rPr>
            </a:br>
            <a:r>
              <a:rPr lang="en-US" sz="2200" b="1" dirty="0">
                <a:solidFill>
                  <a:schemeClr val="accent1"/>
                </a:solidFill>
              </a:rPr>
              <a:t> </a:t>
            </a:r>
            <a:endParaRPr lang="en-US" sz="2000" dirty="0">
              <a:latin typeface="Arial" charset="0"/>
            </a:endParaRPr>
          </a:p>
        </p:txBody>
      </p:sp>
      <p:sp>
        <p:nvSpPr>
          <p:cNvPr id="4099" name="Content Placeholder 2"/>
          <p:cNvSpPr>
            <a:spLocks noGrp="1"/>
          </p:cNvSpPr>
          <p:nvPr>
            <p:ph idx="4294967295"/>
          </p:nvPr>
        </p:nvSpPr>
        <p:spPr>
          <a:xfrm>
            <a:off x="395536" y="1109875"/>
            <a:ext cx="8991600" cy="5138525"/>
          </a:xfrm>
          <a:ln>
            <a:solidFill>
              <a:schemeClr val="bg2">
                <a:lumMod val="60000"/>
                <a:lumOff val="40000"/>
              </a:schemeClr>
            </a:solidFill>
          </a:ln>
        </p:spPr>
        <p:txBody>
          <a:bodyPr rtlCol="0">
            <a:noAutofit/>
          </a:bodyPr>
          <a:lstStyle/>
          <a:p>
            <a:pPr marL="0" indent="0">
              <a:lnSpc>
                <a:spcPct val="110000"/>
              </a:lnSpc>
              <a:spcBef>
                <a:spcPct val="0"/>
              </a:spcBef>
              <a:spcAft>
                <a:spcPts val="900"/>
              </a:spcAft>
              <a:buNone/>
              <a:defRPr/>
            </a:pPr>
            <a:r>
              <a:rPr lang="en-US" sz="2400" b="1" dirty="0">
                <a:solidFill>
                  <a:schemeClr val="tx1">
                    <a:lumMod val="65000"/>
                    <a:lumOff val="35000"/>
                  </a:schemeClr>
                </a:solidFill>
                <a:latin typeface="Arial" charset="0"/>
              </a:rPr>
              <a:t>Goal: </a:t>
            </a:r>
            <a:r>
              <a:rPr lang="en-US" sz="2400" dirty="0"/>
              <a:t>Support the success of post-COP21 actions of nations, sub-national governments, and the private sector to reduce climate-disrupting GHG emissions through a sound-scientific, measurement-based approach that</a:t>
            </a:r>
            <a:r>
              <a:rPr lang="en-US" sz="2400" b="1" dirty="0">
                <a:solidFill>
                  <a:schemeClr val="tx1">
                    <a:lumMod val="65000"/>
                    <a:lumOff val="35000"/>
                  </a:schemeClr>
                </a:solidFill>
                <a:latin typeface="Arial" charset="0"/>
              </a:rPr>
              <a:t>:</a:t>
            </a:r>
          </a:p>
          <a:p>
            <a:pPr lvl="1">
              <a:spcBef>
                <a:spcPct val="0"/>
              </a:spcBef>
              <a:spcAft>
                <a:spcPts val="900"/>
              </a:spcAft>
              <a:buClr>
                <a:schemeClr val="accent1">
                  <a:lumMod val="60000"/>
                  <a:lumOff val="40000"/>
                </a:schemeClr>
              </a:buClr>
              <a:defRPr/>
            </a:pPr>
            <a:r>
              <a:rPr lang="en-US" sz="2400" b="1" dirty="0"/>
              <a:t>reduces uncertainty of national emission inventory reporting</a:t>
            </a:r>
            <a:r>
              <a:rPr lang="en-US" sz="2400" dirty="0">
                <a:solidFill>
                  <a:schemeClr val="tx1">
                    <a:lumMod val="65000"/>
                    <a:lumOff val="35000"/>
                  </a:schemeClr>
                </a:solidFill>
                <a:latin typeface="Arial" charset="0"/>
              </a:rPr>
              <a:t>, </a:t>
            </a:r>
          </a:p>
          <a:p>
            <a:pPr lvl="1">
              <a:spcBef>
                <a:spcPct val="0"/>
              </a:spcBef>
              <a:spcAft>
                <a:spcPts val="900"/>
              </a:spcAft>
              <a:buClr>
                <a:schemeClr val="accent1">
                  <a:lumMod val="60000"/>
                  <a:lumOff val="40000"/>
                </a:schemeClr>
              </a:buClr>
              <a:defRPr/>
            </a:pPr>
            <a:r>
              <a:rPr lang="en-US" sz="2400" b="1" dirty="0"/>
              <a:t>identifies large and additional emission reduction opportunities</a:t>
            </a:r>
            <a:r>
              <a:rPr lang="en-US" sz="2400" dirty="0">
                <a:solidFill>
                  <a:schemeClr val="tx1">
                    <a:lumMod val="65000"/>
                    <a:lumOff val="35000"/>
                  </a:schemeClr>
                </a:solidFill>
                <a:latin typeface="Arial" charset="0"/>
              </a:rPr>
              <a:t>, and </a:t>
            </a:r>
          </a:p>
          <a:p>
            <a:pPr lvl="1">
              <a:spcBef>
                <a:spcPct val="0"/>
              </a:spcBef>
              <a:spcAft>
                <a:spcPts val="900"/>
              </a:spcAft>
              <a:buClr>
                <a:schemeClr val="accent1">
                  <a:lumMod val="60000"/>
                  <a:lumOff val="40000"/>
                </a:schemeClr>
              </a:buClr>
              <a:defRPr/>
            </a:pPr>
            <a:r>
              <a:rPr lang="en-US" sz="2400" b="1" dirty="0"/>
              <a:t>provides nations with timely and quantified guidance on progress towards their emission reduction strategies and pledges (e.g., NDCs)</a:t>
            </a:r>
          </a:p>
          <a:p>
            <a:pPr lvl="1">
              <a:spcBef>
                <a:spcPct val="0"/>
              </a:spcBef>
              <a:spcAft>
                <a:spcPts val="900"/>
              </a:spcAft>
              <a:buClr>
                <a:schemeClr val="accent1">
                  <a:lumMod val="60000"/>
                  <a:lumOff val="40000"/>
                </a:schemeClr>
              </a:buClr>
              <a:defRPr/>
            </a:pPr>
            <a:endParaRPr lang="en-US" sz="2400" b="1" dirty="0">
              <a:solidFill>
                <a:schemeClr val="tx1">
                  <a:lumMod val="65000"/>
                  <a:lumOff val="35000"/>
                </a:schemeClr>
              </a:solidFill>
              <a:latin typeface="Arial" charset="0"/>
            </a:endParaRPr>
          </a:p>
          <a:p>
            <a:pPr marL="457200" lvl="1" indent="0">
              <a:spcBef>
                <a:spcPct val="0"/>
              </a:spcBef>
              <a:spcAft>
                <a:spcPts val="900"/>
              </a:spcAft>
              <a:buClr>
                <a:schemeClr val="accent1">
                  <a:lumMod val="60000"/>
                  <a:lumOff val="40000"/>
                </a:schemeClr>
              </a:buClr>
              <a:buNone/>
              <a:defRPr/>
            </a:pPr>
            <a:r>
              <a:rPr lang="en-US" sz="2400" b="1" dirty="0">
                <a:solidFill>
                  <a:srgbClr val="008000"/>
                </a:solidFill>
                <a:latin typeface="Arial" charset="0"/>
              </a:rPr>
              <a:t>Concept paper approved by EC-68</a:t>
            </a:r>
            <a:endParaRPr lang="en-US" sz="2400" b="1" dirty="0">
              <a:solidFill>
                <a:srgbClr val="008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81051" y="-19873"/>
            <a:ext cx="784250" cy="1058266"/>
          </a:xfrm>
          <a:prstGeom prst="rect">
            <a:avLst/>
          </a:prstGeom>
          <a:noFill/>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53400" y="132527"/>
            <a:ext cx="924275" cy="1010473"/>
          </a:xfrm>
          <a:prstGeom prst="rect">
            <a:avLst/>
          </a:prstGeom>
          <a:noFill/>
        </p:spPr>
      </p:pic>
    </p:spTree>
    <p:extLst>
      <p:ext uri="{BB962C8B-B14F-4D97-AF65-F5344CB8AC3E}">
        <p14:creationId xmlns:p14="http://schemas.microsoft.com/office/powerpoint/2010/main" xmlns="" val="301633045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idx="4294967295"/>
          </p:nvPr>
        </p:nvSpPr>
        <p:spPr>
          <a:xfrm>
            <a:off x="749351" y="125901"/>
            <a:ext cx="7620000" cy="838200"/>
          </a:xfrm>
        </p:spPr>
        <p:txBody>
          <a:bodyPr>
            <a:normAutofit fontScale="90000"/>
          </a:bodyPr>
          <a:lstStyle/>
          <a:p>
            <a:r>
              <a:rPr lang="en-US" sz="3200" dirty="0">
                <a:latin typeface="Arial" charset="0"/>
              </a:rPr>
              <a:t/>
            </a:r>
            <a:br>
              <a:rPr lang="en-US" sz="3200" dirty="0">
                <a:latin typeface="Arial" charset="0"/>
              </a:rPr>
            </a:br>
            <a:r>
              <a:rPr lang="en-US" sz="3100" b="1" dirty="0">
                <a:solidFill>
                  <a:schemeClr val="accent1"/>
                </a:solidFill>
              </a:rPr>
              <a:t>The Integrated Global Greenhouse Gas Information System (IG</a:t>
            </a:r>
            <a:r>
              <a:rPr lang="en-US" sz="3100" b="1" baseline="30000" dirty="0">
                <a:solidFill>
                  <a:schemeClr val="accent1"/>
                </a:solidFill>
              </a:rPr>
              <a:t>3</a:t>
            </a:r>
            <a:r>
              <a:rPr lang="en-US" sz="3100" b="1" dirty="0">
                <a:solidFill>
                  <a:schemeClr val="accent1"/>
                </a:solidFill>
              </a:rPr>
              <a:t>IS)</a:t>
            </a:r>
            <a:r>
              <a:rPr lang="en-US" sz="3100" dirty="0">
                <a:latin typeface="Arial" charset="0"/>
              </a:rPr>
              <a:t/>
            </a:r>
            <a:br>
              <a:rPr lang="en-US" sz="3100" dirty="0">
                <a:latin typeface="Arial" charset="0"/>
              </a:rPr>
            </a:br>
            <a:endParaRPr lang="en-US" sz="3100" dirty="0">
              <a:latin typeface="Arial" charset="0"/>
            </a:endParaRPr>
          </a:p>
        </p:txBody>
      </p:sp>
      <p:sp>
        <p:nvSpPr>
          <p:cNvPr id="4099" name="Content Placeholder 2"/>
          <p:cNvSpPr>
            <a:spLocks noGrp="1"/>
          </p:cNvSpPr>
          <p:nvPr>
            <p:ph idx="4294967295"/>
          </p:nvPr>
        </p:nvSpPr>
        <p:spPr>
          <a:xfrm>
            <a:off x="381000" y="1033675"/>
            <a:ext cx="8696675" cy="5138525"/>
          </a:xfrm>
          <a:ln>
            <a:solidFill>
              <a:schemeClr val="bg2">
                <a:lumMod val="60000"/>
                <a:lumOff val="40000"/>
              </a:schemeClr>
            </a:solidFill>
          </a:ln>
        </p:spPr>
        <p:txBody>
          <a:bodyPr rtlCol="0">
            <a:noAutofit/>
          </a:bodyPr>
          <a:lstStyle/>
          <a:p>
            <a:pPr marL="349250" lvl="1" indent="0">
              <a:spcBef>
                <a:spcPct val="0"/>
              </a:spcBef>
              <a:spcAft>
                <a:spcPts val="900"/>
              </a:spcAft>
              <a:buClr>
                <a:schemeClr val="accent1">
                  <a:lumMod val="60000"/>
                  <a:lumOff val="40000"/>
                </a:schemeClr>
              </a:buClr>
              <a:buNone/>
              <a:defRPr/>
            </a:pPr>
            <a:r>
              <a:rPr lang="en-US" sz="2000" b="1" dirty="0">
                <a:solidFill>
                  <a:schemeClr val="tx1">
                    <a:lumMod val="65000"/>
                    <a:lumOff val="35000"/>
                  </a:schemeClr>
                </a:solidFill>
                <a:latin typeface="Arial" charset="0"/>
                <a:ea typeface="+mn-ea"/>
                <a:cs typeface="+mn-cs"/>
              </a:rPr>
              <a:t>Principles</a:t>
            </a:r>
          </a:p>
          <a:p>
            <a:pPr eaLnBrk="1" fontAlgn="auto" hangingPunct="1">
              <a:spcBef>
                <a:spcPct val="0"/>
              </a:spcBef>
              <a:spcAft>
                <a:spcPts val="900"/>
              </a:spcAft>
              <a:buClr>
                <a:schemeClr val="accent1">
                  <a:lumMod val="60000"/>
                  <a:lumOff val="40000"/>
                </a:schemeClr>
              </a:buClr>
              <a:buFont typeface="Wingdings 2" pitchFamily="18" charset="2"/>
              <a:buChar char=""/>
              <a:defRPr/>
            </a:pPr>
            <a:r>
              <a:rPr lang="en-US" sz="2400" dirty="0">
                <a:latin typeface="Arial" charset="0"/>
                <a:ea typeface="+mn-ea"/>
                <a:cs typeface="+mn-cs"/>
              </a:rPr>
              <a:t>IG</a:t>
            </a:r>
            <a:r>
              <a:rPr lang="en-US" sz="2400" baseline="30000" dirty="0">
                <a:latin typeface="Arial" charset="0"/>
                <a:ea typeface="+mn-ea"/>
                <a:cs typeface="+mn-cs"/>
              </a:rPr>
              <a:t>3</a:t>
            </a:r>
            <a:r>
              <a:rPr lang="en-US" sz="2400" dirty="0">
                <a:latin typeface="Arial" charset="0"/>
                <a:ea typeface="+mn-ea"/>
                <a:cs typeface="+mn-cs"/>
              </a:rPr>
              <a:t>IS will serve as an international coordinating mechanism and establish and propagate consistent methods and standards.</a:t>
            </a:r>
          </a:p>
          <a:p>
            <a:pPr eaLnBrk="1" fontAlgn="auto" hangingPunct="1">
              <a:spcBef>
                <a:spcPct val="0"/>
              </a:spcBef>
              <a:spcAft>
                <a:spcPts val="900"/>
              </a:spcAft>
              <a:buClr>
                <a:schemeClr val="accent1">
                  <a:lumMod val="60000"/>
                  <a:lumOff val="40000"/>
                </a:schemeClr>
              </a:buClr>
              <a:buFont typeface="Wingdings 2" pitchFamily="18" charset="2"/>
              <a:buChar char=""/>
              <a:defRPr/>
            </a:pPr>
            <a:r>
              <a:rPr lang="en-US" sz="2400" dirty="0">
                <a:latin typeface="Arial" charset="0"/>
                <a:ea typeface="+mn-ea"/>
                <a:cs typeface="+mn-cs"/>
              </a:rPr>
              <a:t>Diverse measurement and analysis approaches will fit within a common framework.</a:t>
            </a:r>
          </a:p>
          <a:p>
            <a:pPr eaLnBrk="1" fontAlgn="auto" hangingPunct="1">
              <a:spcBef>
                <a:spcPct val="0"/>
              </a:spcBef>
              <a:spcAft>
                <a:spcPts val="900"/>
              </a:spcAft>
              <a:buClr>
                <a:schemeClr val="accent1">
                  <a:lumMod val="60000"/>
                  <a:lumOff val="40000"/>
                </a:schemeClr>
              </a:buClr>
              <a:buFont typeface="Wingdings 2" pitchFamily="18" charset="2"/>
              <a:buChar char=""/>
              <a:defRPr/>
            </a:pPr>
            <a:r>
              <a:rPr lang="en-US" sz="2400" dirty="0">
                <a:latin typeface="Arial" charset="0"/>
                <a:ea typeface="+mn-ea"/>
                <a:cs typeface="+mn-cs"/>
              </a:rPr>
              <a:t>Stakeholders are entrained from the beginning to ensure that information products meet user priorities and deliver on the foreseen value proposition. </a:t>
            </a:r>
          </a:p>
          <a:p>
            <a:pPr eaLnBrk="1" fontAlgn="auto" hangingPunct="1">
              <a:spcBef>
                <a:spcPct val="0"/>
              </a:spcBef>
              <a:spcAft>
                <a:spcPts val="900"/>
              </a:spcAft>
              <a:buClr>
                <a:schemeClr val="accent1">
                  <a:lumMod val="60000"/>
                  <a:lumOff val="40000"/>
                </a:schemeClr>
              </a:buClr>
              <a:buFont typeface="Wingdings 2" pitchFamily="18" charset="2"/>
              <a:buChar char=""/>
              <a:defRPr/>
            </a:pPr>
            <a:r>
              <a:rPr lang="en-US" sz="2400" dirty="0">
                <a:latin typeface="Arial" charset="0"/>
                <a:ea typeface="+mn-ea"/>
                <a:cs typeface="+mn-cs"/>
              </a:rPr>
              <a:t>Success-criteria are that the information guides additional and valuable emission-reduction actions.</a:t>
            </a:r>
          </a:p>
          <a:p>
            <a:pPr eaLnBrk="1" fontAlgn="auto" hangingPunct="1">
              <a:spcBef>
                <a:spcPct val="0"/>
              </a:spcBef>
              <a:spcAft>
                <a:spcPts val="900"/>
              </a:spcAft>
              <a:buClr>
                <a:schemeClr val="accent1">
                  <a:lumMod val="60000"/>
                  <a:lumOff val="40000"/>
                </a:schemeClr>
              </a:buClr>
              <a:buFont typeface="Wingdings 2" pitchFamily="18" charset="2"/>
              <a:buChar char=""/>
              <a:defRPr/>
            </a:pPr>
            <a:r>
              <a:rPr lang="en-US" sz="2400" dirty="0">
                <a:latin typeface="Arial" charset="0"/>
                <a:ea typeface="+mn-ea"/>
                <a:cs typeface="+mn-cs"/>
              </a:rPr>
              <a:t>IG</a:t>
            </a:r>
            <a:r>
              <a:rPr lang="en-US" sz="2400" baseline="30000" dirty="0">
                <a:latin typeface="Arial" charset="0"/>
                <a:ea typeface="+mn-ea"/>
                <a:cs typeface="+mn-cs"/>
              </a:rPr>
              <a:t>3</a:t>
            </a:r>
            <a:r>
              <a:rPr lang="en-US" sz="2400" dirty="0">
                <a:latin typeface="Arial" charset="0"/>
                <a:ea typeface="+mn-ea"/>
                <a:cs typeface="+mn-cs"/>
              </a:rPr>
              <a:t>IS must mature in concert with evolution of technology and user-needs / policy.</a:t>
            </a:r>
          </a:p>
        </p:txBody>
      </p:sp>
      <p:pic>
        <p:nvPicPr>
          <p:cNvPr id="4" name="Picture 3"/>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81051" y="-19873"/>
            <a:ext cx="784250" cy="1058266"/>
          </a:xfrm>
          <a:prstGeom prst="rect">
            <a:avLst/>
          </a:prstGeom>
          <a:noFill/>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53400" y="132527"/>
            <a:ext cx="924275" cy="1010473"/>
          </a:xfrm>
          <a:prstGeom prst="rect">
            <a:avLst/>
          </a:prstGeom>
          <a:noFill/>
        </p:spPr>
      </p:pic>
    </p:spTree>
    <p:extLst>
      <p:ext uri="{BB962C8B-B14F-4D97-AF65-F5344CB8AC3E}">
        <p14:creationId xmlns:p14="http://schemas.microsoft.com/office/powerpoint/2010/main" xmlns="" val="100087596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381000" y="0"/>
            <a:ext cx="8229600" cy="715962"/>
          </a:xfrm>
        </p:spPr>
        <p:txBody>
          <a:bodyPr/>
          <a:lstStyle/>
          <a:p>
            <a:pPr eaLnBrk="1" hangingPunct="1"/>
            <a:r>
              <a:rPr lang="en-US" sz="3200" dirty="0">
                <a:solidFill>
                  <a:schemeClr val="accent1"/>
                </a:solidFill>
                <a:latin typeface="Arial" charset="0"/>
              </a:rPr>
              <a:t>IG</a:t>
            </a:r>
            <a:r>
              <a:rPr lang="en-US" sz="3200" baseline="30000" dirty="0">
                <a:solidFill>
                  <a:schemeClr val="accent1"/>
                </a:solidFill>
                <a:latin typeface="Arial" charset="0"/>
              </a:rPr>
              <a:t>3</a:t>
            </a:r>
            <a:r>
              <a:rPr lang="en-US" sz="3200" dirty="0">
                <a:solidFill>
                  <a:schemeClr val="accent1"/>
                </a:solidFill>
                <a:latin typeface="Arial" charset="0"/>
              </a:rPr>
              <a:t>IS programmatic evolution</a:t>
            </a:r>
            <a:r>
              <a:rPr lang="en-US" sz="4000" dirty="0">
                <a:solidFill>
                  <a:schemeClr val="accent1"/>
                </a:solidFill>
                <a:latin typeface="Arial" charset="0"/>
              </a:rPr>
              <a:t> </a:t>
            </a:r>
            <a:r>
              <a:rPr lang="en-US" sz="3200" dirty="0">
                <a:solidFill>
                  <a:schemeClr val="accent1"/>
                </a:solidFill>
                <a:latin typeface="Arial" charset="0"/>
              </a:rPr>
              <a:t>within WMO</a:t>
            </a:r>
          </a:p>
        </p:txBody>
      </p:sp>
      <p:sp>
        <p:nvSpPr>
          <p:cNvPr id="4" name="Oval 3"/>
          <p:cNvSpPr/>
          <p:nvPr/>
        </p:nvSpPr>
        <p:spPr>
          <a:xfrm>
            <a:off x="685800" y="914400"/>
            <a:ext cx="2286000" cy="1463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cs typeface="Arial"/>
              </a:rPr>
              <a:t>CAS </a:t>
            </a:r>
            <a:r>
              <a:rPr kumimoji="0" lang="en-US" sz="1800" b="0" i="0" u="none" strike="noStrike" kern="0" cap="none" spc="0" normalizeH="0" baseline="0" noProof="0" dirty="0" err="1">
                <a:ln>
                  <a:noFill/>
                </a:ln>
                <a:solidFill>
                  <a:schemeClr val="tx1"/>
                </a:solidFill>
                <a:effectLst/>
                <a:uLnTx/>
                <a:uFillTx/>
                <a:latin typeface="Arial"/>
                <a:cs typeface="Arial"/>
              </a:rPr>
              <a:t>Mgt</a:t>
            </a:r>
            <a:endParaRPr kumimoji="0" lang="en-US" sz="1800" b="0" i="0" u="none" strike="noStrike" kern="0" cap="none" spc="0" normalizeH="0" baseline="0" noProof="0" dirty="0">
              <a:ln>
                <a:noFill/>
              </a:ln>
              <a:solidFill>
                <a:schemeClr val="tx1"/>
              </a:solidFill>
              <a:effectLst/>
              <a:uLnTx/>
              <a:uFillTx/>
              <a:latin typeface="Arial"/>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cs typeface="Arial"/>
              </a:rPr>
              <a:t>(May 2013)</a:t>
            </a:r>
          </a:p>
        </p:txBody>
      </p:sp>
      <p:sp>
        <p:nvSpPr>
          <p:cNvPr id="5" name="Oval 4"/>
          <p:cNvSpPr/>
          <p:nvPr/>
        </p:nvSpPr>
        <p:spPr>
          <a:xfrm>
            <a:off x="3505200" y="927100"/>
            <a:ext cx="2286000" cy="146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cs typeface="Arial"/>
              </a:rPr>
              <a:t>WMO/GAW GGMT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cs typeface="Arial"/>
              </a:rPr>
              <a:t>(Jun 2013)</a:t>
            </a:r>
          </a:p>
        </p:txBody>
      </p:sp>
      <p:sp>
        <p:nvSpPr>
          <p:cNvPr id="6" name="Oval 5"/>
          <p:cNvSpPr/>
          <p:nvPr/>
        </p:nvSpPr>
        <p:spPr>
          <a:xfrm>
            <a:off x="6400800" y="965200"/>
            <a:ext cx="2286000" cy="1463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cs typeface="Arial"/>
              </a:rPr>
              <a:t>CAS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cs typeface="Arial"/>
              </a:rPr>
              <a:t>(Nov 2013)</a:t>
            </a:r>
          </a:p>
        </p:txBody>
      </p:sp>
      <p:sp>
        <p:nvSpPr>
          <p:cNvPr id="7" name="Oval 6"/>
          <p:cNvSpPr/>
          <p:nvPr/>
        </p:nvSpPr>
        <p:spPr>
          <a:xfrm>
            <a:off x="6400800" y="2789238"/>
            <a:ext cx="2286000" cy="14620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cs typeface="Arial"/>
              </a:rPr>
              <a:t>WMO Exec Council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cs typeface="Arial"/>
              </a:rPr>
              <a:t>(Jun 2014)</a:t>
            </a:r>
          </a:p>
        </p:txBody>
      </p:sp>
      <p:cxnSp>
        <p:nvCxnSpPr>
          <p:cNvPr id="10" name="Straight Arrow Connector 9"/>
          <p:cNvCxnSpPr>
            <a:stCxn id="4" idx="6"/>
            <a:endCxn id="5" idx="2"/>
          </p:cNvCxnSpPr>
          <p:nvPr/>
        </p:nvCxnSpPr>
        <p:spPr>
          <a:xfrm>
            <a:off x="2971800" y="1646238"/>
            <a:ext cx="533400" cy="11112"/>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4"/>
            <a:endCxn id="7" idx="0"/>
          </p:cNvCxnSpPr>
          <p:nvPr/>
        </p:nvCxnSpPr>
        <p:spPr>
          <a:xfrm>
            <a:off x="7543800" y="2428875"/>
            <a:ext cx="0" cy="360363"/>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562600" y="3264694"/>
            <a:ext cx="838200" cy="88106"/>
          </a:xfrm>
          <a:prstGeom prst="straightConnector1">
            <a:avLst/>
          </a:prstGeom>
          <a:ln w="38100">
            <a:solidFill>
              <a:srgbClr val="C0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p:cNvCxnSpPr>
          <p:nvPr/>
        </p:nvCxnSpPr>
        <p:spPr>
          <a:xfrm flipV="1">
            <a:off x="5791200" y="1638300"/>
            <a:ext cx="609600" cy="1905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6200" y="3567112"/>
            <a:ext cx="3733800" cy="16144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charset="0"/>
              </a:rPr>
              <a:t>IG</a:t>
            </a:r>
            <a:r>
              <a:rPr kumimoji="0" lang="en-US" sz="1800" b="0" i="0" u="none" strike="noStrike" kern="0" cap="none" spc="0" normalizeH="0" baseline="30000" noProof="0" dirty="0">
                <a:ln>
                  <a:noFill/>
                </a:ln>
                <a:solidFill>
                  <a:schemeClr val="tx1"/>
                </a:solidFill>
                <a:effectLst/>
                <a:uLnTx/>
                <a:uFillTx/>
                <a:latin typeface="Arial" charset="0"/>
              </a:rPr>
              <a:t>3</a:t>
            </a:r>
            <a:r>
              <a:rPr kumimoji="0" lang="en-US" sz="1800" b="0" i="0" u="none" strike="noStrike" kern="0" cap="none" spc="0" normalizeH="0" baseline="0" noProof="0" dirty="0">
                <a:ln>
                  <a:noFill/>
                </a:ln>
                <a:solidFill>
                  <a:schemeClr val="tx1"/>
                </a:solidFill>
                <a:effectLst/>
                <a:uLnTx/>
                <a:uFillTx/>
                <a:latin typeface="Arial" charset="0"/>
              </a:rPr>
              <a:t>IS Planning Team Established and Concept Paper Drafted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charset="0"/>
              </a:rPr>
              <a:t>(July 2015 – May 2016)  </a:t>
            </a:r>
            <a:endParaRPr kumimoji="0" lang="en-US" sz="1800" b="0" i="0" u="none" strike="noStrike" kern="0" cap="none" spc="0" normalizeH="0" baseline="0" noProof="0" dirty="0">
              <a:ln>
                <a:noFill/>
              </a:ln>
              <a:solidFill>
                <a:schemeClr val="tx1"/>
              </a:solidFill>
              <a:effectLst/>
              <a:uLnTx/>
              <a:uFillTx/>
              <a:latin typeface="Arial"/>
              <a:cs typeface="Arial"/>
            </a:endParaRPr>
          </a:p>
        </p:txBody>
      </p:sp>
      <p:cxnSp>
        <p:nvCxnSpPr>
          <p:cNvPr id="16" name="Straight Arrow Connector 15"/>
          <p:cNvCxnSpPr>
            <a:stCxn id="20" idx="2"/>
          </p:cNvCxnSpPr>
          <p:nvPr/>
        </p:nvCxnSpPr>
        <p:spPr>
          <a:xfrm flipH="1">
            <a:off x="2209800" y="3230563"/>
            <a:ext cx="762000" cy="388937"/>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2971800" y="2498725"/>
            <a:ext cx="2667000" cy="1463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cs typeface="Arial"/>
              </a:rPr>
              <a:t>Resolution Approved by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cs typeface="Arial"/>
              </a:rPr>
              <a:t>WMO Congress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cs typeface="Arial"/>
              </a:rPr>
              <a:t>(Jun 2015)</a:t>
            </a:r>
          </a:p>
        </p:txBody>
      </p:sp>
      <p:sp>
        <p:nvSpPr>
          <p:cNvPr id="25" name="Oval 24"/>
          <p:cNvSpPr/>
          <p:nvPr/>
        </p:nvSpPr>
        <p:spPr>
          <a:xfrm>
            <a:off x="6477000" y="4343400"/>
            <a:ext cx="2590800" cy="2133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cs typeface="Arial"/>
              </a:rPr>
              <a:t>Near-Term Pilot Projects and Implementation Plans for Each  </a:t>
            </a:r>
            <a:r>
              <a:rPr kumimoji="0" lang="en-US" sz="1800" b="0" i="0" u="none" strike="noStrike" kern="0" cap="none" spc="0" normalizeH="0" baseline="0" noProof="0" dirty="0">
                <a:ln>
                  <a:noFill/>
                </a:ln>
                <a:solidFill>
                  <a:srgbClr val="000000"/>
                </a:solidFill>
                <a:effectLst/>
                <a:uLnTx/>
                <a:uFillTx/>
                <a:latin typeface="Arial" charset="0"/>
              </a:rPr>
              <a:t>IG</a:t>
            </a:r>
            <a:r>
              <a:rPr kumimoji="0" lang="en-US" sz="1800" b="0" i="0" u="none" strike="noStrike" kern="0" cap="none" spc="0" normalizeH="0" baseline="30000" noProof="0" dirty="0">
                <a:ln>
                  <a:noFill/>
                </a:ln>
                <a:solidFill>
                  <a:srgbClr val="000000"/>
                </a:solidFill>
                <a:effectLst/>
                <a:uLnTx/>
                <a:uFillTx/>
                <a:latin typeface="Arial" charset="0"/>
              </a:rPr>
              <a:t>3</a:t>
            </a:r>
            <a:r>
              <a:rPr kumimoji="0" lang="en-US" sz="1800" b="0" i="0" u="none" strike="noStrike" kern="0" cap="none" spc="0" normalizeH="0" baseline="0" noProof="0" dirty="0">
                <a:ln>
                  <a:noFill/>
                </a:ln>
                <a:solidFill>
                  <a:srgbClr val="000000"/>
                </a:solidFill>
                <a:effectLst/>
                <a:uLnTx/>
                <a:uFillTx/>
                <a:latin typeface="Arial" charset="0"/>
              </a:rPr>
              <a:t>IS Objective</a:t>
            </a:r>
            <a:r>
              <a:rPr kumimoji="0" lang="en-US" sz="1800" b="0" i="0" u="none" strike="noStrike" kern="0" cap="none" spc="0" normalizeH="0" baseline="0" noProof="0" dirty="0">
                <a:ln>
                  <a:noFill/>
                </a:ln>
                <a:solidFill>
                  <a:srgbClr val="000000"/>
                </a:solidFill>
                <a:effectLst/>
                <a:uLnTx/>
                <a:uFillTx/>
                <a:latin typeface="Arial"/>
                <a:cs typeface="Arial"/>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cs typeface="Arial"/>
              </a:rPr>
              <a:t>(2016 –  2017)</a:t>
            </a:r>
          </a:p>
        </p:txBody>
      </p:sp>
      <p:cxnSp>
        <p:nvCxnSpPr>
          <p:cNvPr id="26" name="Straight Arrow Connector 25"/>
          <p:cNvCxnSpPr/>
          <p:nvPr/>
        </p:nvCxnSpPr>
        <p:spPr>
          <a:xfrm flipV="1">
            <a:off x="5943600" y="5397500"/>
            <a:ext cx="609600" cy="1905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3352800" y="4648200"/>
            <a:ext cx="2895600" cy="16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cs typeface="Arial"/>
              </a:rPr>
              <a:t>Concept Paper Endorsed by WMO Executive Council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cs typeface="Arial"/>
              </a:rPr>
              <a:t>(Jun 2016)</a:t>
            </a:r>
          </a:p>
        </p:txBody>
      </p:sp>
      <p:cxnSp>
        <p:nvCxnSpPr>
          <p:cNvPr id="32" name="Straight Arrow Connector 31"/>
          <p:cNvCxnSpPr/>
          <p:nvPr/>
        </p:nvCxnSpPr>
        <p:spPr>
          <a:xfrm flipV="1">
            <a:off x="2819400" y="5486400"/>
            <a:ext cx="609600" cy="22860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381000" y="5410200"/>
            <a:ext cx="25908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cs typeface="Arial"/>
              </a:rPr>
              <a:t>UNEP Collaboration MOU</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cs typeface="Arial"/>
              </a:rPr>
              <a:t>(Feb 2016)</a:t>
            </a:r>
          </a:p>
        </p:txBody>
      </p:sp>
      <p:cxnSp>
        <p:nvCxnSpPr>
          <p:cNvPr id="40" name="Straight Arrow Connector 39"/>
          <p:cNvCxnSpPr/>
          <p:nvPr/>
        </p:nvCxnSpPr>
        <p:spPr>
          <a:xfrm>
            <a:off x="623002" y="4953000"/>
            <a:ext cx="443798" cy="541236"/>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0865793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idx="4294967295"/>
          </p:nvPr>
        </p:nvSpPr>
        <p:spPr>
          <a:xfrm>
            <a:off x="978553" y="0"/>
            <a:ext cx="7264298" cy="1192213"/>
          </a:xfrm>
        </p:spPr>
        <p:txBody>
          <a:bodyPr>
            <a:normAutofit/>
          </a:bodyPr>
          <a:lstStyle/>
          <a:p>
            <a:pPr eaLnBrk="1" hangingPunct="1"/>
            <a:r>
              <a:rPr lang="en-US" sz="3200" b="1" dirty="0">
                <a:solidFill>
                  <a:schemeClr val="accent1"/>
                </a:solidFill>
              </a:rPr>
              <a:t>Near-term IG</a:t>
            </a:r>
            <a:r>
              <a:rPr lang="en-US" sz="3200" b="1" baseline="30000" dirty="0">
                <a:solidFill>
                  <a:schemeClr val="accent1"/>
                </a:solidFill>
              </a:rPr>
              <a:t>3</a:t>
            </a:r>
            <a:r>
              <a:rPr lang="en-US" sz="3200" b="1" dirty="0">
                <a:solidFill>
                  <a:schemeClr val="accent1"/>
                </a:solidFill>
              </a:rPr>
              <a:t>IS Objectives </a:t>
            </a:r>
            <a:br>
              <a:rPr lang="en-US" sz="3200" b="1" dirty="0">
                <a:solidFill>
                  <a:schemeClr val="accent1"/>
                </a:solidFill>
              </a:rPr>
            </a:br>
            <a:r>
              <a:rPr lang="en-US" sz="3200" b="1" dirty="0">
                <a:solidFill>
                  <a:schemeClr val="accent1"/>
                </a:solidFill>
              </a:rPr>
              <a:t>(3-5 year horizon)</a:t>
            </a:r>
          </a:p>
        </p:txBody>
      </p:sp>
      <p:sp>
        <p:nvSpPr>
          <p:cNvPr id="47107" name="Rectangle 3"/>
          <p:cNvSpPr>
            <a:spLocks noGrp="1" noChangeArrowheads="1"/>
          </p:cNvSpPr>
          <p:nvPr>
            <p:ph type="body" idx="4294967295"/>
          </p:nvPr>
        </p:nvSpPr>
        <p:spPr>
          <a:xfrm>
            <a:off x="181051" y="1371600"/>
            <a:ext cx="9067800" cy="5486400"/>
          </a:xfrm>
        </p:spPr>
        <p:txBody>
          <a:bodyPr rtlCol="0">
            <a:noAutofit/>
          </a:bodyPr>
          <a:lstStyle/>
          <a:p>
            <a:pPr marL="0" indent="0" eaLnBrk="1" fontAlgn="auto" hangingPunct="1">
              <a:lnSpc>
                <a:spcPct val="80000"/>
              </a:lnSpc>
              <a:spcBef>
                <a:spcPct val="45000"/>
              </a:spcBef>
              <a:spcAft>
                <a:spcPts val="0"/>
              </a:spcAft>
              <a:buClrTx/>
              <a:buSzPct val="100000"/>
              <a:buFont typeface="Wingdings 2" charset="0"/>
              <a:buNone/>
              <a:defRPr/>
            </a:pPr>
            <a:r>
              <a:rPr lang="en-US" sz="2400" b="1" dirty="0">
                <a:solidFill>
                  <a:schemeClr val="tx1">
                    <a:lumMod val="65000"/>
                    <a:lumOff val="35000"/>
                  </a:schemeClr>
                </a:solidFill>
                <a:latin typeface="Arial" panose="020B0604020202020204" pitchFamily="34" charset="0"/>
                <a:cs typeface="Arial" panose="020B0604020202020204" pitchFamily="34" charset="0"/>
              </a:rPr>
              <a:t>Support of Paris Agreement:</a:t>
            </a:r>
          </a:p>
          <a:p>
            <a:pPr>
              <a:spcBef>
                <a:spcPct val="45000"/>
              </a:spcBef>
              <a:buClrTx/>
              <a:buSzPct val="100000"/>
              <a:defRPr/>
            </a:pPr>
            <a:r>
              <a:rPr lang="en-US" sz="2400" dirty="0">
                <a:latin typeface="Arial" panose="020B0604020202020204" pitchFamily="34" charset="0"/>
                <a:cs typeface="Arial" panose="020B0604020202020204" pitchFamily="34" charset="0"/>
              </a:rPr>
              <a:t>Timely and quantified </a:t>
            </a:r>
            <a:r>
              <a:rPr lang="en-US" sz="2400" dirty="0">
                <a:solidFill>
                  <a:schemeClr val="tx1">
                    <a:lumMod val="65000"/>
                    <a:lumOff val="35000"/>
                  </a:schemeClr>
                </a:solidFill>
                <a:latin typeface="Arial" panose="020B0604020202020204" pitchFamily="34" charset="0"/>
                <a:cs typeface="Arial" panose="020B0604020202020204" pitchFamily="34" charset="0"/>
              </a:rPr>
              <a:t>trend assessment of NDCs in support of “Global Stocktaking”</a:t>
            </a:r>
          </a:p>
          <a:p>
            <a:pPr>
              <a:spcBef>
                <a:spcPct val="45000"/>
              </a:spcBef>
              <a:buClrTx/>
              <a:buSzPct val="100000"/>
              <a:defRPr/>
            </a:pPr>
            <a:r>
              <a:rPr lang="en-US" sz="2400" dirty="0">
                <a:latin typeface="Arial" panose="020B0604020202020204" pitchFamily="34" charset="0"/>
                <a:cs typeface="Arial" panose="020B0604020202020204" pitchFamily="34" charset="0"/>
              </a:rPr>
              <a:t>Improved national </a:t>
            </a:r>
            <a:r>
              <a:rPr lang="en-US" sz="2400" dirty="0">
                <a:solidFill>
                  <a:schemeClr val="tx1">
                    <a:lumMod val="65000"/>
                    <a:lumOff val="35000"/>
                  </a:schemeClr>
                </a:solidFill>
                <a:latin typeface="Arial" panose="020B0604020202020204" pitchFamily="34" charset="0"/>
                <a:cs typeface="Arial" panose="020B0604020202020204" pitchFamily="34" charset="0"/>
              </a:rPr>
              <a:t>inventory reporting </a:t>
            </a:r>
            <a:r>
              <a:rPr lang="en-US" sz="2400" dirty="0">
                <a:latin typeface="Arial" panose="020B0604020202020204" pitchFamily="34" charset="0"/>
                <a:cs typeface="Arial" panose="020B0604020202020204" pitchFamily="34" charset="0"/>
              </a:rPr>
              <a:t>by making use of atmospheric measurements for all countries</a:t>
            </a:r>
          </a:p>
          <a:p>
            <a:pPr marL="0" indent="0" eaLnBrk="1" fontAlgn="auto" hangingPunct="1">
              <a:spcBef>
                <a:spcPct val="45000"/>
              </a:spcBef>
              <a:spcAft>
                <a:spcPts val="0"/>
              </a:spcAft>
              <a:buClrTx/>
              <a:buSzPct val="100000"/>
              <a:buNone/>
              <a:defRPr/>
            </a:pPr>
            <a:r>
              <a:rPr lang="en-US" sz="2400" b="1" dirty="0">
                <a:solidFill>
                  <a:schemeClr val="tx1">
                    <a:lumMod val="65000"/>
                    <a:lumOff val="35000"/>
                  </a:schemeClr>
                </a:solidFill>
                <a:latin typeface="Arial" panose="020B0604020202020204" pitchFamily="34" charset="0"/>
                <a:cs typeface="Arial" panose="020B0604020202020204" pitchFamily="34" charset="0"/>
              </a:rPr>
              <a:t>Key sub-national efforts and new mitigation opportunities:</a:t>
            </a:r>
          </a:p>
          <a:p>
            <a:pPr eaLnBrk="1" fontAlgn="auto" hangingPunct="1">
              <a:lnSpc>
                <a:spcPct val="80000"/>
              </a:lnSpc>
              <a:spcBef>
                <a:spcPct val="45000"/>
              </a:spcBef>
              <a:spcAft>
                <a:spcPts val="0"/>
              </a:spcAft>
              <a:buClrTx/>
              <a:buSzPct val="100000"/>
              <a:buFont typeface="Wingdings 2" pitchFamily="18" charset="2"/>
              <a:buChar char=""/>
              <a:defRPr/>
            </a:pPr>
            <a:r>
              <a:rPr lang="en-US" sz="2400" dirty="0">
                <a:solidFill>
                  <a:schemeClr val="tx1">
                    <a:lumMod val="65000"/>
                    <a:lumOff val="35000"/>
                  </a:schemeClr>
                </a:solidFill>
                <a:latin typeface="Arial" panose="020B0604020202020204" pitchFamily="34" charset="0"/>
                <a:cs typeface="Arial" panose="020B0604020202020204" pitchFamily="34" charset="0"/>
              </a:rPr>
              <a:t>GHG monitoring in large urban source areas (megacities)</a:t>
            </a:r>
          </a:p>
          <a:p>
            <a:pPr marL="0" indent="0" eaLnBrk="1" fontAlgn="auto" hangingPunct="1">
              <a:lnSpc>
                <a:spcPct val="50000"/>
              </a:lnSpc>
              <a:spcBef>
                <a:spcPct val="45000"/>
              </a:spcBef>
              <a:spcAft>
                <a:spcPts val="0"/>
              </a:spcAft>
              <a:buClrTx/>
              <a:buSzPct val="100000"/>
              <a:buNone/>
              <a:defRPr/>
            </a:pP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a:lnSpc>
                <a:spcPct val="80000"/>
              </a:lnSpc>
              <a:spcBef>
                <a:spcPct val="45000"/>
              </a:spcBef>
              <a:buClrTx/>
              <a:buSzPct val="100000"/>
              <a:defRPr/>
            </a:pPr>
            <a:r>
              <a:rPr lang="en-US" sz="2400" dirty="0">
                <a:solidFill>
                  <a:schemeClr val="tx1">
                    <a:lumMod val="65000"/>
                    <a:lumOff val="35000"/>
                  </a:schemeClr>
                </a:solidFill>
                <a:latin typeface="Arial" panose="020B0604020202020204" pitchFamily="34" charset="0"/>
                <a:cs typeface="Arial" panose="020B0604020202020204" pitchFamily="34" charset="0"/>
              </a:rPr>
              <a:t>Detection and quantifying </a:t>
            </a:r>
            <a:r>
              <a:rPr lang="en-US" sz="2400" dirty="0">
                <a:latin typeface="Arial" panose="020B0604020202020204" pitchFamily="34" charset="0"/>
                <a:cs typeface="Arial" panose="020B0604020202020204" pitchFamily="34" charset="0"/>
              </a:rPr>
              <a:t>large unknown CH</a:t>
            </a:r>
            <a:r>
              <a:rPr lang="en-US" sz="2400" baseline="-25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 </a:t>
            </a:r>
            <a:r>
              <a:rPr lang="en-US" sz="2400" dirty="0">
                <a:solidFill>
                  <a:schemeClr val="tx1">
                    <a:lumMod val="65000"/>
                    <a:lumOff val="35000"/>
                  </a:schemeClr>
                </a:solidFill>
                <a:latin typeface="Arial" panose="020B0604020202020204" pitchFamily="34" charset="0"/>
                <a:cs typeface="Arial" panose="020B0604020202020204" pitchFamily="34" charset="0"/>
              </a:rPr>
              <a:t>emissions </a:t>
            </a:r>
          </a:p>
          <a:p>
            <a:pPr marL="0" indent="0" eaLnBrk="1" fontAlgn="auto" hangingPunct="1">
              <a:lnSpc>
                <a:spcPct val="80000"/>
              </a:lnSpc>
              <a:spcBef>
                <a:spcPct val="45000"/>
              </a:spcBef>
              <a:spcAft>
                <a:spcPts val="0"/>
              </a:spcAft>
              <a:buClrTx/>
              <a:buSzPct val="100000"/>
              <a:buFont typeface="Wingdings 2" charset="0"/>
              <a:buNone/>
              <a:defRPr/>
            </a:pPr>
            <a:r>
              <a:rPr lang="en-US" dirty="0">
                <a:solidFill>
                  <a:schemeClr val="tx1">
                    <a:lumMod val="65000"/>
                    <a:lumOff val="35000"/>
                  </a:schemeClr>
                </a:solidFill>
                <a:latin typeface="Arial"/>
                <a:cs typeface="Arial"/>
              </a:rPr>
              <a:t> </a:t>
            </a:r>
          </a:p>
        </p:txBody>
      </p:sp>
      <p:pic>
        <p:nvPicPr>
          <p:cNvPr id="5" name="Picture 4"/>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81051" y="8534"/>
            <a:ext cx="784250" cy="1058266"/>
          </a:xfrm>
          <a:prstGeom prst="rect">
            <a:avLst/>
          </a:prstGeom>
          <a:noFill/>
        </p:spPr>
      </p:pic>
      <p:pic>
        <p:nvPicPr>
          <p:cNvPr id="6" name="Picture 5"/>
          <p:cNvPicPr>
            <a:picLocks noChangeAspect="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8229599" y="90464"/>
            <a:ext cx="848076" cy="1010473"/>
          </a:xfrm>
          <a:prstGeom prst="rect">
            <a:avLst/>
          </a:prstGeom>
          <a:noFill/>
        </p:spPr>
      </p:pic>
      <p:sp>
        <p:nvSpPr>
          <p:cNvPr id="2" name="TextBox 1"/>
          <p:cNvSpPr txBox="1"/>
          <p:nvPr/>
        </p:nvSpPr>
        <p:spPr>
          <a:xfrm>
            <a:off x="2514600" y="5486400"/>
            <a:ext cx="6400800" cy="1200329"/>
          </a:xfrm>
          <a:prstGeom prst="rect">
            <a:avLst/>
          </a:prstGeom>
          <a:noFill/>
        </p:spPr>
        <p:txBody>
          <a:bodyPr wrap="square" rtlCol="0">
            <a:spAutoFit/>
          </a:bodyPr>
          <a:lstStyle/>
          <a:p>
            <a:r>
              <a:rPr lang="en-US" sz="3600" dirty="0">
                <a:solidFill>
                  <a:srgbClr val="CC0000"/>
                </a:solidFill>
              </a:rPr>
              <a:t>HOW: Upscale good practices through pilot projects</a:t>
            </a:r>
          </a:p>
        </p:txBody>
      </p:sp>
    </p:spTree>
    <p:extLst>
      <p:ext uri="{BB962C8B-B14F-4D97-AF65-F5344CB8AC3E}">
        <p14:creationId xmlns:p14="http://schemas.microsoft.com/office/powerpoint/2010/main" xmlns="" val="39746075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39516"/>
            <a:ext cx="8229600" cy="4525963"/>
          </a:xfrm>
        </p:spPr>
        <p:txBody>
          <a:bodyPr>
            <a:normAutofit fontScale="85000" lnSpcReduction="20000"/>
          </a:bodyPr>
          <a:lstStyle/>
          <a:p>
            <a:pPr marL="0" indent="0">
              <a:buNone/>
            </a:pPr>
            <a:r>
              <a:rPr lang="en-US" dirty="0"/>
              <a:t>Some goals are relevant to WMO activities (e.g. Goal 13: </a:t>
            </a:r>
            <a:r>
              <a:rPr lang="en-US" i="1" dirty="0"/>
              <a:t>Take urgent actions to combat climate change and its impacts)</a:t>
            </a:r>
          </a:p>
          <a:p>
            <a:endParaRPr lang="en-US" dirty="0"/>
          </a:p>
          <a:p>
            <a:pPr marL="0" indent="0">
              <a:buNone/>
            </a:pPr>
            <a:r>
              <a:rPr lang="en-US" u="sng" dirty="0"/>
              <a:t>Challenges and opportunities:</a:t>
            </a:r>
          </a:p>
          <a:p>
            <a:pPr>
              <a:buFontTx/>
              <a:buChar char="-"/>
            </a:pPr>
            <a:r>
              <a:rPr lang="en-US" dirty="0"/>
              <a:t>WMO is a technical agency rather than a development one, the value is in scientific excellence and expertize</a:t>
            </a:r>
          </a:p>
          <a:p>
            <a:pPr marL="0" indent="0">
              <a:buNone/>
            </a:pPr>
            <a:r>
              <a:rPr lang="en-US" dirty="0">
                <a:solidFill>
                  <a:srgbClr val="FF0000"/>
                </a:solidFill>
              </a:rPr>
              <a:t>BUT</a:t>
            </a:r>
          </a:p>
          <a:p>
            <a:pPr>
              <a:buFontTx/>
              <a:buChar char="-"/>
            </a:pPr>
            <a:r>
              <a:rPr lang="en-US" dirty="0"/>
              <a:t>In many countries the national agenda is driven by SDGs</a:t>
            </a:r>
          </a:p>
          <a:p>
            <a:pPr>
              <a:buFontTx/>
              <a:buChar char="-"/>
            </a:pPr>
            <a:r>
              <a:rPr lang="en-US" dirty="0"/>
              <a:t>And there are associated funding opportunities</a:t>
            </a:r>
          </a:p>
        </p:txBody>
      </p:sp>
      <p:pic>
        <p:nvPicPr>
          <p:cNvPr id="4" name="Picture 3"/>
          <p:cNvPicPr>
            <a:picLocks noChangeAspect="1"/>
          </p:cNvPicPr>
          <p:nvPr/>
        </p:nvPicPr>
        <p:blipFill>
          <a:blip r:embed="rId2" cstate="print"/>
          <a:stretch>
            <a:fillRect/>
          </a:stretch>
        </p:blipFill>
        <p:spPr>
          <a:xfrm>
            <a:off x="228600" y="137860"/>
            <a:ext cx="8686800" cy="1090108"/>
          </a:xfrm>
          <a:prstGeom prst="rect">
            <a:avLst/>
          </a:prstGeom>
        </p:spPr>
      </p:pic>
    </p:spTree>
    <p:extLst>
      <p:ext uri="{BB962C8B-B14F-4D97-AF65-F5344CB8AC3E}">
        <p14:creationId xmlns:p14="http://schemas.microsoft.com/office/powerpoint/2010/main" xmlns="" val="27970795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Number Placeholder 1"/>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Page </a:t>
            </a:r>
            <a:fld id="{66DEBFBD-FE60-BE4E-85D2-3CE65E9CB1D0}" type="slidenum">
              <a:rPr lang="en-US" sz="1000"/>
              <a:pPr eaLnBrk="1" hangingPunct="1"/>
              <a:t>30</a:t>
            </a:fld>
            <a:endParaRPr lang="en-US" sz="1000"/>
          </a:p>
        </p:txBody>
      </p:sp>
      <p:sp>
        <p:nvSpPr>
          <p:cNvPr id="34818" name="Rectangle 17"/>
          <p:cNvSpPr>
            <a:spLocks noChangeArrowheads="1"/>
          </p:cNvSpPr>
          <p:nvPr/>
        </p:nvSpPr>
        <p:spPr bwMode="auto">
          <a:xfrm rot="-5400000">
            <a:off x="3810000" y="1066800"/>
            <a:ext cx="6400800" cy="426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eaVert" wrap="none" anchor="ctr"/>
          <a:lstStyle/>
          <a:p>
            <a:endParaRPr lang="en-US"/>
          </a:p>
        </p:txBody>
      </p:sp>
      <p:sp>
        <p:nvSpPr>
          <p:cNvPr id="34819" name="Rectangle 16"/>
          <p:cNvSpPr>
            <a:spLocks noChangeArrowheads="1"/>
          </p:cNvSpPr>
          <p:nvPr/>
        </p:nvSpPr>
        <p:spPr bwMode="auto">
          <a:xfrm>
            <a:off x="2057400" y="685800"/>
            <a:ext cx="2819400" cy="4648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20" name="Rectangle 54"/>
          <p:cNvSpPr>
            <a:spLocks noChangeArrowheads="1"/>
          </p:cNvSpPr>
          <p:nvPr/>
        </p:nvSpPr>
        <p:spPr bwMode="auto">
          <a:xfrm>
            <a:off x="0" y="0"/>
            <a:ext cx="1143000" cy="1066800"/>
          </a:xfrm>
          <a:prstGeom prst="rect">
            <a:avLst/>
          </a:prstGeom>
          <a:solidFill>
            <a:schemeClr val="bg1"/>
          </a:solidFill>
          <a:ln w="19050">
            <a:solidFill>
              <a:schemeClr val="bg1"/>
            </a:solidFill>
            <a:prstDash val="dash"/>
            <a:miter lim="800000"/>
            <a:headEnd/>
            <a:tailEnd/>
          </a:ln>
        </p:spPr>
        <p:txBody>
          <a:bodyPr wrap="none" anchor="ctr"/>
          <a:lstStyle/>
          <a:p>
            <a:endParaRPr lang="en-US"/>
          </a:p>
        </p:txBody>
      </p:sp>
      <p:sp>
        <p:nvSpPr>
          <p:cNvPr id="34821" name="Rectangle 55"/>
          <p:cNvSpPr>
            <a:spLocks noChangeArrowheads="1"/>
          </p:cNvSpPr>
          <p:nvPr/>
        </p:nvSpPr>
        <p:spPr bwMode="auto">
          <a:xfrm>
            <a:off x="0" y="0"/>
            <a:ext cx="9144000" cy="6858000"/>
          </a:xfrm>
          <a:prstGeom prst="rect">
            <a:avLst/>
          </a:prstGeom>
          <a:solidFill>
            <a:schemeClr val="bg1"/>
          </a:solidFill>
          <a:ln w="19050">
            <a:solidFill>
              <a:schemeClr val="bg1"/>
            </a:solidFill>
            <a:prstDash val="dash"/>
            <a:miter lim="800000"/>
            <a:headEnd/>
            <a:tailEnd/>
          </a:ln>
        </p:spPr>
        <p:txBody>
          <a:bodyPr wrap="none" anchor="ctr"/>
          <a:lstStyle/>
          <a:p>
            <a:pPr algn="ctr"/>
            <a:endParaRPr lang="en-US"/>
          </a:p>
        </p:txBody>
      </p:sp>
      <p:sp>
        <p:nvSpPr>
          <p:cNvPr id="34822" name="Freeform 4"/>
          <p:cNvSpPr>
            <a:spLocks/>
          </p:cNvSpPr>
          <p:nvPr/>
        </p:nvSpPr>
        <p:spPr bwMode="auto">
          <a:xfrm>
            <a:off x="533400" y="571500"/>
            <a:ext cx="8305800" cy="5753100"/>
          </a:xfrm>
          <a:custGeom>
            <a:avLst/>
            <a:gdLst>
              <a:gd name="T0" fmla="*/ 0 w 5232"/>
              <a:gd name="T1" fmla="*/ 2147483647 h 3624"/>
              <a:gd name="T2" fmla="*/ 2147483647 w 5232"/>
              <a:gd name="T3" fmla="*/ 2147483647 h 3624"/>
              <a:gd name="T4" fmla="*/ 2147483647 w 5232"/>
              <a:gd name="T5" fmla="*/ 2147483647 h 3624"/>
              <a:gd name="T6" fmla="*/ 2147483647 w 5232"/>
              <a:gd name="T7" fmla="*/ 2147483647 h 3624"/>
              <a:gd name="T8" fmla="*/ 2147483647 w 5232"/>
              <a:gd name="T9" fmla="*/ 2147483647 h 3624"/>
              <a:gd name="T10" fmla="*/ 2147483647 w 5232"/>
              <a:gd name="T11" fmla="*/ 2147483647 h 3624"/>
              <a:gd name="T12" fmla="*/ 2147483647 w 5232"/>
              <a:gd name="T13" fmla="*/ 2147483647 h 3624"/>
              <a:gd name="T14" fmla="*/ 2147483647 w 5232"/>
              <a:gd name="T15" fmla="*/ 2147483647 h 3624"/>
              <a:gd name="T16" fmla="*/ 2147483647 w 5232"/>
              <a:gd name="T17" fmla="*/ 2147483647 h 36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32"/>
              <a:gd name="T28" fmla="*/ 0 h 3624"/>
              <a:gd name="T29" fmla="*/ 5232 w 5232"/>
              <a:gd name="T30" fmla="*/ 3624 h 36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32" h="3624">
                <a:moveTo>
                  <a:pt x="0" y="24"/>
                </a:moveTo>
                <a:cubicBezTo>
                  <a:pt x="220" y="12"/>
                  <a:pt x="440" y="0"/>
                  <a:pt x="624" y="24"/>
                </a:cubicBezTo>
                <a:cubicBezTo>
                  <a:pt x="808" y="48"/>
                  <a:pt x="952" y="72"/>
                  <a:pt x="1104" y="168"/>
                </a:cubicBezTo>
                <a:cubicBezTo>
                  <a:pt x="1256" y="264"/>
                  <a:pt x="1384" y="336"/>
                  <a:pt x="1536" y="600"/>
                </a:cubicBezTo>
                <a:cubicBezTo>
                  <a:pt x="1688" y="864"/>
                  <a:pt x="1864" y="1416"/>
                  <a:pt x="2016" y="1752"/>
                </a:cubicBezTo>
                <a:cubicBezTo>
                  <a:pt x="2168" y="2088"/>
                  <a:pt x="2288" y="2392"/>
                  <a:pt x="2448" y="2616"/>
                </a:cubicBezTo>
                <a:cubicBezTo>
                  <a:pt x="2608" y="2840"/>
                  <a:pt x="2688" y="2952"/>
                  <a:pt x="2976" y="3096"/>
                </a:cubicBezTo>
                <a:cubicBezTo>
                  <a:pt x="3264" y="3240"/>
                  <a:pt x="3800" y="3392"/>
                  <a:pt x="4176" y="3480"/>
                </a:cubicBezTo>
                <a:cubicBezTo>
                  <a:pt x="4552" y="3568"/>
                  <a:pt x="5056" y="3600"/>
                  <a:pt x="5232" y="3624"/>
                </a:cubicBezTo>
              </a:path>
            </a:pathLst>
          </a:custGeom>
          <a:noFill/>
          <a:ln w="38100">
            <a:solidFill>
              <a:schemeClr val="tx1"/>
            </a:solidFill>
            <a:round/>
            <a:headEnd/>
            <a:tailEnd type="stealth" w="lg" len="lg"/>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4823" name="Rectangle 5"/>
          <p:cNvSpPr>
            <a:spLocks noChangeArrowheads="1"/>
          </p:cNvSpPr>
          <p:nvPr/>
        </p:nvSpPr>
        <p:spPr bwMode="auto">
          <a:xfrm>
            <a:off x="457200" y="304800"/>
            <a:ext cx="8458200" cy="61722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4824" name="Line 6"/>
          <p:cNvSpPr>
            <a:spLocks noChangeShapeType="1"/>
          </p:cNvSpPr>
          <p:nvPr/>
        </p:nvSpPr>
        <p:spPr bwMode="auto">
          <a:xfrm flipV="1">
            <a:off x="4673600" y="6324600"/>
            <a:ext cx="1588" cy="152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25" name="Line 7"/>
          <p:cNvSpPr>
            <a:spLocks noChangeShapeType="1"/>
          </p:cNvSpPr>
          <p:nvPr/>
        </p:nvSpPr>
        <p:spPr bwMode="auto">
          <a:xfrm flipV="1">
            <a:off x="1592263" y="6324600"/>
            <a:ext cx="1587" cy="152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26" name="Line 8"/>
          <p:cNvSpPr>
            <a:spLocks noChangeShapeType="1"/>
          </p:cNvSpPr>
          <p:nvPr/>
        </p:nvSpPr>
        <p:spPr bwMode="auto">
          <a:xfrm flipV="1">
            <a:off x="2844800" y="6324600"/>
            <a:ext cx="1588" cy="152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27" name="Text Box 13"/>
          <p:cNvSpPr txBox="1">
            <a:spLocks noChangeArrowheads="1"/>
          </p:cNvSpPr>
          <p:nvPr/>
        </p:nvSpPr>
        <p:spPr bwMode="auto">
          <a:xfrm>
            <a:off x="-65088" y="457200"/>
            <a:ext cx="5222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100</a:t>
            </a:r>
          </a:p>
        </p:txBody>
      </p:sp>
      <p:sp>
        <p:nvSpPr>
          <p:cNvPr id="34828" name="Text Box 14"/>
          <p:cNvSpPr txBox="1">
            <a:spLocks noChangeArrowheads="1"/>
          </p:cNvSpPr>
          <p:nvPr/>
        </p:nvSpPr>
        <p:spPr bwMode="auto">
          <a:xfrm>
            <a:off x="47625" y="3168650"/>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50</a:t>
            </a:r>
          </a:p>
        </p:txBody>
      </p:sp>
      <p:sp>
        <p:nvSpPr>
          <p:cNvPr id="34829" name="Text Box 15"/>
          <p:cNvSpPr txBox="1">
            <a:spLocks noChangeArrowheads="1"/>
          </p:cNvSpPr>
          <p:nvPr/>
        </p:nvSpPr>
        <p:spPr bwMode="auto">
          <a:xfrm>
            <a:off x="47625" y="5226050"/>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20</a:t>
            </a:r>
          </a:p>
        </p:txBody>
      </p:sp>
      <p:sp>
        <p:nvSpPr>
          <p:cNvPr id="34830" name="Line 19"/>
          <p:cNvSpPr>
            <a:spLocks noChangeShapeType="1"/>
          </p:cNvSpPr>
          <p:nvPr/>
        </p:nvSpPr>
        <p:spPr bwMode="auto">
          <a:xfrm flipV="1">
            <a:off x="2057400" y="1295400"/>
            <a:ext cx="0" cy="152400"/>
          </a:xfrm>
          <a:prstGeom prst="line">
            <a:avLst/>
          </a:prstGeom>
          <a:noFill/>
          <a:ln w="19050">
            <a:solidFill>
              <a:srgbClr val="339966"/>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31" name="Text Box 26"/>
          <p:cNvSpPr txBox="1">
            <a:spLocks noChangeArrowheads="1"/>
          </p:cNvSpPr>
          <p:nvPr/>
        </p:nvSpPr>
        <p:spPr bwMode="auto">
          <a:xfrm>
            <a:off x="423863" y="1001713"/>
            <a:ext cx="196691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Develop IG</a:t>
            </a:r>
            <a:r>
              <a:rPr lang="en-US" sz="1400" baseline="30000"/>
              <a:t>3</a:t>
            </a:r>
            <a:r>
              <a:rPr lang="en-US" sz="1400"/>
              <a:t>IS System</a:t>
            </a:r>
          </a:p>
        </p:txBody>
      </p:sp>
      <p:sp>
        <p:nvSpPr>
          <p:cNvPr id="34832" name="Text Box 27"/>
          <p:cNvSpPr txBox="1">
            <a:spLocks noChangeArrowheads="1"/>
          </p:cNvSpPr>
          <p:nvPr/>
        </p:nvSpPr>
        <p:spPr bwMode="auto">
          <a:xfrm>
            <a:off x="504825" y="1676400"/>
            <a:ext cx="17240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Establish Baselines</a:t>
            </a:r>
          </a:p>
        </p:txBody>
      </p:sp>
      <p:grpSp>
        <p:nvGrpSpPr>
          <p:cNvPr id="34833" name="Group 30"/>
          <p:cNvGrpSpPr>
            <a:grpSpLocks/>
          </p:cNvGrpSpPr>
          <p:nvPr/>
        </p:nvGrpSpPr>
        <p:grpSpPr bwMode="auto">
          <a:xfrm>
            <a:off x="2209800" y="2667000"/>
            <a:ext cx="2819400" cy="152400"/>
            <a:chOff x="336" y="1248"/>
            <a:chExt cx="960" cy="96"/>
          </a:xfrm>
        </p:grpSpPr>
        <p:sp>
          <p:nvSpPr>
            <p:cNvPr id="34869" name="Line 31"/>
            <p:cNvSpPr>
              <a:spLocks noChangeShapeType="1"/>
            </p:cNvSpPr>
            <p:nvPr/>
          </p:nvSpPr>
          <p:spPr bwMode="auto">
            <a:xfrm>
              <a:off x="336" y="1296"/>
              <a:ext cx="960" cy="0"/>
            </a:xfrm>
            <a:prstGeom prst="line">
              <a:avLst/>
            </a:prstGeom>
            <a:noFill/>
            <a:ln w="19050">
              <a:solidFill>
                <a:srgbClr val="FF0000"/>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70" name="Line 32"/>
            <p:cNvSpPr>
              <a:spLocks noChangeShapeType="1"/>
            </p:cNvSpPr>
            <p:nvPr/>
          </p:nvSpPr>
          <p:spPr bwMode="auto">
            <a:xfrm flipV="1">
              <a:off x="1296" y="1248"/>
              <a:ext cx="0" cy="96"/>
            </a:xfrm>
            <a:prstGeom prst="line">
              <a:avLst/>
            </a:prstGeom>
            <a:noFill/>
            <a:ln w="190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71" name="Line 33"/>
            <p:cNvSpPr>
              <a:spLocks noChangeShapeType="1"/>
            </p:cNvSpPr>
            <p:nvPr/>
          </p:nvSpPr>
          <p:spPr bwMode="auto">
            <a:xfrm flipV="1">
              <a:off x="336" y="1248"/>
              <a:ext cx="0" cy="96"/>
            </a:xfrm>
            <a:prstGeom prst="line">
              <a:avLst/>
            </a:prstGeom>
            <a:noFill/>
            <a:ln w="190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34834" name="Group 34"/>
          <p:cNvGrpSpPr>
            <a:grpSpLocks/>
          </p:cNvGrpSpPr>
          <p:nvPr/>
        </p:nvGrpSpPr>
        <p:grpSpPr bwMode="auto">
          <a:xfrm>
            <a:off x="3810000" y="4876800"/>
            <a:ext cx="5105400" cy="228600"/>
            <a:chOff x="336" y="1248"/>
            <a:chExt cx="960" cy="96"/>
          </a:xfrm>
        </p:grpSpPr>
        <p:sp>
          <p:nvSpPr>
            <p:cNvPr id="34866" name="Line 35"/>
            <p:cNvSpPr>
              <a:spLocks noChangeShapeType="1"/>
            </p:cNvSpPr>
            <p:nvPr/>
          </p:nvSpPr>
          <p:spPr bwMode="auto">
            <a:xfrm>
              <a:off x="336" y="1296"/>
              <a:ext cx="960" cy="0"/>
            </a:xfrm>
            <a:prstGeom prst="line">
              <a:avLst/>
            </a:prstGeom>
            <a:noFill/>
            <a:ln w="19050">
              <a:solidFill>
                <a:srgbClr val="993366"/>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67" name="Line 36"/>
            <p:cNvSpPr>
              <a:spLocks noChangeShapeType="1"/>
            </p:cNvSpPr>
            <p:nvPr/>
          </p:nvSpPr>
          <p:spPr bwMode="auto">
            <a:xfrm flipV="1">
              <a:off x="1296" y="1248"/>
              <a:ext cx="0" cy="96"/>
            </a:xfrm>
            <a:prstGeom prst="line">
              <a:avLst/>
            </a:prstGeom>
            <a:noFill/>
            <a:ln w="19050">
              <a:solidFill>
                <a:srgbClr val="993366"/>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68" name="Line 37"/>
            <p:cNvSpPr>
              <a:spLocks noChangeShapeType="1"/>
            </p:cNvSpPr>
            <p:nvPr/>
          </p:nvSpPr>
          <p:spPr bwMode="auto">
            <a:xfrm flipV="1">
              <a:off x="336" y="1248"/>
              <a:ext cx="0" cy="96"/>
            </a:xfrm>
            <a:prstGeom prst="line">
              <a:avLst/>
            </a:prstGeom>
            <a:noFill/>
            <a:ln w="19050">
              <a:solidFill>
                <a:srgbClr val="993366"/>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4835" name="Text Box 42"/>
          <p:cNvSpPr txBox="1">
            <a:spLocks noChangeArrowheads="1"/>
          </p:cNvSpPr>
          <p:nvPr/>
        </p:nvSpPr>
        <p:spPr bwMode="auto">
          <a:xfrm>
            <a:off x="2162175" y="2886075"/>
            <a:ext cx="31718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Critical Period for detection of progress toward global emission reductions</a:t>
            </a:r>
          </a:p>
        </p:txBody>
      </p:sp>
      <p:sp>
        <p:nvSpPr>
          <p:cNvPr id="34836" name="Text Box 43"/>
          <p:cNvSpPr txBox="1">
            <a:spLocks noChangeArrowheads="1"/>
          </p:cNvSpPr>
          <p:nvPr/>
        </p:nvSpPr>
        <p:spPr bwMode="auto">
          <a:xfrm>
            <a:off x="4876800" y="4645025"/>
            <a:ext cx="41068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Higher fidelity info to track and fine-tune progress</a:t>
            </a:r>
          </a:p>
        </p:txBody>
      </p:sp>
      <p:grpSp>
        <p:nvGrpSpPr>
          <p:cNvPr id="34837" name="Group 44"/>
          <p:cNvGrpSpPr>
            <a:grpSpLocks/>
          </p:cNvGrpSpPr>
          <p:nvPr/>
        </p:nvGrpSpPr>
        <p:grpSpPr bwMode="auto">
          <a:xfrm>
            <a:off x="2209800" y="1295400"/>
            <a:ext cx="1905000" cy="152400"/>
            <a:chOff x="336" y="816"/>
            <a:chExt cx="960" cy="96"/>
          </a:xfrm>
        </p:grpSpPr>
        <p:sp>
          <p:nvSpPr>
            <p:cNvPr id="34863" name="Line 45"/>
            <p:cNvSpPr>
              <a:spLocks noChangeShapeType="1"/>
            </p:cNvSpPr>
            <p:nvPr/>
          </p:nvSpPr>
          <p:spPr bwMode="auto">
            <a:xfrm>
              <a:off x="336" y="864"/>
              <a:ext cx="960" cy="0"/>
            </a:xfrm>
            <a:prstGeom prst="line">
              <a:avLst/>
            </a:prstGeom>
            <a:noFill/>
            <a:ln w="19050">
              <a:solidFill>
                <a:srgbClr val="339966"/>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64" name="Line 46"/>
            <p:cNvSpPr>
              <a:spLocks noChangeShapeType="1"/>
            </p:cNvSpPr>
            <p:nvPr/>
          </p:nvSpPr>
          <p:spPr bwMode="auto">
            <a:xfrm flipV="1">
              <a:off x="1296" y="816"/>
              <a:ext cx="0" cy="96"/>
            </a:xfrm>
            <a:prstGeom prst="line">
              <a:avLst/>
            </a:prstGeom>
            <a:noFill/>
            <a:ln w="19050">
              <a:solidFill>
                <a:srgbClr val="339966"/>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65" name="Line 47"/>
            <p:cNvSpPr>
              <a:spLocks noChangeShapeType="1"/>
            </p:cNvSpPr>
            <p:nvPr/>
          </p:nvSpPr>
          <p:spPr bwMode="auto">
            <a:xfrm flipV="1">
              <a:off x="336" y="816"/>
              <a:ext cx="0" cy="96"/>
            </a:xfrm>
            <a:prstGeom prst="line">
              <a:avLst/>
            </a:prstGeom>
            <a:noFill/>
            <a:ln w="19050">
              <a:solidFill>
                <a:srgbClr val="339966"/>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4838" name="Text Box 48"/>
          <p:cNvSpPr txBox="1">
            <a:spLocks noChangeArrowheads="1"/>
          </p:cNvSpPr>
          <p:nvPr/>
        </p:nvSpPr>
        <p:spPr bwMode="auto">
          <a:xfrm>
            <a:off x="2865438" y="838200"/>
            <a:ext cx="1554162"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Enhance IG</a:t>
            </a:r>
            <a:r>
              <a:rPr lang="en-US" sz="1400" baseline="30000"/>
              <a:t>3</a:t>
            </a:r>
            <a:r>
              <a:rPr lang="en-US" sz="1400"/>
              <a:t>IS  </a:t>
            </a:r>
          </a:p>
          <a:p>
            <a:pPr eaLnBrk="1" hangingPunct="1"/>
            <a:r>
              <a:rPr lang="en-US" sz="1400"/>
              <a:t>System</a:t>
            </a:r>
          </a:p>
        </p:txBody>
      </p:sp>
      <p:grpSp>
        <p:nvGrpSpPr>
          <p:cNvPr id="34839" name="Group 49"/>
          <p:cNvGrpSpPr>
            <a:grpSpLocks/>
          </p:cNvGrpSpPr>
          <p:nvPr/>
        </p:nvGrpSpPr>
        <p:grpSpPr bwMode="auto">
          <a:xfrm>
            <a:off x="4114800" y="1295400"/>
            <a:ext cx="4800600" cy="152400"/>
            <a:chOff x="336" y="1248"/>
            <a:chExt cx="960" cy="96"/>
          </a:xfrm>
        </p:grpSpPr>
        <p:sp>
          <p:nvSpPr>
            <p:cNvPr id="34860" name="Line 50"/>
            <p:cNvSpPr>
              <a:spLocks noChangeShapeType="1"/>
            </p:cNvSpPr>
            <p:nvPr/>
          </p:nvSpPr>
          <p:spPr bwMode="auto">
            <a:xfrm>
              <a:off x="336" y="1296"/>
              <a:ext cx="960" cy="0"/>
            </a:xfrm>
            <a:prstGeom prst="line">
              <a:avLst/>
            </a:prstGeom>
            <a:noFill/>
            <a:ln w="19050">
              <a:solidFill>
                <a:srgbClr val="009900"/>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61" name="Line 51"/>
            <p:cNvSpPr>
              <a:spLocks noChangeShapeType="1"/>
            </p:cNvSpPr>
            <p:nvPr/>
          </p:nvSpPr>
          <p:spPr bwMode="auto">
            <a:xfrm flipV="1">
              <a:off x="1296" y="1248"/>
              <a:ext cx="0" cy="96"/>
            </a:xfrm>
            <a:prstGeom prst="line">
              <a:avLst/>
            </a:prstGeom>
            <a:noFill/>
            <a:ln w="19050">
              <a:solidFill>
                <a:srgbClr val="0099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62" name="Line 52"/>
            <p:cNvSpPr>
              <a:spLocks noChangeShapeType="1"/>
            </p:cNvSpPr>
            <p:nvPr/>
          </p:nvSpPr>
          <p:spPr bwMode="auto">
            <a:xfrm flipV="1">
              <a:off x="351" y="1248"/>
              <a:ext cx="0" cy="96"/>
            </a:xfrm>
            <a:prstGeom prst="line">
              <a:avLst/>
            </a:prstGeom>
            <a:noFill/>
            <a:ln w="19050">
              <a:solidFill>
                <a:srgbClr val="00990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4840" name="Text Box 53"/>
          <p:cNvSpPr txBox="1">
            <a:spLocks noChangeArrowheads="1"/>
          </p:cNvSpPr>
          <p:nvPr/>
        </p:nvSpPr>
        <p:spPr bwMode="auto">
          <a:xfrm>
            <a:off x="6172200" y="990600"/>
            <a:ext cx="20574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Maintain IG</a:t>
            </a:r>
            <a:r>
              <a:rPr lang="en-US" sz="1400" baseline="30000"/>
              <a:t>3</a:t>
            </a:r>
            <a:r>
              <a:rPr lang="en-US" sz="1400"/>
              <a:t>IS System</a:t>
            </a:r>
          </a:p>
        </p:txBody>
      </p:sp>
      <p:sp>
        <p:nvSpPr>
          <p:cNvPr id="34841" name="Freeform 61"/>
          <p:cNvSpPr>
            <a:spLocks/>
          </p:cNvSpPr>
          <p:nvPr/>
        </p:nvSpPr>
        <p:spPr bwMode="auto">
          <a:xfrm>
            <a:off x="2667000" y="1066800"/>
            <a:ext cx="1905000" cy="1295400"/>
          </a:xfrm>
          <a:custGeom>
            <a:avLst/>
            <a:gdLst>
              <a:gd name="T0" fmla="*/ 0 w 1056"/>
              <a:gd name="T1" fmla="*/ 0 h 912"/>
              <a:gd name="T2" fmla="*/ 2147483647 w 1056"/>
              <a:gd name="T3" fmla="*/ 2147483647 h 912"/>
              <a:gd name="T4" fmla="*/ 2147483647 w 1056"/>
              <a:gd name="T5" fmla="*/ 2147483647 h 912"/>
              <a:gd name="T6" fmla="*/ 0 60000 65536"/>
              <a:gd name="T7" fmla="*/ 0 60000 65536"/>
              <a:gd name="T8" fmla="*/ 0 60000 65536"/>
              <a:gd name="T9" fmla="*/ 0 w 1056"/>
              <a:gd name="T10" fmla="*/ 0 h 912"/>
              <a:gd name="T11" fmla="*/ 1056 w 1056"/>
              <a:gd name="T12" fmla="*/ 912 h 912"/>
            </a:gdLst>
            <a:ahLst/>
            <a:cxnLst>
              <a:cxn ang="T6">
                <a:pos x="T0" y="T1"/>
              </a:cxn>
              <a:cxn ang="T7">
                <a:pos x="T2" y="T3"/>
              </a:cxn>
              <a:cxn ang="T8">
                <a:pos x="T4" y="T5"/>
              </a:cxn>
            </a:cxnLst>
            <a:rect l="T9" t="T10" r="T11" b="T12"/>
            <a:pathLst>
              <a:path w="1056" h="912">
                <a:moveTo>
                  <a:pt x="0" y="0"/>
                </a:moveTo>
                <a:cubicBezTo>
                  <a:pt x="248" y="260"/>
                  <a:pt x="496" y="520"/>
                  <a:pt x="672" y="672"/>
                </a:cubicBezTo>
                <a:cubicBezTo>
                  <a:pt x="848" y="824"/>
                  <a:pt x="992" y="872"/>
                  <a:pt x="1056" y="912"/>
                </a:cubicBezTo>
              </a:path>
            </a:pathLst>
          </a:custGeom>
          <a:noFill/>
          <a:ln w="25400">
            <a:solidFill>
              <a:schemeClr val="tx1"/>
            </a:solidFill>
            <a:prstDash val="dash"/>
            <a:round/>
            <a:headEnd/>
            <a:tailEnd type="stealth" w="lg" len="lg"/>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4842" name="Freeform 62"/>
          <p:cNvSpPr>
            <a:spLocks/>
          </p:cNvSpPr>
          <p:nvPr/>
        </p:nvSpPr>
        <p:spPr bwMode="auto">
          <a:xfrm>
            <a:off x="2895600" y="1371600"/>
            <a:ext cx="2362200" cy="2895600"/>
          </a:xfrm>
          <a:custGeom>
            <a:avLst/>
            <a:gdLst>
              <a:gd name="T0" fmla="*/ 0 w 1056"/>
              <a:gd name="T1" fmla="*/ 0 h 912"/>
              <a:gd name="T2" fmla="*/ 2147483647 w 1056"/>
              <a:gd name="T3" fmla="*/ 2147483647 h 912"/>
              <a:gd name="T4" fmla="*/ 2147483647 w 1056"/>
              <a:gd name="T5" fmla="*/ 2147483647 h 912"/>
              <a:gd name="T6" fmla="*/ 0 60000 65536"/>
              <a:gd name="T7" fmla="*/ 0 60000 65536"/>
              <a:gd name="T8" fmla="*/ 0 60000 65536"/>
              <a:gd name="T9" fmla="*/ 0 w 1056"/>
              <a:gd name="T10" fmla="*/ 0 h 912"/>
              <a:gd name="T11" fmla="*/ 1056 w 1056"/>
              <a:gd name="T12" fmla="*/ 912 h 912"/>
            </a:gdLst>
            <a:ahLst/>
            <a:cxnLst>
              <a:cxn ang="T6">
                <a:pos x="T0" y="T1"/>
              </a:cxn>
              <a:cxn ang="T7">
                <a:pos x="T2" y="T3"/>
              </a:cxn>
              <a:cxn ang="T8">
                <a:pos x="T4" y="T5"/>
              </a:cxn>
            </a:cxnLst>
            <a:rect l="T9" t="T10" r="T11" b="T12"/>
            <a:pathLst>
              <a:path w="1056" h="912">
                <a:moveTo>
                  <a:pt x="0" y="0"/>
                </a:moveTo>
                <a:cubicBezTo>
                  <a:pt x="248" y="260"/>
                  <a:pt x="496" y="520"/>
                  <a:pt x="672" y="672"/>
                </a:cubicBezTo>
                <a:cubicBezTo>
                  <a:pt x="848" y="824"/>
                  <a:pt x="992" y="872"/>
                  <a:pt x="1056" y="912"/>
                </a:cubicBezTo>
              </a:path>
            </a:pathLst>
          </a:custGeom>
          <a:noFill/>
          <a:ln w="25400">
            <a:solidFill>
              <a:schemeClr val="tx1"/>
            </a:solidFill>
            <a:prstDash val="dash"/>
            <a:round/>
            <a:headEnd/>
            <a:tailEnd type="stealth" w="lg" len="lg"/>
          </a:ln>
          <a:extLst>
            <a:ext uri="{909E8E84-426E-40dd-AFC4-6F175D3DCCD1}">
              <a14:hiddenFill xmlns="" xmlns:a14="http://schemas.microsoft.com/office/drawing/2010/main">
                <a:solidFill>
                  <a:srgbClr val="FFFFFF"/>
                </a:solidFill>
              </a14:hiddenFill>
            </a:ext>
          </a:extLst>
        </p:spPr>
        <p:txBody>
          <a:bodyPr/>
          <a:lstStyle/>
          <a:p>
            <a:endParaRPr lang="en-US"/>
          </a:p>
        </p:txBody>
      </p:sp>
      <p:grpSp>
        <p:nvGrpSpPr>
          <p:cNvPr id="34843" name="Group 65"/>
          <p:cNvGrpSpPr>
            <a:grpSpLocks/>
          </p:cNvGrpSpPr>
          <p:nvPr/>
        </p:nvGrpSpPr>
        <p:grpSpPr bwMode="auto">
          <a:xfrm>
            <a:off x="0" y="1371600"/>
            <a:ext cx="2057400" cy="0"/>
            <a:chOff x="0" y="864"/>
            <a:chExt cx="1296" cy="0"/>
          </a:xfrm>
        </p:grpSpPr>
        <p:sp>
          <p:nvSpPr>
            <p:cNvPr id="34858" name="Line 18"/>
            <p:cNvSpPr>
              <a:spLocks noChangeShapeType="1"/>
            </p:cNvSpPr>
            <p:nvPr/>
          </p:nvSpPr>
          <p:spPr bwMode="auto">
            <a:xfrm>
              <a:off x="96" y="864"/>
              <a:ext cx="1200" cy="0"/>
            </a:xfrm>
            <a:prstGeom prst="line">
              <a:avLst/>
            </a:prstGeom>
            <a:noFill/>
            <a:ln w="19050">
              <a:solidFill>
                <a:srgbClr val="339966"/>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59" name="Line 64"/>
            <p:cNvSpPr>
              <a:spLocks noChangeShapeType="1"/>
            </p:cNvSpPr>
            <p:nvPr/>
          </p:nvSpPr>
          <p:spPr bwMode="auto">
            <a:xfrm>
              <a:off x="0" y="864"/>
              <a:ext cx="240" cy="0"/>
            </a:xfrm>
            <a:prstGeom prst="line">
              <a:avLst/>
            </a:prstGeom>
            <a:noFill/>
            <a:ln w="19050">
              <a:solidFill>
                <a:srgbClr val="009900"/>
              </a:solidFill>
              <a:prstDash val="dash"/>
              <a:round/>
              <a:headEnd/>
              <a:tailEnd type="stealth" w="lg" len="lg"/>
            </a:ln>
            <a:extLst>
              <a:ext uri="{909E8E84-426E-40dd-AFC4-6F175D3DCCD1}">
                <a14:hiddenFill xmlns="" xmlns:a14="http://schemas.microsoft.com/office/drawing/2010/main">
                  <a:noFill/>
                </a14:hiddenFill>
              </a:ext>
            </a:extLst>
          </p:spPr>
          <p:txBody>
            <a:bodyPr/>
            <a:lstStyle/>
            <a:p>
              <a:endParaRPr lang="en-US"/>
            </a:p>
          </p:txBody>
        </p:sp>
      </p:grpSp>
      <p:sp>
        <p:nvSpPr>
          <p:cNvPr id="34844" name="Text Box 66"/>
          <p:cNvSpPr txBox="1">
            <a:spLocks noChangeArrowheads="1"/>
          </p:cNvSpPr>
          <p:nvPr/>
        </p:nvSpPr>
        <p:spPr bwMode="auto">
          <a:xfrm rot="10800000">
            <a:off x="-80963" y="2138363"/>
            <a:ext cx="461963" cy="296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vert="eaVert"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FF"/>
                </a:solidFill>
              </a:rPr>
              <a:t>Percent of 2016   Emissions</a:t>
            </a:r>
          </a:p>
        </p:txBody>
      </p:sp>
      <p:sp>
        <p:nvSpPr>
          <p:cNvPr id="34845" name="Text Box 68"/>
          <p:cNvSpPr txBox="1">
            <a:spLocks noChangeArrowheads="1"/>
          </p:cNvSpPr>
          <p:nvPr/>
        </p:nvSpPr>
        <p:spPr bwMode="auto">
          <a:xfrm>
            <a:off x="5638800" y="6477000"/>
            <a:ext cx="8350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FF"/>
                </a:solidFill>
              </a:rPr>
              <a:t>Time  </a:t>
            </a:r>
          </a:p>
        </p:txBody>
      </p:sp>
      <p:sp>
        <p:nvSpPr>
          <p:cNvPr id="34846" name="Text Box 52"/>
          <p:cNvSpPr txBox="1">
            <a:spLocks noChangeArrowheads="1"/>
          </p:cNvSpPr>
          <p:nvPr/>
        </p:nvSpPr>
        <p:spPr bwMode="auto">
          <a:xfrm>
            <a:off x="2812732" y="76200"/>
            <a:ext cx="5416868"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CC0000"/>
                </a:solidFill>
              </a:rPr>
              <a:t>How will UNFCCC “Global </a:t>
            </a:r>
            <a:r>
              <a:rPr lang="en-US" sz="1800" b="1" dirty="0" err="1">
                <a:solidFill>
                  <a:srgbClr val="CC0000"/>
                </a:solidFill>
              </a:rPr>
              <a:t>Stocktake</a:t>
            </a:r>
            <a:r>
              <a:rPr lang="en-US" sz="1800" b="1" dirty="0">
                <a:solidFill>
                  <a:srgbClr val="CC0000"/>
                </a:solidFill>
              </a:rPr>
              <a:t>” evaluate </a:t>
            </a:r>
          </a:p>
          <a:p>
            <a:pPr algn="ctr" eaLnBrk="1" hangingPunct="1"/>
            <a:r>
              <a:rPr lang="en-US" sz="1800" b="1" dirty="0">
                <a:solidFill>
                  <a:srgbClr val="CC0000"/>
                </a:solidFill>
              </a:rPr>
              <a:t>greenhouse gas emissions reductions?</a:t>
            </a:r>
          </a:p>
        </p:txBody>
      </p:sp>
      <p:grpSp>
        <p:nvGrpSpPr>
          <p:cNvPr id="34847" name="Group 58"/>
          <p:cNvGrpSpPr>
            <a:grpSpLocks/>
          </p:cNvGrpSpPr>
          <p:nvPr/>
        </p:nvGrpSpPr>
        <p:grpSpPr bwMode="auto">
          <a:xfrm>
            <a:off x="0" y="1981200"/>
            <a:ext cx="2057400" cy="152400"/>
            <a:chOff x="0" y="1981200"/>
            <a:chExt cx="2057400" cy="152400"/>
          </a:xfrm>
        </p:grpSpPr>
        <p:grpSp>
          <p:nvGrpSpPr>
            <p:cNvPr id="34853" name="Group 29"/>
            <p:cNvGrpSpPr>
              <a:grpSpLocks/>
            </p:cNvGrpSpPr>
            <p:nvPr/>
          </p:nvGrpSpPr>
          <p:grpSpPr bwMode="auto">
            <a:xfrm>
              <a:off x="533400" y="1981200"/>
              <a:ext cx="1524000" cy="152400"/>
              <a:chOff x="336" y="1248"/>
              <a:chExt cx="960" cy="96"/>
            </a:xfrm>
          </p:grpSpPr>
          <p:sp>
            <p:nvSpPr>
              <p:cNvPr id="34855" name="Line 23"/>
              <p:cNvSpPr>
                <a:spLocks noChangeShapeType="1"/>
              </p:cNvSpPr>
              <p:nvPr/>
            </p:nvSpPr>
            <p:spPr bwMode="auto">
              <a:xfrm>
                <a:off x="336" y="1296"/>
                <a:ext cx="960" cy="0"/>
              </a:xfrm>
              <a:prstGeom prst="line">
                <a:avLst/>
              </a:prstGeom>
              <a:noFill/>
              <a:ln w="19050">
                <a:solidFill>
                  <a:srgbClr val="0000FF"/>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56" name="Line 24"/>
              <p:cNvSpPr>
                <a:spLocks noChangeShapeType="1"/>
              </p:cNvSpPr>
              <p:nvPr/>
            </p:nvSpPr>
            <p:spPr bwMode="auto">
              <a:xfrm flipV="1">
                <a:off x="1296" y="1248"/>
                <a:ext cx="0" cy="96"/>
              </a:xfrm>
              <a:prstGeom prst="line">
                <a:avLst/>
              </a:prstGeom>
              <a:noFill/>
              <a:ln w="1905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57" name="Line 25"/>
              <p:cNvSpPr>
                <a:spLocks noChangeShapeType="1"/>
              </p:cNvSpPr>
              <p:nvPr/>
            </p:nvSpPr>
            <p:spPr bwMode="auto">
              <a:xfrm flipV="1">
                <a:off x="336" y="1248"/>
                <a:ext cx="0" cy="96"/>
              </a:xfrm>
              <a:prstGeom prst="line">
                <a:avLst/>
              </a:prstGeom>
              <a:noFill/>
              <a:ln w="1905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4854" name="Line 64"/>
            <p:cNvSpPr>
              <a:spLocks noChangeShapeType="1"/>
            </p:cNvSpPr>
            <p:nvPr/>
          </p:nvSpPr>
          <p:spPr bwMode="auto">
            <a:xfrm>
              <a:off x="0" y="2057400"/>
              <a:ext cx="457200" cy="0"/>
            </a:xfrm>
            <a:prstGeom prst="line">
              <a:avLst/>
            </a:prstGeom>
            <a:noFill/>
            <a:ln w="19050">
              <a:solidFill>
                <a:srgbClr val="3333CC"/>
              </a:solidFill>
              <a:prstDash val="dash"/>
              <a:round/>
              <a:headEnd/>
              <a:tailEnd type="stealth" w="lg" len="lg"/>
            </a:ln>
            <a:extLst>
              <a:ext uri="{909E8E84-426E-40dd-AFC4-6F175D3DCCD1}">
                <a14:hiddenFill xmlns="" xmlns:a14="http://schemas.microsoft.com/office/drawing/2010/main">
                  <a:noFill/>
                </a14:hiddenFill>
              </a:ext>
            </a:extLst>
          </p:spPr>
          <p:txBody>
            <a:bodyPr/>
            <a:lstStyle/>
            <a:p>
              <a:endParaRPr lang="en-US"/>
            </a:p>
          </p:txBody>
        </p:sp>
      </p:grpSp>
      <p:sp>
        <p:nvSpPr>
          <p:cNvPr id="34848" name="Line 55"/>
          <p:cNvSpPr>
            <a:spLocks noChangeShapeType="1"/>
          </p:cNvSpPr>
          <p:nvPr/>
        </p:nvSpPr>
        <p:spPr bwMode="auto">
          <a:xfrm flipV="1">
            <a:off x="6400800" y="6705600"/>
            <a:ext cx="1219200" cy="0"/>
          </a:xfrm>
          <a:prstGeom prst="line">
            <a:avLst/>
          </a:prstGeom>
          <a:noFill/>
          <a:ln w="19050">
            <a:solidFill>
              <a:srgbClr val="0099CC"/>
            </a:solidFill>
            <a:round/>
            <a:headEnd/>
            <a:tailEnd type="stealth" w="lg" len="lg"/>
          </a:ln>
          <a:extLst>
            <a:ext uri="{909E8E84-426E-40dd-AFC4-6F175D3DCCD1}">
              <a14:hiddenFill xmlns="" xmlns:a14="http://schemas.microsoft.com/office/drawing/2010/main">
                <a:noFill/>
              </a14:hiddenFill>
            </a:ext>
          </a:extLst>
        </p:spPr>
        <p:txBody>
          <a:bodyPr/>
          <a:lstStyle/>
          <a:p>
            <a:endParaRPr lang="en-US"/>
          </a:p>
        </p:txBody>
      </p:sp>
      <p:sp>
        <p:nvSpPr>
          <p:cNvPr id="34849" name="Text Box 9"/>
          <p:cNvSpPr txBox="1">
            <a:spLocks noChangeArrowheads="1"/>
          </p:cNvSpPr>
          <p:nvPr/>
        </p:nvSpPr>
        <p:spPr bwMode="auto">
          <a:xfrm>
            <a:off x="1257300" y="6445250"/>
            <a:ext cx="64135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2020</a:t>
            </a:r>
          </a:p>
        </p:txBody>
      </p:sp>
      <p:sp>
        <p:nvSpPr>
          <p:cNvPr id="34850" name="Text Box 10"/>
          <p:cNvSpPr txBox="1">
            <a:spLocks noChangeArrowheads="1"/>
          </p:cNvSpPr>
          <p:nvPr/>
        </p:nvSpPr>
        <p:spPr bwMode="auto">
          <a:xfrm>
            <a:off x="2514600" y="6445250"/>
            <a:ext cx="64135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2030</a:t>
            </a:r>
          </a:p>
        </p:txBody>
      </p:sp>
      <p:sp>
        <p:nvSpPr>
          <p:cNvPr id="34851" name="Text Box 11"/>
          <p:cNvSpPr txBox="1">
            <a:spLocks noChangeArrowheads="1"/>
          </p:cNvSpPr>
          <p:nvPr/>
        </p:nvSpPr>
        <p:spPr bwMode="auto">
          <a:xfrm>
            <a:off x="4343400" y="6477000"/>
            <a:ext cx="635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2050</a:t>
            </a:r>
          </a:p>
        </p:txBody>
      </p:sp>
      <p:sp>
        <p:nvSpPr>
          <p:cNvPr id="34852" name="Text Box 12"/>
          <p:cNvSpPr txBox="1">
            <a:spLocks noChangeArrowheads="1"/>
          </p:cNvSpPr>
          <p:nvPr/>
        </p:nvSpPr>
        <p:spPr bwMode="auto">
          <a:xfrm>
            <a:off x="8585200" y="6477000"/>
            <a:ext cx="635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2100</a:t>
            </a:r>
          </a:p>
        </p:txBody>
      </p:sp>
    </p:spTree>
    <p:extLst>
      <p:ext uri="{BB962C8B-B14F-4D97-AF65-F5344CB8AC3E}">
        <p14:creationId xmlns:p14="http://schemas.microsoft.com/office/powerpoint/2010/main" xmlns="" val="25696536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9" descr="MHTNRHAN_S_ch4_ally_20120101-20140831_zoom.png"/>
          <p:cNvPicPr>
            <a:picLocks noChangeAspect="1"/>
          </p:cNvPicPr>
          <p:nvPr/>
        </p:nvPicPr>
        <p:blipFill>
          <a:blip r:embed="rId3" cstate="email">
            <a:extLst>
              <a:ext uri="{28A0092B-C50C-407E-A947-70E740481C1C}">
                <a14:useLocalDpi xmlns:a14="http://schemas.microsoft.com/office/drawing/2010/main" xmlns="" val="0"/>
              </a:ext>
            </a:extLst>
          </a:blip>
          <a:srcRect l="13123" t="4375" r="13123" b="2187"/>
          <a:stretch>
            <a:fillRect/>
          </a:stretch>
        </p:blipFill>
        <p:spPr bwMode="auto">
          <a:xfrm>
            <a:off x="5638800" y="685800"/>
            <a:ext cx="3074987" cy="292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 name="Chart 8"/>
          <p:cNvGraphicFramePr>
            <a:graphicFrameLocks/>
          </p:cNvGraphicFramePr>
          <p:nvPr>
            <p:extLst/>
          </p:nvPr>
        </p:nvGraphicFramePr>
        <p:xfrm>
          <a:off x="457200" y="3657600"/>
          <a:ext cx="8174037" cy="2486818"/>
        </p:xfrm>
        <a:graphic>
          <a:graphicData uri="http://schemas.openxmlformats.org/drawingml/2006/chart">
            <c:chart xmlns:c="http://schemas.openxmlformats.org/drawingml/2006/chart" xmlns:r="http://schemas.openxmlformats.org/officeDocument/2006/relationships" r:id="rId4"/>
          </a:graphicData>
        </a:graphic>
      </p:graphicFrame>
      <p:sp>
        <p:nvSpPr>
          <p:cNvPr id="23555" name="TextBox 2"/>
          <p:cNvSpPr txBox="1">
            <a:spLocks noChangeArrowheads="1"/>
          </p:cNvSpPr>
          <p:nvPr/>
        </p:nvSpPr>
        <p:spPr bwMode="auto">
          <a:xfrm>
            <a:off x="685800" y="869950"/>
            <a:ext cx="4572000" cy="255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defRPr/>
            </a:pPr>
            <a:r>
              <a:rPr lang="en-US" sz="2000" dirty="0"/>
              <a:t>Early (1990s) mismatch with the inventory.</a:t>
            </a:r>
          </a:p>
          <a:p>
            <a:pPr>
              <a:buFont typeface="Arial" charset="0"/>
              <a:buChar char="•"/>
              <a:defRPr/>
            </a:pPr>
            <a:r>
              <a:rPr lang="en-US" sz="2000" dirty="0"/>
              <a:t>Difficult to understand, most likely cause is landfill emissions but retrospectively challenging to investigate.</a:t>
            </a:r>
          </a:p>
          <a:p>
            <a:pPr>
              <a:buFont typeface="Arial" charset="0"/>
              <a:buChar char="•"/>
              <a:defRPr/>
            </a:pPr>
            <a:r>
              <a:rPr lang="en-US" sz="2000" dirty="0"/>
              <a:t>Inspired DECC to expand the network from 1 to 4 stations</a:t>
            </a:r>
            <a:r>
              <a:rPr lang="en-US" sz="2000" dirty="0">
                <a:solidFill>
                  <a:schemeClr val="tx1">
                    <a:lumMod val="65000"/>
                    <a:lumOff val="35000"/>
                  </a:schemeClr>
                </a:solidFill>
              </a:rPr>
              <a:t>.</a:t>
            </a:r>
          </a:p>
        </p:txBody>
      </p:sp>
      <p:sp>
        <p:nvSpPr>
          <p:cNvPr id="57348" name="Rectangle 2"/>
          <p:cNvSpPr txBox="1">
            <a:spLocks noChangeArrowheads="1"/>
          </p:cNvSpPr>
          <p:nvPr/>
        </p:nvSpPr>
        <p:spPr bwMode="auto">
          <a:xfrm>
            <a:off x="228600" y="76200"/>
            <a:ext cx="8991600" cy="95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2800" b="1" dirty="0">
                <a:solidFill>
                  <a:srgbClr val="0070C0"/>
                </a:solidFill>
                <a:cs typeface="Helvetica Neue" charset="0"/>
              </a:rPr>
              <a:t>Example from UK report to UNFCCC: Methane</a:t>
            </a:r>
            <a:endParaRPr lang="en-GB" sz="2800" b="1" baseline="-25000" dirty="0">
              <a:solidFill>
                <a:srgbClr val="0070C0"/>
              </a:solidFill>
              <a:cs typeface="Helvetica Neue" charset="0"/>
            </a:endParaRPr>
          </a:p>
        </p:txBody>
      </p:sp>
    </p:spTree>
    <p:extLst>
      <p:ext uri="{BB962C8B-B14F-4D97-AF65-F5344CB8AC3E}">
        <p14:creationId xmlns:p14="http://schemas.microsoft.com/office/powerpoint/2010/main" xmlns="" val="38473533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2"/>
          <p:cNvSpPr txBox="1">
            <a:spLocks noChangeArrowheads="1"/>
          </p:cNvSpPr>
          <p:nvPr/>
        </p:nvSpPr>
        <p:spPr bwMode="auto">
          <a:xfrm>
            <a:off x="304800" y="771091"/>
            <a:ext cx="8382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defRPr/>
            </a:pPr>
            <a:r>
              <a:rPr lang="en-US" sz="2000" dirty="0"/>
              <a:t>Great match between national total (“bottom-up” and “top-down”) but incorrect spatial distribution</a:t>
            </a:r>
            <a:endParaRPr lang="en-US" sz="2000" dirty="0">
              <a:solidFill>
                <a:schemeClr val="tx1">
                  <a:lumMod val="65000"/>
                  <a:lumOff val="35000"/>
                </a:schemeClr>
              </a:solidFill>
            </a:endParaRPr>
          </a:p>
        </p:txBody>
      </p:sp>
      <p:sp>
        <p:nvSpPr>
          <p:cNvPr id="57348" name="Rectangle 2"/>
          <p:cNvSpPr txBox="1">
            <a:spLocks noChangeArrowheads="1"/>
          </p:cNvSpPr>
          <p:nvPr/>
        </p:nvSpPr>
        <p:spPr bwMode="auto">
          <a:xfrm>
            <a:off x="914400" y="166184"/>
            <a:ext cx="8991600" cy="95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2800" b="1" dirty="0">
                <a:solidFill>
                  <a:srgbClr val="0070C0"/>
                </a:solidFill>
                <a:cs typeface="Helvetica Neue" charset="0"/>
              </a:rPr>
              <a:t>Example from Switzerland: Methane</a:t>
            </a:r>
            <a:endParaRPr lang="en-GB" sz="2800" b="1" baseline="-25000" dirty="0">
              <a:solidFill>
                <a:srgbClr val="0070C0"/>
              </a:solidFill>
              <a:cs typeface="Helvetica Neue"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800100" y="1478977"/>
            <a:ext cx="7391400" cy="4713461"/>
          </a:xfrm>
          <a:prstGeom prst="rect">
            <a:avLst/>
          </a:prstGeom>
        </p:spPr>
      </p:pic>
      <p:sp>
        <p:nvSpPr>
          <p:cNvPr id="4" name="TextBox 3"/>
          <p:cNvSpPr txBox="1"/>
          <p:nvPr/>
        </p:nvSpPr>
        <p:spPr>
          <a:xfrm>
            <a:off x="5796136" y="6361715"/>
            <a:ext cx="2557110" cy="369332"/>
          </a:xfrm>
          <a:prstGeom prst="rect">
            <a:avLst/>
          </a:prstGeom>
          <a:noFill/>
        </p:spPr>
        <p:txBody>
          <a:bodyPr wrap="none" rtlCol="0">
            <a:spAutoFit/>
          </a:bodyPr>
          <a:lstStyle/>
          <a:p>
            <a:r>
              <a:rPr lang="en-US" b="1" dirty="0"/>
              <a:t>(S. </a:t>
            </a:r>
            <a:r>
              <a:rPr lang="en-US" b="1" dirty="0" err="1"/>
              <a:t>Henne</a:t>
            </a:r>
            <a:r>
              <a:rPr lang="en-US" b="1" dirty="0"/>
              <a:t> et al., 2016)</a:t>
            </a:r>
            <a:endParaRPr lang="en-US" dirty="0"/>
          </a:p>
        </p:txBody>
      </p:sp>
    </p:spTree>
    <p:extLst>
      <p:ext uri="{BB962C8B-B14F-4D97-AF65-F5344CB8AC3E}">
        <p14:creationId xmlns:p14="http://schemas.microsoft.com/office/powerpoint/2010/main" xmlns="" val="10788612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Screen Shot 2015-03-24 at 4.52.59 PM.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53038" y="465138"/>
            <a:ext cx="3849687" cy="3282950"/>
          </a:xfrm>
          <a:prstGeom prst="rect">
            <a:avLst/>
          </a:prstGeom>
          <a:noFill/>
          <a:ln w="38100">
            <a:solidFill>
              <a:srgbClr val="3366FF"/>
            </a:solidFill>
            <a:miter lim="800000"/>
            <a:headEnd/>
            <a:tailEnd/>
          </a:ln>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7526338" y="574675"/>
            <a:ext cx="1474787" cy="1379538"/>
          </a:xfrm>
          <a:prstGeom prst="rect">
            <a:avLst/>
          </a:prstGeom>
          <a:noFill/>
          <a:ln w="38100" cmpd="sng">
            <a:solidFill>
              <a:srgbClr val="0D39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p:cNvSpPr/>
          <p:nvPr/>
        </p:nvSpPr>
        <p:spPr>
          <a:xfrm>
            <a:off x="5302250" y="2266950"/>
            <a:ext cx="1474788" cy="857250"/>
          </a:xfrm>
          <a:prstGeom prst="rect">
            <a:avLst/>
          </a:prstGeom>
          <a:noFill/>
          <a:ln w="38100" cmpd="sng">
            <a:solidFill>
              <a:srgbClr val="0D39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3492" name="Picture 11" descr="Screen Shot 2015-03-03 at 7.05.01 PM.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75363" y="4532313"/>
            <a:ext cx="3027362" cy="2143125"/>
          </a:xfrm>
          <a:prstGeom prst="rect">
            <a:avLst/>
          </a:prstGeom>
          <a:noFill/>
          <a:ln w="28575">
            <a:solidFill>
              <a:srgbClr val="2FFF08"/>
            </a:solidFill>
            <a:miter lim="800000"/>
            <a:headEnd/>
            <a:tailEnd/>
          </a:ln>
          <a:extLst>
            <a:ext uri="{909E8E84-426E-40DD-AFC4-6F175D3DCCD1}">
              <a14:hiddenFill xmlns:a14="http://schemas.microsoft.com/office/drawing/2010/main" xmlns="">
                <a:solidFill>
                  <a:srgbClr val="FFFFFF"/>
                </a:solidFill>
              </a14:hiddenFill>
            </a:ext>
          </a:extLst>
        </p:spPr>
      </p:pic>
      <p:cxnSp>
        <p:nvCxnSpPr>
          <p:cNvPr id="18" name="Straight Connector 17"/>
          <p:cNvCxnSpPr/>
          <p:nvPr/>
        </p:nvCxnSpPr>
        <p:spPr>
          <a:xfrm flipV="1">
            <a:off x="6075363" y="3016250"/>
            <a:ext cx="1744662" cy="1501775"/>
          </a:xfrm>
          <a:prstGeom prst="line">
            <a:avLst/>
          </a:prstGeom>
          <a:ln>
            <a:solidFill>
              <a:srgbClr val="2FFF08"/>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7820025" y="3016250"/>
            <a:ext cx="1282700" cy="1501775"/>
          </a:xfrm>
          <a:prstGeom prst="line">
            <a:avLst/>
          </a:prstGeom>
          <a:ln>
            <a:solidFill>
              <a:srgbClr val="2FFF08"/>
            </a:solidFill>
          </a:ln>
        </p:spPr>
        <p:style>
          <a:lnRef idx="2">
            <a:schemeClr val="accent1"/>
          </a:lnRef>
          <a:fillRef idx="0">
            <a:schemeClr val="accent1"/>
          </a:fillRef>
          <a:effectRef idx="1">
            <a:schemeClr val="accent1"/>
          </a:effectRef>
          <a:fontRef idx="minor">
            <a:schemeClr val="tx1"/>
          </a:fontRef>
        </p:style>
      </p:cxnSp>
      <p:sp>
        <p:nvSpPr>
          <p:cNvPr id="63495" name="TextBox 26"/>
          <p:cNvSpPr txBox="1">
            <a:spLocks noChangeArrowheads="1"/>
          </p:cNvSpPr>
          <p:nvPr/>
        </p:nvSpPr>
        <p:spPr bwMode="auto">
          <a:xfrm>
            <a:off x="5253038" y="476250"/>
            <a:ext cx="2322512"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bg1"/>
                </a:solidFill>
              </a:rPr>
              <a:t>Tier2 (Blue boxes):</a:t>
            </a:r>
          </a:p>
          <a:p>
            <a:pPr eaLnBrk="1" hangingPunct="1"/>
            <a:r>
              <a:rPr lang="en-US" sz="1800" b="1">
                <a:solidFill>
                  <a:schemeClr val="bg1"/>
                </a:solidFill>
              </a:rPr>
              <a:t>Aircraft spectrometers estimates local fluxes &amp; attributes source sectors</a:t>
            </a:r>
          </a:p>
        </p:txBody>
      </p:sp>
      <p:sp>
        <p:nvSpPr>
          <p:cNvPr id="63496" name="TextBox 27"/>
          <p:cNvSpPr txBox="1">
            <a:spLocks noChangeArrowheads="1"/>
          </p:cNvSpPr>
          <p:nvPr/>
        </p:nvSpPr>
        <p:spPr bwMode="auto">
          <a:xfrm>
            <a:off x="6075363" y="4427538"/>
            <a:ext cx="3068637"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Tier 3: Plume Imaging aircraft map point sources</a:t>
            </a:r>
          </a:p>
        </p:txBody>
      </p:sp>
      <p:cxnSp>
        <p:nvCxnSpPr>
          <p:cNvPr id="33" name="Straight Arrow Connector 32"/>
          <p:cNvCxnSpPr/>
          <p:nvPr/>
        </p:nvCxnSpPr>
        <p:spPr>
          <a:xfrm>
            <a:off x="6519863" y="3905250"/>
            <a:ext cx="2532062"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3498" name="Rectangle 33"/>
          <p:cNvSpPr>
            <a:spLocks noChangeArrowheads="1"/>
          </p:cNvSpPr>
          <p:nvPr/>
        </p:nvSpPr>
        <p:spPr bwMode="auto">
          <a:xfrm>
            <a:off x="7440613" y="3873500"/>
            <a:ext cx="7604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50 km</a:t>
            </a:r>
          </a:p>
        </p:txBody>
      </p:sp>
      <p:cxnSp>
        <p:nvCxnSpPr>
          <p:cNvPr id="36" name="Straight Arrow Connector 35"/>
          <p:cNvCxnSpPr/>
          <p:nvPr/>
        </p:nvCxnSpPr>
        <p:spPr>
          <a:xfrm>
            <a:off x="6075363" y="6775450"/>
            <a:ext cx="3027362"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3500" name="Rectangle 40"/>
          <p:cNvSpPr>
            <a:spLocks noChangeArrowheads="1"/>
          </p:cNvSpPr>
          <p:nvPr/>
        </p:nvSpPr>
        <p:spPr bwMode="auto">
          <a:xfrm>
            <a:off x="7370763" y="6291263"/>
            <a:ext cx="7731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500 m</a:t>
            </a:r>
          </a:p>
        </p:txBody>
      </p:sp>
      <p:pic>
        <p:nvPicPr>
          <p:cNvPr id="63501" name="Picture 36"/>
          <p:cNvPicPr>
            <a:picLocks noChangeAspect="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157163" y="973138"/>
            <a:ext cx="2451100" cy="2592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02" name="TextBox 37"/>
          <p:cNvSpPr txBox="1">
            <a:spLocks noChangeArrowheads="1"/>
          </p:cNvSpPr>
          <p:nvPr/>
        </p:nvSpPr>
        <p:spPr bwMode="auto">
          <a:xfrm>
            <a:off x="-44450" y="457200"/>
            <a:ext cx="49974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t>Tier 1: Satelite detects hotspot region</a:t>
            </a:r>
          </a:p>
        </p:txBody>
      </p:sp>
      <p:cxnSp>
        <p:nvCxnSpPr>
          <p:cNvPr id="31" name="Straight Arrow Connector 30"/>
          <p:cNvCxnSpPr/>
          <p:nvPr/>
        </p:nvCxnSpPr>
        <p:spPr>
          <a:xfrm>
            <a:off x="981075" y="3159125"/>
            <a:ext cx="1063625"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3504" name="Rectangle 39"/>
          <p:cNvSpPr>
            <a:spLocks noChangeArrowheads="1"/>
          </p:cNvSpPr>
          <p:nvPr/>
        </p:nvSpPr>
        <p:spPr bwMode="auto">
          <a:xfrm>
            <a:off x="1087438" y="3159125"/>
            <a:ext cx="8763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500 km</a:t>
            </a:r>
          </a:p>
        </p:txBody>
      </p:sp>
      <p:sp>
        <p:nvSpPr>
          <p:cNvPr id="42" name="Rectangle 41"/>
          <p:cNvSpPr/>
          <p:nvPr/>
        </p:nvSpPr>
        <p:spPr>
          <a:xfrm>
            <a:off x="1544638" y="2159000"/>
            <a:ext cx="266700" cy="236538"/>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3" name="Straight Connector 42"/>
          <p:cNvCxnSpPr/>
          <p:nvPr/>
        </p:nvCxnSpPr>
        <p:spPr>
          <a:xfrm flipH="1" flipV="1">
            <a:off x="1811338" y="2395538"/>
            <a:ext cx="3441700" cy="135255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1811338" y="465138"/>
            <a:ext cx="3441700" cy="1693862"/>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7820025" y="5770563"/>
            <a:ext cx="984250" cy="252412"/>
          </a:xfrm>
          <a:prstGeom prst="rect">
            <a:avLst/>
          </a:prstGeom>
        </p:spPr>
        <p:txBody>
          <a:bodyPr wrap="none">
            <a:spAutoFit/>
          </a:bodyPr>
          <a:lstStyle/>
          <a:p>
            <a:pPr>
              <a:defRPr/>
            </a:pPr>
            <a:r>
              <a:rPr lang="en-US" sz="1050" dirty="0"/>
              <a:t>Pixel size 1.5m</a:t>
            </a:r>
          </a:p>
        </p:txBody>
      </p:sp>
      <p:sp>
        <p:nvSpPr>
          <p:cNvPr id="63509" name="TextBox 63"/>
          <p:cNvSpPr txBox="1">
            <a:spLocks noChangeArrowheads="1"/>
          </p:cNvSpPr>
          <p:nvPr/>
        </p:nvSpPr>
        <p:spPr bwMode="auto">
          <a:xfrm>
            <a:off x="45558" y="-19715"/>
            <a:ext cx="91090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0070C0"/>
                </a:solidFill>
              </a:rPr>
              <a:t>Example of additional emission reduction opportunities</a:t>
            </a:r>
            <a:endParaRPr lang="en-US" dirty="0">
              <a:solidFill>
                <a:srgbClr val="0070C0"/>
              </a:solidFill>
            </a:endParaRPr>
          </a:p>
        </p:txBody>
      </p:sp>
      <p:sp>
        <p:nvSpPr>
          <p:cNvPr id="48" name="Rectangle 47"/>
          <p:cNvSpPr/>
          <p:nvPr/>
        </p:nvSpPr>
        <p:spPr>
          <a:xfrm>
            <a:off x="7118350" y="2255838"/>
            <a:ext cx="1336675" cy="1268412"/>
          </a:xfrm>
          <a:prstGeom prst="rect">
            <a:avLst/>
          </a:prstGeom>
          <a:noFill/>
          <a:ln w="38100" cmpd="sng">
            <a:solidFill>
              <a:srgbClr val="0D39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511" name="TextBox 38"/>
          <p:cNvSpPr txBox="1">
            <a:spLocks noChangeArrowheads="1"/>
          </p:cNvSpPr>
          <p:nvPr/>
        </p:nvSpPr>
        <p:spPr bwMode="auto">
          <a:xfrm rot="-5400000">
            <a:off x="-878681" y="2212181"/>
            <a:ext cx="19050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100"/>
              <a:t>Turner et al 2015</a:t>
            </a:r>
          </a:p>
        </p:txBody>
      </p:sp>
      <p:sp>
        <p:nvSpPr>
          <p:cNvPr id="63512" name="Rectangle 6"/>
          <p:cNvSpPr>
            <a:spLocks noChangeArrowheads="1"/>
          </p:cNvSpPr>
          <p:nvPr/>
        </p:nvSpPr>
        <p:spPr bwMode="auto">
          <a:xfrm>
            <a:off x="7575550" y="2189163"/>
            <a:ext cx="8794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200">
                <a:solidFill>
                  <a:schemeClr val="bg1"/>
                </a:solidFill>
              </a:rPr>
              <a:t>Taft dairies</a:t>
            </a:r>
          </a:p>
        </p:txBody>
      </p:sp>
      <p:sp>
        <p:nvSpPr>
          <p:cNvPr id="63513" name="Rectangle 46"/>
          <p:cNvSpPr>
            <a:spLocks noChangeArrowheads="1"/>
          </p:cNvSpPr>
          <p:nvPr/>
        </p:nvSpPr>
        <p:spPr bwMode="auto">
          <a:xfrm>
            <a:off x="7567613" y="398463"/>
            <a:ext cx="13255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200">
                <a:solidFill>
                  <a:schemeClr val="bg1"/>
                </a:solidFill>
              </a:rPr>
              <a:t>Kern River oil field</a:t>
            </a:r>
          </a:p>
        </p:txBody>
      </p:sp>
      <p:sp>
        <p:nvSpPr>
          <p:cNvPr id="63514" name="Rectangle 49"/>
          <p:cNvSpPr>
            <a:spLocks noChangeArrowheads="1"/>
          </p:cNvSpPr>
          <p:nvPr/>
        </p:nvSpPr>
        <p:spPr bwMode="auto">
          <a:xfrm>
            <a:off x="5507038" y="2189163"/>
            <a:ext cx="11604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200">
                <a:solidFill>
                  <a:schemeClr val="bg1"/>
                </a:solidFill>
              </a:rPr>
              <a:t>Elk Hills oil field</a:t>
            </a:r>
          </a:p>
        </p:txBody>
      </p:sp>
      <p:grpSp>
        <p:nvGrpSpPr>
          <p:cNvPr id="63515" name="Group 44"/>
          <p:cNvGrpSpPr>
            <a:grpSpLocks/>
          </p:cNvGrpSpPr>
          <p:nvPr/>
        </p:nvGrpSpPr>
        <p:grpSpPr bwMode="auto">
          <a:xfrm>
            <a:off x="17463" y="3744913"/>
            <a:ext cx="3725862" cy="3068637"/>
            <a:chOff x="0" y="1185863"/>
            <a:chExt cx="4730913" cy="4047686"/>
          </a:xfrm>
        </p:grpSpPr>
        <p:pic>
          <p:nvPicPr>
            <p:cNvPr id="63521" name="Picture 45" descr="Screen Shot 2015-05-11 at 11.44.54 PM.png"/>
            <p:cNvPicPr>
              <a:picLocks noChangeAspect="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0" y="1185863"/>
              <a:ext cx="4730913" cy="40476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22" name="TextBox 52"/>
            <p:cNvSpPr txBox="1">
              <a:spLocks noChangeArrowheads="1"/>
            </p:cNvSpPr>
            <p:nvPr/>
          </p:nvSpPr>
          <p:spPr bwMode="auto">
            <a:xfrm>
              <a:off x="2043373" y="2985743"/>
              <a:ext cx="8288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Dairies</a:t>
              </a:r>
            </a:p>
          </p:txBody>
        </p:sp>
        <p:sp>
          <p:nvSpPr>
            <p:cNvPr id="63523" name="TextBox 53"/>
            <p:cNvSpPr txBox="1">
              <a:spLocks noChangeArrowheads="1"/>
            </p:cNvSpPr>
            <p:nvPr/>
          </p:nvSpPr>
          <p:spPr bwMode="auto">
            <a:xfrm>
              <a:off x="1544773" y="1262686"/>
              <a:ext cx="1298960" cy="487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bg1"/>
                  </a:solidFill>
                </a:rPr>
                <a:t>Oil fields</a:t>
              </a:r>
            </a:p>
          </p:txBody>
        </p:sp>
        <p:cxnSp>
          <p:nvCxnSpPr>
            <p:cNvPr id="55" name="Straight Arrow Connector 54"/>
            <p:cNvCxnSpPr/>
            <p:nvPr/>
          </p:nvCxnSpPr>
          <p:spPr>
            <a:xfrm flipH="1">
              <a:off x="979644" y="1631883"/>
              <a:ext cx="967549" cy="60097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2098372" y="1631883"/>
              <a:ext cx="969566" cy="60097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H="1" flipV="1">
              <a:off x="1947193" y="2597214"/>
              <a:ext cx="151179" cy="577942"/>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2263662" y="3359427"/>
              <a:ext cx="556341" cy="21986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63523" idx="2"/>
            </p:cNvCxnSpPr>
            <p:nvPr/>
          </p:nvCxnSpPr>
          <p:spPr>
            <a:xfrm flipH="1">
              <a:off x="1350538" y="1749146"/>
              <a:ext cx="844589" cy="142600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63516" name="TextBox 50"/>
          <p:cNvSpPr txBox="1">
            <a:spLocks noChangeArrowheads="1"/>
          </p:cNvSpPr>
          <p:nvPr/>
        </p:nvSpPr>
        <p:spPr bwMode="auto">
          <a:xfrm>
            <a:off x="3854450" y="5668963"/>
            <a:ext cx="2135188"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0000"/>
                </a:solidFill>
              </a:rPr>
              <a:t>Tier 4 (not shown):</a:t>
            </a:r>
          </a:p>
          <a:p>
            <a:pPr eaLnBrk="1" hangingPunct="1"/>
            <a:r>
              <a:rPr lang="en-US" sz="1800" b="1">
                <a:solidFill>
                  <a:srgbClr val="000000"/>
                </a:solidFill>
              </a:rPr>
              <a:t>Surface observations</a:t>
            </a:r>
          </a:p>
        </p:txBody>
      </p:sp>
      <p:sp>
        <p:nvSpPr>
          <p:cNvPr id="61" name="TextBox 60"/>
          <p:cNvSpPr txBox="1"/>
          <p:nvPr/>
        </p:nvSpPr>
        <p:spPr>
          <a:xfrm>
            <a:off x="3873500" y="3983038"/>
            <a:ext cx="2268538" cy="708025"/>
          </a:xfrm>
          <a:prstGeom prst="rect">
            <a:avLst/>
          </a:prstGeom>
          <a:noFill/>
        </p:spPr>
        <p:txBody>
          <a:bodyPr>
            <a:spAutoFit/>
          </a:bodyPr>
          <a:lstStyle/>
          <a:p>
            <a:pPr>
              <a:defRPr/>
            </a:pPr>
            <a:r>
              <a:rPr lang="en-US" sz="2000" b="1" dirty="0">
                <a:solidFill>
                  <a:schemeClr val="tx2">
                    <a:lumMod val="60000"/>
                    <a:lumOff val="40000"/>
                  </a:schemeClr>
                </a:solidFill>
              </a:rPr>
              <a:t>Enhanced</a:t>
            </a:r>
          </a:p>
          <a:p>
            <a:pPr>
              <a:defRPr/>
            </a:pPr>
            <a:r>
              <a:rPr lang="en-US" sz="2000" b="1" dirty="0">
                <a:solidFill>
                  <a:schemeClr val="tx2">
                    <a:lumMod val="60000"/>
                    <a:lumOff val="40000"/>
                  </a:schemeClr>
                </a:solidFill>
              </a:rPr>
              <a:t>Activity Data</a:t>
            </a:r>
          </a:p>
        </p:txBody>
      </p:sp>
      <p:sp>
        <p:nvSpPr>
          <p:cNvPr id="2" name="Left Arrow 1"/>
          <p:cNvSpPr/>
          <p:nvPr/>
        </p:nvSpPr>
        <p:spPr>
          <a:xfrm>
            <a:off x="3969162" y="4733028"/>
            <a:ext cx="978408" cy="484632"/>
          </a:xfrm>
          <a:prstGeom prst="lef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xmlns="" val="32122047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1143000" y="76200"/>
            <a:ext cx="4343400" cy="533400"/>
          </a:xfrm>
        </p:spPr>
        <p:txBody>
          <a:bodyPr/>
          <a:lstStyle/>
          <a:p>
            <a:pPr algn="l" eaLnBrk="1" hangingPunct="1"/>
            <a:r>
              <a:rPr lang="en-US" sz="2800" dirty="0">
                <a:solidFill>
                  <a:srgbClr val="0070C0"/>
                </a:solidFill>
                <a:latin typeface="Comic Sans MS"/>
                <a:cs typeface="Comic Sans MS"/>
              </a:rPr>
              <a:t>Multiple cities</a:t>
            </a:r>
          </a:p>
        </p:txBody>
      </p:sp>
      <p:pic>
        <p:nvPicPr>
          <p:cNvPr id="14339"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9375" t="12500" r="26250" b="6250"/>
          <a:stretch>
            <a:fillRect/>
          </a:stretch>
        </p:blipFill>
        <p:spPr bwMode="auto">
          <a:xfrm>
            <a:off x="152400" y="609600"/>
            <a:ext cx="3521921"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choochoopic.gif"/>
          <p:cNvPicPr>
            <a:picLocks noChangeAspect="1"/>
          </p:cNvPicPr>
          <p:nvPr/>
        </p:nvPicPr>
        <p:blipFill>
          <a:blip r:embed="rId4" cstate="print"/>
          <a:stretch>
            <a:fillRect/>
          </a:stretch>
        </p:blipFill>
        <p:spPr>
          <a:xfrm>
            <a:off x="11140" y="3276600"/>
            <a:ext cx="907140" cy="727224"/>
          </a:xfrm>
          <a:prstGeom prst="rect">
            <a:avLst/>
          </a:prstGeom>
        </p:spPr>
      </p:pic>
      <p:pic>
        <p:nvPicPr>
          <p:cNvPr id="5" name="Picture 48" descr="ASU logo.jpg"/>
          <p:cNvPicPr>
            <a:picLocks noChangeAspect="1"/>
          </p:cNvPicPr>
          <p:nvPr/>
        </p:nvPicPr>
        <p:blipFill>
          <a:blip r:embed="rId5" cstate="print"/>
          <a:srcRect/>
          <a:stretch>
            <a:fillRect/>
          </a:stretch>
        </p:blipFill>
        <p:spPr bwMode="auto">
          <a:xfrm>
            <a:off x="457200" y="5257800"/>
            <a:ext cx="817850" cy="340705"/>
          </a:xfrm>
          <a:prstGeom prst="rect">
            <a:avLst/>
          </a:prstGeom>
          <a:noFill/>
          <a:ln w="9525">
            <a:noFill/>
            <a:miter lim="800000"/>
            <a:headEnd/>
            <a:tailEnd/>
          </a:ln>
        </p:spPr>
      </p:pic>
      <p:pic>
        <p:nvPicPr>
          <p:cNvPr id="6" name="Picture 83" descr="NOAA_logo.jpg"/>
          <p:cNvPicPr>
            <a:picLocks noChangeAspect="1"/>
          </p:cNvPicPr>
          <p:nvPr/>
        </p:nvPicPr>
        <p:blipFill>
          <a:blip r:embed="rId6" cstate="print"/>
          <a:srcRect/>
          <a:stretch>
            <a:fillRect/>
          </a:stretch>
        </p:blipFill>
        <p:spPr bwMode="auto">
          <a:xfrm>
            <a:off x="76200" y="3962400"/>
            <a:ext cx="627906" cy="631874"/>
          </a:xfrm>
          <a:prstGeom prst="rect">
            <a:avLst/>
          </a:prstGeom>
          <a:noFill/>
          <a:ln w="9525">
            <a:noFill/>
            <a:miter lim="800000"/>
            <a:headEnd/>
            <a:tailEnd/>
          </a:ln>
        </p:spPr>
      </p:pic>
      <p:pic>
        <p:nvPicPr>
          <p:cNvPr id="7" name="Picture 79"/>
          <p:cNvPicPr>
            <a:picLocks noChangeAspect="1"/>
          </p:cNvPicPr>
          <p:nvPr/>
        </p:nvPicPr>
        <p:blipFill>
          <a:blip r:embed="rId7" cstate="print"/>
          <a:srcRect/>
          <a:stretch>
            <a:fillRect/>
          </a:stretch>
        </p:blipFill>
        <p:spPr bwMode="auto">
          <a:xfrm>
            <a:off x="762000" y="3962400"/>
            <a:ext cx="822623" cy="614181"/>
          </a:xfrm>
          <a:prstGeom prst="rect">
            <a:avLst/>
          </a:prstGeom>
          <a:noFill/>
          <a:ln w="9525">
            <a:noFill/>
            <a:miter lim="800000"/>
            <a:headEnd/>
            <a:tailEnd/>
          </a:ln>
        </p:spPr>
      </p:pic>
      <p:pic>
        <p:nvPicPr>
          <p:cNvPr id="8" name="Picture 7"/>
          <p:cNvPicPr>
            <a:picLocks noChangeAspect="1"/>
          </p:cNvPicPr>
          <p:nvPr/>
        </p:nvPicPr>
        <p:blipFill>
          <a:blip r:embed="rId8" cstate="print"/>
          <a:stretch>
            <a:fillRect/>
          </a:stretch>
        </p:blipFill>
        <p:spPr>
          <a:xfrm>
            <a:off x="457200" y="5647065"/>
            <a:ext cx="871634" cy="296535"/>
          </a:xfrm>
          <a:prstGeom prst="rect">
            <a:avLst/>
          </a:prstGeom>
        </p:spPr>
      </p:pic>
      <p:pic>
        <p:nvPicPr>
          <p:cNvPr id="9" name="Picture 8"/>
          <p:cNvPicPr>
            <a:picLocks noChangeAspect="1"/>
          </p:cNvPicPr>
          <p:nvPr/>
        </p:nvPicPr>
        <p:blipFill>
          <a:blip r:embed="rId9" cstate="print"/>
          <a:stretch>
            <a:fillRect/>
          </a:stretch>
        </p:blipFill>
        <p:spPr>
          <a:xfrm>
            <a:off x="36054" y="5264508"/>
            <a:ext cx="404314" cy="665771"/>
          </a:xfrm>
          <a:prstGeom prst="rect">
            <a:avLst/>
          </a:prstGeom>
        </p:spPr>
      </p:pic>
      <p:pic>
        <p:nvPicPr>
          <p:cNvPr id="10" name="Picture 9"/>
          <p:cNvPicPr>
            <a:picLocks noChangeAspect="1"/>
          </p:cNvPicPr>
          <p:nvPr/>
        </p:nvPicPr>
        <p:blipFill>
          <a:blip r:embed="rId10" cstate="print"/>
          <a:stretch>
            <a:fillRect/>
          </a:stretch>
        </p:blipFill>
        <p:spPr>
          <a:xfrm>
            <a:off x="762000" y="4724400"/>
            <a:ext cx="862173" cy="483339"/>
          </a:xfrm>
          <a:prstGeom prst="rect">
            <a:avLst/>
          </a:prstGeom>
        </p:spPr>
      </p:pic>
      <p:pic>
        <p:nvPicPr>
          <p:cNvPr id="11" name="Picture 10"/>
          <p:cNvPicPr>
            <a:picLocks noChangeAspect="1"/>
          </p:cNvPicPr>
          <p:nvPr/>
        </p:nvPicPr>
        <p:blipFill>
          <a:blip r:embed="rId11" cstate="print"/>
          <a:stretch>
            <a:fillRect/>
          </a:stretch>
        </p:blipFill>
        <p:spPr>
          <a:xfrm>
            <a:off x="76200" y="4648200"/>
            <a:ext cx="666549" cy="570544"/>
          </a:xfrm>
          <a:prstGeom prst="rect">
            <a:avLst/>
          </a:prstGeom>
        </p:spPr>
      </p:pic>
      <p:pic>
        <p:nvPicPr>
          <p:cNvPr id="12" name="Picture 11"/>
          <p:cNvPicPr>
            <a:picLocks noChangeAspect="1"/>
          </p:cNvPicPr>
          <p:nvPr/>
        </p:nvPicPr>
        <p:blipFill>
          <a:blip r:embed="rId12" cstate="print"/>
          <a:stretch>
            <a:fillRect/>
          </a:stretch>
        </p:blipFill>
        <p:spPr>
          <a:xfrm>
            <a:off x="4434616" y="3518268"/>
            <a:ext cx="4704155" cy="3079083"/>
          </a:xfrm>
          <a:prstGeom prst="rect">
            <a:avLst/>
          </a:prstGeom>
        </p:spPr>
      </p:pic>
      <p:pic>
        <p:nvPicPr>
          <p:cNvPr id="13" name="Picture 12" descr="phx_hr.png"/>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6901698" y="96900"/>
            <a:ext cx="1937502" cy="1427100"/>
          </a:xfrm>
          <a:prstGeom prst="rect">
            <a:avLst/>
          </a:prstGeom>
        </p:spPr>
      </p:pic>
      <p:pic>
        <p:nvPicPr>
          <p:cNvPr id="14" name="Picture 13" descr="Salt.Lake.city.jpg"/>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3815581" y="1581328"/>
            <a:ext cx="4767072" cy="1698903"/>
          </a:xfrm>
          <a:prstGeom prst="rect">
            <a:avLst/>
          </a:prstGeom>
        </p:spPr>
      </p:pic>
      <p:pic>
        <p:nvPicPr>
          <p:cNvPr id="3" name="Picture 2" descr="AnnualEmissions_AllSectors.jpg"/>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1835395" y="3810000"/>
            <a:ext cx="2286000" cy="2339163"/>
          </a:xfrm>
          <a:prstGeom prst="rect">
            <a:avLst/>
          </a:prstGeom>
        </p:spPr>
      </p:pic>
      <p:sp>
        <p:nvSpPr>
          <p:cNvPr id="15" name="TextBox 14"/>
          <p:cNvSpPr txBox="1"/>
          <p:nvPr/>
        </p:nvSpPr>
        <p:spPr>
          <a:xfrm>
            <a:off x="4343400" y="228600"/>
            <a:ext cx="1905000" cy="1200328"/>
          </a:xfrm>
          <a:prstGeom prst="rect">
            <a:avLst/>
          </a:prstGeom>
          <a:noFill/>
        </p:spPr>
        <p:txBody>
          <a:bodyPr wrap="square" rtlCol="0">
            <a:spAutoFit/>
          </a:bodyPr>
          <a:lstStyle/>
          <a:p>
            <a:r>
              <a:rPr lang="en-US" dirty="0">
                <a:solidFill>
                  <a:srgbClr val="FF0000"/>
                </a:solidFill>
              </a:rPr>
              <a:t>Paris</a:t>
            </a:r>
          </a:p>
          <a:p>
            <a:r>
              <a:rPr lang="en-US" dirty="0">
                <a:solidFill>
                  <a:srgbClr val="FF0000"/>
                </a:solidFill>
              </a:rPr>
              <a:t>Melbourne</a:t>
            </a:r>
          </a:p>
          <a:p>
            <a:r>
              <a:rPr lang="en-US" dirty="0">
                <a:solidFill>
                  <a:srgbClr val="FF0000"/>
                </a:solidFill>
              </a:rPr>
              <a:t>Sao Paulo</a:t>
            </a:r>
          </a:p>
        </p:txBody>
      </p:sp>
    </p:spTree>
    <p:extLst>
      <p:ext uri="{BB962C8B-B14F-4D97-AF65-F5344CB8AC3E}">
        <p14:creationId xmlns:p14="http://schemas.microsoft.com/office/powerpoint/2010/main" xmlns="" val="29071306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7620000" cy="609600"/>
          </a:xfrm>
        </p:spPr>
        <p:txBody>
          <a:bodyPr>
            <a:normAutofit fontScale="90000"/>
          </a:bodyPr>
          <a:lstStyle/>
          <a:p>
            <a:r>
              <a:rPr lang="en-US" sz="3200" b="1" dirty="0">
                <a:solidFill>
                  <a:srgbClr val="0070C0"/>
                </a:solidFill>
                <a:latin typeface="Arial" panose="020B0604020202020204" pitchFamily="34" charset="0"/>
                <a:cs typeface="Arial" panose="020B0604020202020204" pitchFamily="34" charset="0"/>
              </a:rPr>
              <a:t>“Nesting” – from the planet to a building</a:t>
            </a:r>
          </a:p>
        </p:txBody>
      </p:sp>
      <p:pic>
        <p:nvPicPr>
          <p:cNvPr id="3" name="Picture 2" descr="Asefi_et_al_2014_cover_image_corrected.png"/>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609600" y="685800"/>
            <a:ext cx="5311659" cy="2743200"/>
          </a:xfrm>
          <a:prstGeom prst="rect">
            <a:avLst/>
          </a:prstGeom>
        </p:spPr>
      </p:pic>
      <p:pic>
        <p:nvPicPr>
          <p:cNvPr id="4" name="Picture 3" descr="Vulcan_Poster_notext.tiff"/>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3962400" y="2362200"/>
            <a:ext cx="3165320" cy="2768600"/>
          </a:xfrm>
          <a:prstGeom prst="rect">
            <a:avLst/>
          </a:prstGeom>
        </p:spPr>
      </p:pic>
      <p:pic>
        <p:nvPicPr>
          <p:cNvPr id="6" name="Picture 5" descr="LA.Map.building.carbon.png"/>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5918201" y="4365337"/>
            <a:ext cx="3225799" cy="2492663"/>
          </a:xfrm>
          <a:prstGeom prst="rect">
            <a:avLst/>
          </a:prstGeom>
        </p:spPr>
      </p:pic>
      <p:cxnSp>
        <p:nvCxnSpPr>
          <p:cNvPr id="8" name="Straight Connector 7"/>
          <p:cNvCxnSpPr/>
          <p:nvPr/>
        </p:nvCxnSpPr>
        <p:spPr bwMode="auto">
          <a:xfrm>
            <a:off x="2286000" y="1524000"/>
            <a:ext cx="4648200" cy="12954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9" name="Straight Connector 8"/>
          <p:cNvCxnSpPr/>
          <p:nvPr/>
        </p:nvCxnSpPr>
        <p:spPr bwMode="auto">
          <a:xfrm>
            <a:off x="1524000" y="1752600"/>
            <a:ext cx="2438400" cy="31242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a:off x="4267200" y="3886200"/>
            <a:ext cx="4800600" cy="5334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a:off x="4267200" y="3962400"/>
            <a:ext cx="1676400" cy="28194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15" name="TextBox 14"/>
          <p:cNvSpPr txBox="1"/>
          <p:nvPr/>
        </p:nvSpPr>
        <p:spPr>
          <a:xfrm>
            <a:off x="386316" y="4779362"/>
            <a:ext cx="3886200" cy="1169551"/>
          </a:xfrm>
          <a:prstGeom prst="rect">
            <a:avLst/>
          </a:prstGeom>
          <a:noFill/>
        </p:spPr>
        <p:txBody>
          <a:bodyPr wrap="square" rtlCol="0">
            <a:spAutoFit/>
          </a:bodyPr>
          <a:lstStyle/>
          <a:p>
            <a:pPr marL="342900" indent="-342900">
              <a:spcBef>
                <a:spcPts val="600"/>
              </a:spcBef>
              <a:buFont typeface="Arial"/>
              <a:buChar char="•"/>
            </a:pPr>
            <a:r>
              <a:rPr lang="en-US" sz="2000" dirty="0">
                <a:latin typeface="Chalkboard"/>
                <a:cs typeface="Chalkboard"/>
              </a:rPr>
              <a:t>Global consistency</a:t>
            </a:r>
          </a:p>
          <a:p>
            <a:pPr marL="342900" indent="-342900">
              <a:spcBef>
                <a:spcPts val="600"/>
              </a:spcBef>
              <a:buFont typeface="Arial"/>
              <a:buChar char="•"/>
            </a:pPr>
            <a:r>
              <a:rPr lang="en-US" sz="2000" dirty="0">
                <a:latin typeface="Chalkboard"/>
                <a:cs typeface="Chalkboard"/>
              </a:rPr>
              <a:t>Consistency across scales</a:t>
            </a:r>
          </a:p>
          <a:p>
            <a:pPr marL="342900" indent="-342900">
              <a:spcBef>
                <a:spcPts val="600"/>
              </a:spcBef>
              <a:buFont typeface="Arial"/>
              <a:buChar char="•"/>
            </a:pPr>
            <a:r>
              <a:rPr lang="en-US" sz="2000" dirty="0">
                <a:latin typeface="Chalkboard"/>
                <a:cs typeface="Chalkboard"/>
              </a:rPr>
              <a:t>standardization</a:t>
            </a:r>
          </a:p>
        </p:txBody>
      </p:sp>
    </p:spTree>
    <p:extLst>
      <p:ext uri="{BB962C8B-B14F-4D97-AF65-F5344CB8AC3E}">
        <p14:creationId xmlns:p14="http://schemas.microsoft.com/office/powerpoint/2010/main" xmlns="" val="37340204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609600" y="-381000"/>
            <a:ext cx="8042275" cy="1336675"/>
          </a:xfrm>
        </p:spPr>
        <p:txBody>
          <a:bodyPr/>
          <a:lstStyle/>
          <a:p>
            <a:pPr eaLnBrk="1" hangingPunct="1"/>
            <a:r>
              <a:rPr lang="en-US" sz="4000" dirty="0">
                <a:solidFill>
                  <a:srgbClr val="0070C0"/>
                </a:solidFill>
                <a:latin typeface="Arial" charset="0"/>
              </a:rPr>
              <a:t>Next steps</a:t>
            </a:r>
            <a:endParaRPr lang="en-US" sz="3200" dirty="0">
              <a:solidFill>
                <a:srgbClr val="0070C0"/>
              </a:solidFill>
              <a:latin typeface="Arial" charset="0"/>
            </a:endParaRPr>
          </a:p>
        </p:txBody>
      </p:sp>
      <p:sp>
        <p:nvSpPr>
          <p:cNvPr id="61442" name="Rectangle 3"/>
          <p:cNvSpPr>
            <a:spLocks noGrp="1" noChangeArrowheads="1"/>
          </p:cNvSpPr>
          <p:nvPr>
            <p:ph idx="1"/>
          </p:nvPr>
        </p:nvSpPr>
        <p:spPr>
          <a:xfrm>
            <a:off x="228600" y="1219200"/>
            <a:ext cx="8915400" cy="5562600"/>
          </a:xfrm>
        </p:spPr>
        <p:txBody>
          <a:bodyPr rtlCol="0">
            <a:normAutofit fontScale="92500" lnSpcReduction="20000"/>
          </a:bodyPr>
          <a:lstStyle/>
          <a:p>
            <a:pPr marL="0" indent="0" eaLnBrk="1" fontAlgn="auto" hangingPunct="1">
              <a:lnSpc>
                <a:spcPct val="120000"/>
              </a:lnSpc>
              <a:spcAft>
                <a:spcPts val="0"/>
              </a:spcAft>
              <a:buClr>
                <a:schemeClr val="accent1">
                  <a:lumMod val="60000"/>
                  <a:lumOff val="40000"/>
                </a:schemeClr>
              </a:buClr>
              <a:buNone/>
              <a:defRPr/>
            </a:pPr>
            <a:r>
              <a:rPr lang="en-US" sz="3000" dirty="0"/>
              <a:t>Build systems for future services that will meet society’s evolving needs to reduce GHG emissions:</a:t>
            </a:r>
          </a:p>
          <a:p>
            <a:pPr>
              <a:lnSpc>
                <a:spcPct val="120000"/>
              </a:lnSpc>
              <a:buClr>
                <a:schemeClr val="accent1">
                  <a:lumMod val="60000"/>
                  <a:lumOff val="40000"/>
                </a:schemeClr>
              </a:buClr>
              <a:buFontTx/>
              <a:buChar char="-"/>
              <a:defRPr/>
            </a:pPr>
            <a:r>
              <a:rPr lang="en-US" sz="3000" dirty="0"/>
              <a:t>Establish pilot projects (national and/or urban scale)</a:t>
            </a:r>
          </a:p>
          <a:p>
            <a:pPr>
              <a:lnSpc>
                <a:spcPct val="120000"/>
              </a:lnSpc>
              <a:buClr>
                <a:schemeClr val="accent1">
                  <a:lumMod val="60000"/>
                  <a:lumOff val="40000"/>
                </a:schemeClr>
              </a:buClr>
              <a:buFontTx/>
              <a:buChar char="-"/>
              <a:defRPr/>
            </a:pPr>
            <a:r>
              <a:rPr lang="en-US" sz="3000" dirty="0"/>
              <a:t>Define the detailed implementation plan</a:t>
            </a:r>
          </a:p>
          <a:p>
            <a:pPr>
              <a:lnSpc>
                <a:spcPct val="120000"/>
              </a:lnSpc>
              <a:buClr>
                <a:schemeClr val="accent1">
                  <a:lumMod val="60000"/>
                  <a:lumOff val="40000"/>
                </a:schemeClr>
              </a:buClr>
              <a:buFontTx/>
              <a:buChar char="-"/>
              <a:defRPr/>
            </a:pPr>
            <a:r>
              <a:rPr lang="en-US" sz="3000" dirty="0"/>
              <a:t>Prepare statement of work and budgets</a:t>
            </a:r>
          </a:p>
          <a:p>
            <a:pPr marL="349250" lvl="1" indent="0">
              <a:buClr>
                <a:srgbClr val="2C7C9F">
                  <a:lumMod val="75000"/>
                </a:srgbClr>
              </a:buClr>
              <a:buNone/>
              <a:defRPr/>
            </a:pPr>
            <a:endParaRPr lang="en-US" sz="3000" dirty="0"/>
          </a:p>
          <a:p>
            <a:pPr lvl="1" eaLnBrk="1" fontAlgn="auto" hangingPunct="1">
              <a:lnSpc>
                <a:spcPct val="110000"/>
              </a:lnSpc>
              <a:spcAft>
                <a:spcPts val="0"/>
              </a:spcAft>
              <a:buClr>
                <a:schemeClr val="accent1">
                  <a:lumMod val="75000"/>
                </a:schemeClr>
              </a:buClr>
              <a:buFont typeface="Wingdings 2" pitchFamily="18" charset="2"/>
              <a:buChar char=""/>
              <a:defRPr/>
            </a:pPr>
            <a:r>
              <a:rPr lang="en-US" sz="3000" dirty="0"/>
              <a:t>Actively entrain partners, users, and sponsors through all stages of development</a:t>
            </a:r>
          </a:p>
          <a:p>
            <a:pPr marL="349250" lvl="1" indent="0" eaLnBrk="1" fontAlgn="auto" hangingPunct="1">
              <a:spcAft>
                <a:spcPts val="0"/>
              </a:spcAft>
              <a:buClr>
                <a:schemeClr val="accent1">
                  <a:lumMod val="75000"/>
                </a:schemeClr>
              </a:buClr>
              <a:buNone/>
              <a:defRPr/>
            </a:pPr>
            <a:endParaRPr lang="en-US" sz="3000" dirty="0"/>
          </a:p>
          <a:p>
            <a:pPr lvl="1" eaLnBrk="1" fontAlgn="auto" hangingPunct="1">
              <a:lnSpc>
                <a:spcPct val="120000"/>
              </a:lnSpc>
              <a:spcAft>
                <a:spcPts val="0"/>
              </a:spcAft>
              <a:buClr>
                <a:schemeClr val="accent1">
                  <a:lumMod val="75000"/>
                </a:schemeClr>
              </a:buClr>
              <a:buFont typeface="Wingdings 2" pitchFamily="18" charset="2"/>
              <a:buChar char=""/>
              <a:defRPr/>
            </a:pPr>
            <a:r>
              <a:rPr lang="en-US" sz="3000" dirty="0"/>
              <a:t>Coordinate with UNFCCC, IPCC, GCOS, GFCS and others.</a:t>
            </a:r>
          </a:p>
          <a:p>
            <a:pPr marL="349250" lvl="1" indent="0" eaLnBrk="1" fontAlgn="auto" hangingPunct="1">
              <a:lnSpc>
                <a:spcPct val="120000"/>
              </a:lnSpc>
              <a:spcAft>
                <a:spcPts val="0"/>
              </a:spcAft>
              <a:buClr>
                <a:schemeClr val="accent1">
                  <a:lumMod val="75000"/>
                </a:schemeClr>
              </a:buClr>
              <a:buNone/>
              <a:defRPr/>
            </a:pPr>
            <a:endParaRPr lang="en-US" sz="3400" dirty="0">
              <a:solidFill>
                <a:schemeClr val="tx1">
                  <a:lumMod val="65000"/>
                  <a:lumOff val="35000"/>
                </a:schemeClr>
              </a:solidFill>
              <a:latin typeface="Arial" charset="0"/>
            </a:endParaRPr>
          </a:p>
          <a:p>
            <a:pPr marL="349250" lvl="1" indent="0" eaLnBrk="1" fontAlgn="auto" hangingPunct="1">
              <a:lnSpc>
                <a:spcPct val="80000"/>
              </a:lnSpc>
              <a:spcAft>
                <a:spcPts val="0"/>
              </a:spcAft>
              <a:buClr>
                <a:schemeClr val="accent1">
                  <a:lumMod val="75000"/>
                </a:schemeClr>
              </a:buClr>
              <a:buNone/>
              <a:defRPr/>
            </a:pPr>
            <a:endParaRPr lang="en-US" sz="2800" dirty="0">
              <a:solidFill>
                <a:schemeClr val="tx1">
                  <a:lumMod val="65000"/>
                  <a:lumOff val="35000"/>
                </a:schemeClr>
              </a:solidFill>
              <a:latin typeface="Arial" charset="0"/>
              <a:ea typeface="+mn-ea"/>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81051" y="0"/>
            <a:ext cx="784250" cy="1058266"/>
          </a:xfrm>
          <a:prstGeom prst="rect">
            <a:avLst/>
          </a:prstGeom>
          <a:noFill/>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77200" y="81930"/>
            <a:ext cx="1000475" cy="1010473"/>
          </a:xfrm>
          <a:prstGeom prst="rect">
            <a:avLst/>
          </a:prstGeom>
          <a:noFill/>
        </p:spPr>
      </p:pic>
    </p:spTree>
    <p:extLst>
      <p:ext uri="{BB962C8B-B14F-4D97-AF65-F5344CB8AC3E}">
        <p14:creationId xmlns:p14="http://schemas.microsoft.com/office/powerpoint/2010/main" xmlns="" val="5064690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mo2016_powerpoint_standard_v2.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7" name="Title 1"/>
          <p:cNvSpPr txBox="1">
            <a:spLocks/>
          </p:cNvSpPr>
          <p:nvPr/>
        </p:nvSpPr>
        <p:spPr>
          <a:xfrm>
            <a:off x="457200" y="2002370"/>
            <a:ext cx="8229600" cy="18408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000090"/>
                </a:solidFill>
                <a:effectLst/>
                <a:uLnTx/>
                <a:uFillTx/>
                <a:latin typeface="+mj-lt"/>
                <a:ea typeface="+mj-ea"/>
                <a:cs typeface="+mj-cs"/>
              </a:rPr>
              <a:t>Thank you</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000090"/>
                </a:solidFill>
                <a:effectLst/>
                <a:uLnTx/>
                <a:uFillTx/>
                <a:latin typeface="+mj-lt"/>
                <a:ea typeface="+mj-ea"/>
                <a:cs typeface="+mj-cs"/>
              </a:rPr>
              <a:t>Merci</a:t>
            </a:r>
          </a:p>
        </p:txBody>
      </p:sp>
    </p:spTree>
    <p:extLst>
      <p:ext uri="{BB962C8B-B14F-4D97-AF65-F5344CB8AC3E}">
        <p14:creationId xmlns:p14="http://schemas.microsoft.com/office/powerpoint/2010/main" xmlns="" val="3754056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536855"/>
          </a:xfrm>
        </p:spPr>
        <p:txBody>
          <a:bodyPr>
            <a:normAutofit fontScale="90000"/>
          </a:bodyPr>
          <a:lstStyle/>
          <a:p>
            <a:r>
              <a:rPr lang="en-US" b="1" dirty="0">
                <a:solidFill>
                  <a:srgbClr val="0070C0"/>
                </a:solidFill>
              </a:rPr>
              <a:t>Disaster Risk Reduction</a:t>
            </a:r>
          </a:p>
        </p:txBody>
      </p:sp>
      <p:sp>
        <p:nvSpPr>
          <p:cNvPr id="3" name="Content Placeholder 2"/>
          <p:cNvSpPr>
            <a:spLocks noGrp="1"/>
          </p:cNvSpPr>
          <p:nvPr>
            <p:ph idx="1"/>
          </p:nvPr>
        </p:nvSpPr>
        <p:spPr>
          <a:xfrm>
            <a:off x="250825" y="928931"/>
            <a:ext cx="8713788" cy="4787072"/>
          </a:xfrm>
        </p:spPr>
        <p:txBody>
          <a:bodyPr/>
          <a:lstStyle/>
          <a:p>
            <a:pPr marL="339725" indent="-339725"/>
            <a:r>
              <a:rPr lang="en-US" sz="2400" dirty="0"/>
              <a:t>WMO contribution to the Sendai Framework (2015-2030)</a:t>
            </a:r>
          </a:p>
          <a:p>
            <a:pPr marL="796925" lvl="1" indent="-339725">
              <a:spcBef>
                <a:spcPts val="1200"/>
              </a:spcBef>
            </a:pPr>
            <a:r>
              <a:rPr lang="en-US" sz="2400" spc="-50" dirty="0"/>
              <a:t>International network of multi-hazard early warning systems</a:t>
            </a:r>
          </a:p>
          <a:p>
            <a:pPr marL="1089025" lvl="2" indent="-292100"/>
            <a:r>
              <a:rPr lang="en-US" sz="2000" dirty="0"/>
              <a:t>Multi‐stakeholder partnership that will foster cooperation, collaboration, and networking in strengthening MHEWS</a:t>
            </a:r>
          </a:p>
          <a:p>
            <a:pPr marL="1089025" lvl="2" indent="-292100"/>
            <a:r>
              <a:rPr lang="en-US" sz="2000" dirty="0"/>
              <a:t>Sharing information about best practices and scientific, technical and social information to disseminate early warnings and enhance climate resilience</a:t>
            </a:r>
          </a:p>
          <a:p>
            <a:pPr marL="796925" lvl="1" indent="-339725">
              <a:spcBef>
                <a:spcPts val="1200"/>
              </a:spcBef>
            </a:pPr>
            <a:r>
              <a:rPr lang="en-US" sz="2400" dirty="0"/>
              <a:t>Impact-oriented warnings</a:t>
            </a:r>
          </a:p>
          <a:p>
            <a:pPr marL="1089025" lvl="2" indent="-292100"/>
            <a:r>
              <a:rPr lang="en-US" sz="2000" dirty="0"/>
              <a:t>Analysis of physical impacts of forecasted phenomena </a:t>
            </a:r>
          </a:p>
          <a:p>
            <a:pPr marL="1089025" lvl="2" indent="-292100"/>
            <a:r>
              <a:rPr lang="en-US" sz="2000" dirty="0"/>
              <a:t>Specific precautionary measures</a:t>
            </a:r>
          </a:p>
          <a:p>
            <a:pPr marL="688975" lvl="1" indent="-292100"/>
            <a:r>
              <a:rPr lang="en-US" sz="2400" dirty="0"/>
              <a:t>From Disaster Risk Reduction to Adaptation</a:t>
            </a:r>
          </a:p>
          <a:p>
            <a:pPr marL="1089025" lvl="2" indent="-292100"/>
            <a:endParaRPr lang="en-US" sz="2000" b="1" dirty="0"/>
          </a:p>
        </p:txBody>
      </p:sp>
      <p:sp>
        <p:nvSpPr>
          <p:cNvPr id="4" name="Slide Number Placeholder 3"/>
          <p:cNvSpPr>
            <a:spLocks noGrp="1"/>
          </p:cNvSpPr>
          <p:nvPr>
            <p:ph type="sldNum" sz="quarter" idx="4294967295"/>
          </p:nvPr>
        </p:nvSpPr>
        <p:spPr>
          <a:xfrm>
            <a:off x="5867400" y="6478588"/>
            <a:ext cx="1152525" cy="312737"/>
          </a:xfrm>
          <a:prstGeom prst="rect">
            <a:avLst/>
          </a:prstGeom>
        </p:spPr>
        <p:txBody>
          <a:bodyPr/>
          <a:lstStyle/>
          <a:p>
            <a:fld id="{BED18C56-D24D-4837-8E70-5BCD4CB1C8C7}" type="slidenum">
              <a:rPr lang="en-US" altLang="en-US" smtClean="0"/>
              <a:pPr/>
              <a:t>4</a:t>
            </a:fld>
            <a:endParaRPr lang="en-US" altLang="en-US"/>
          </a:p>
        </p:txBody>
      </p:sp>
      <p:pic>
        <p:nvPicPr>
          <p:cNvPr id="8194" name="Picture 2" descr="http://globalaccessibilitynews.com/files/2015/03/logo1.png"/>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t="9138" b="7185"/>
          <a:stretch/>
        </p:blipFill>
        <p:spPr bwMode="auto">
          <a:xfrm>
            <a:off x="2146852" y="5447070"/>
            <a:ext cx="4433128" cy="132735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117709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b="1" dirty="0">
                <a:solidFill>
                  <a:srgbClr val="0070C0"/>
                </a:solidFill>
              </a:rPr>
              <a:t>Paris Climate Change Conference (COP21)</a:t>
            </a:r>
          </a:p>
        </p:txBody>
      </p:sp>
      <p:sp>
        <p:nvSpPr>
          <p:cNvPr id="5" name="Content Placeholder 3"/>
          <p:cNvSpPr>
            <a:spLocks noGrp="1"/>
          </p:cNvSpPr>
          <p:nvPr>
            <p:ph idx="1"/>
          </p:nvPr>
        </p:nvSpPr>
        <p:spPr>
          <a:xfrm>
            <a:off x="457200" y="1600200"/>
            <a:ext cx="3970784" cy="4525963"/>
          </a:xfrm>
        </p:spPr>
        <p:txBody>
          <a:bodyPr>
            <a:normAutofit fontScale="85000" lnSpcReduction="20000"/>
          </a:bodyPr>
          <a:lstStyle/>
          <a:p>
            <a:pPr marL="339725" indent="-339725"/>
            <a:r>
              <a:rPr lang="en-US" dirty="0"/>
              <a:t>Ahead of the meeting, 184 countries, responsible for 95% of global greenhouse gas emissions, had delivered their national climate action plans (INDCS)</a:t>
            </a:r>
          </a:p>
          <a:p>
            <a:pPr marL="339725" indent="-339725">
              <a:spcBef>
                <a:spcPts val="2400"/>
              </a:spcBef>
            </a:pPr>
            <a:r>
              <a:rPr lang="en-US" dirty="0"/>
              <a:t>196 parties to the UNFCCC reached an ambitious, dynamic and universal agreement that is designed to last </a:t>
            </a:r>
          </a:p>
          <a:p>
            <a:endParaRPr lang="en-US" dirty="0"/>
          </a:p>
        </p:txBody>
      </p:sp>
      <p:sp>
        <p:nvSpPr>
          <p:cNvPr id="6" name="Content Placeholder 2"/>
          <p:cNvSpPr txBox="1">
            <a:spLocks/>
          </p:cNvSpPr>
          <p:nvPr/>
        </p:nvSpPr>
        <p:spPr>
          <a:xfrm>
            <a:off x="4829552" y="1612384"/>
            <a:ext cx="3886200" cy="3135830"/>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39725" indent="-339725" fontAlgn="auto">
              <a:spcBef>
                <a:spcPts val="2400"/>
              </a:spcBef>
              <a:spcAft>
                <a:spcPts val="0"/>
              </a:spcAft>
            </a:pPr>
            <a:r>
              <a:rPr lang="en-US"/>
              <a:t>UN Secretary-General: “For the first time, every country in the world has pledged to curb emissions, strengthen resilience and join in common cause to take climate action”</a:t>
            </a:r>
            <a:endParaRPr lang="en-US" dirty="0"/>
          </a:p>
        </p:txBody>
      </p:sp>
      <p:pic>
        <p:nvPicPr>
          <p:cNvPr id="7" name="Picture 6"/>
          <p:cNvPicPr>
            <a:picLocks noChangeAspect="1"/>
          </p:cNvPicPr>
          <p:nvPr/>
        </p:nvPicPr>
        <p:blipFill>
          <a:blip r:embed="rId2" cstate="print"/>
          <a:stretch>
            <a:fillRect/>
          </a:stretch>
        </p:blipFill>
        <p:spPr>
          <a:xfrm>
            <a:off x="7658000" y="4437112"/>
            <a:ext cx="1306488" cy="2257364"/>
          </a:xfrm>
          <a:prstGeom prst="rect">
            <a:avLst/>
          </a:prstGeom>
        </p:spPr>
      </p:pic>
    </p:spTree>
    <p:extLst>
      <p:ext uri="{BB962C8B-B14F-4D97-AF65-F5344CB8AC3E}">
        <p14:creationId xmlns:p14="http://schemas.microsoft.com/office/powerpoint/2010/main" xmlns="" val="25375062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6112"/>
            <a:ext cx="7158711" cy="1143000"/>
          </a:xfrm>
        </p:spPr>
        <p:txBody>
          <a:bodyPr>
            <a:normAutofit fontScale="90000"/>
          </a:bodyPr>
          <a:lstStyle/>
          <a:p>
            <a:r>
              <a:rPr lang="en-US" dirty="0">
                <a:solidFill>
                  <a:srgbClr val="0000FF"/>
                </a:solidFill>
              </a:rPr>
              <a:t>GAW Implementation Plan </a:t>
            </a:r>
            <a:br>
              <a:rPr lang="en-US" dirty="0">
                <a:solidFill>
                  <a:srgbClr val="0000FF"/>
                </a:solidFill>
              </a:rPr>
            </a:br>
            <a:r>
              <a:rPr lang="en-US" dirty="0">
                <a:solidFill>
                  <a:srgbClr val="0000FF"/>
                </a:solidFill>
              </a:rPr>
              <a:t>(2016-2023)</a:t>
            </a:r>
          </a:p>
        </p:txBody>
      </p:sp>
      <p:sp>
        <p:nvSpPr>
          <p:cNvPr id="3" name="Content Placeholder 2"/>
          <p:cNvSpPr>
            <a:spLocks noGrp="1"/>
          </p:cNvSpPr>
          <p:nvPr>
            <p:ph idx="1"/>
          </p:nvPr>
        </p:nvSpPr>
        <p:spPr>
          <a:xfrm>
            <a:off x="322708" y="1556792"/>
            <a:ext cx="8713788" cy="4897437"/>
          </a:xfrm>
        </p:spPr>
        <p:txBody>
          <a:bodyPr>
            <a:normAutofit lnSpcReduction="10000"/>
          </a:bodyPr>
          <a:lstStyle/>
          <a:p>
            <a:r>
              <a:rPr lang="en-US" sz="2400" dirty="0"/>
              <a:t>The plan concerns only implementation of the GAW </a:t>
            </a:r>
            <a:r>
              <a:rPr lang="en-US" sz="2400" dirty="0" err="1"/>
              <a:t>Programme</a:t>
            </a:r>
            <a:r>
              <a:rPr lang="en-US" sz="2400" dirty="0"/>
              <a:t>, WMO Strategic Plan is taken as an overall strategy</a:t>
            </a:r>
          </a:p>
          <a:p>
            <a:r>
              <a:rPr lang="en-US" sz="2400" dirty="0"/>
              <a:t>Focuses on the major principles, and includes Action Items for all GAW elements</a:t>
            </a:r>
          </a:p>
          <a:p>
            <a:r>
              <a:rPr lang="en-US" sz="2400" dirty="0"/>
              <a:t>Follows the concept “</a:t>
            </a:r>
            <a:r>
              <a:rPr lang="en-US" sz="2400" b="1" dirty="0"/>
              <a:t>research enabling services</a:t>
            </a:r>
            <a:r>
              <a:rPr lang="en-US" sz="2400" dirty="0"/>
              <a:t>” – the activities are around application areas rather than focused on GAW parameter specific areas</a:t>
            </a:r>
          </a:p>
          <a:p>
            <a:r>
              <a:rPr lang="en-US" sz="2400" dirty="0"/>
              <a:t>More focus on modeling tools and value added products</a:t>
            </a:r>
          </a:p>
          <a:p>
            <a:endParaRPr lang="en-US" sz="2400" dirty="0"/>
          </a:p>
          <a:p>
            <a:pPr marL="0" indent="0" algn="ctr">
              <a:buNone/>
            </a:pPr>
            <a:r>
              <a:rPr lang="en-US" sz="2800" dirty="0">
                <a:solidFill>
                  <a:srgbClr val="00B050"/>
                </a:solidFill>
              </a:rPr>
              <a:t>The plan was approved by WMO Commission for Atmospheric Sciences and endorsed by WMO Executive Council in 2016</a:t>
            </a:r>
          </a:p>
          <a:p>
            <a:endParaRPr lang="en-US" dirty="0"/>
          </a:p>
        </p:txBody>
      </p:sp>
      <p:pic>
        <p:nvPicPr>
          <p:cNvPr id="5" name="Picture 4" descr="gaw_logo_acronym_horizontal"/>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96211" y="44624"/>
            <a:ext cx="1440285" cy="66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751138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5377"/>
            <a:ext cx="7236296" cy="1143000"/>
          </a:xfrm>
        </p:spPr>
        <p:txBody>
          <a:bodyPr>
            <a:noAutofit/>
          </a:bodyPr>
          <a:lstStyle/>
          <a:p>
            <a:r>
              <a:rPr lang="en-US" sz="4000" dirty="0">
                <a:solidFill>
                  <a:srgbClr val="0000FF"/>
                </a:solidFill>
              </a:rPr>
              <a:t>GAW Implementation Plan (2016-2023): “science for services”</a:t>
            </a:r>
          </a:p>
        </p:txBody>
      </p:sp>
      <p:sp>
        <p:nvSpPr>
          <p:cNvPr id="6" name="Rectangle 5"/>
          <p:cNvSpPr/>
          <p:nvPr/>
        </p:nvSpPr>
        <p:spPr>
          <a:xfrm>
            <a:off x="313185" y="1421904"/>
            <a:ext cx="2386607" cy="4524315"/>
          </a:xfrm>
          <a:prstGeom prst="rect">
            <a:avLst/>
          </a:prstGeom>
        </p:spPr>
        <p:txBody>
          <a:bodyPr wrap="square">
            <a:spAutoFit/>
          </a:bodyPr>
          <a:lstStyle/>
          <a:p>
            <a:r>
              <a:rPr lang="en-US" sz="1800" dirty="0"/>
              <a:t>IP builds upon the premise that </a:t>
            </a:r>
            <a:r>
              <a:rPr lang="en-US" sz="1800" b="1" dirty="0"/>
              <a:t>atmospheric composition matters</a:t>
            </a:r>
            <a:r>
              <a:rPr lang="en-US" sz="1800" dirty="0"/>
              <a:t> to:</a:t>
            </a:r>
          </a:p>
          <a:p>
            <a:pPr marL="285750" indent="-285750">
              <a:buFont typeface="Arial" panose="020B0604020202020204" pitchFamily="34" charset="0"/>
              <a:buChar char="•"/>
            </a:pPr>
            <a:r>
              <a:rPr lang="en-US" sz="1800" dirty="0"/>
              <a:t>climate, </a:t>
            </a:r>
          </a:p>
          <a:p>
            <a:pPr marL="285750" indent="-285750">
              <a:buFont typeface="Arial" panose="020B0604020202020204" pitchFamily="34" charset="0"/>
              <a:buChar char="•"/>
            </a:pPr>
            <a:r>
              <a:rPr lang="en-US" sz="1800" dirty="0"/>
              <a:t>weather forecasting,</a:t>
            </a:r>
          </a:p>
          <a:p>
            <a:pPr marL="285750" indent="-285750">
              <a:buFont typeface="Arial" panose="020B0604020202020204" pitchFamily="34" charset="0"/>
              <a:buChar char="•"/>
            </a:pPr>
            <a:r>
              <a:rPr lang="en-US" sz="1800" dirty="0"/>
              <a:t>human health,</a:t>
            </a:r>
          </a:p>
          <a:p>
            <a:pPr marL="285750" indent="-285750">
              <a:buFont typeface="Arial" panose="020B0604020202020204" pitchFamily="34" charset="0"/>
              <a:buChar char="•"/>
            </a:pPr>
            <a:r>
              <a:rPr lang="en-US" sz="1800" dirty="0"/>
              <a:t>terrestrial and aquatic ecosystems, </a:t>
            </a:r>
          </a:p>
          <a:p>
            <a:pPr marL="285750" indent="-285750">
              <a:buFont typeface="Arial" panose="020B0604020202020204" pitchFamily="34" charset="0"/>
              <a:buChar char="•"/>
            </a:pPr>
            <a:r>
              <a:rPr lang="en-US" sz="1800" dirty="0"/>
              <a:t>agricultural productivity, </a:t>
            </a:r>
          </a:p>
          <a:p>
            <a:pPr marL="285750" indent="-285750">
              <a:buFont typeface="Arial" panose="020B0604020202020204" pitchFamily="34" charset="0"/>
              <a:buChar char="•"/>
            </a:pPr>
            <a:r>
              <a:rPr lang="en-US" sz="1800" dirty="0"/>
              <a:t>aeronautical operations, </a:t>
            </a:r>
            <a:r>
              <a:rPr lang="en-US" sz="1800" dirty="0" err="1"/>
              <a:t>etc</a:t>
            </a:r>
            <a:endParaRPr lang="en-US" sz="18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xmlns="" val="0"/>
              </a:ext>
            </a:extLst>
          </a:blip>
          <a:srcRect t="8011"/>
          <a:stretch/>
        </p:blipFill>
        <p:spPr>
          <a:xfrm>
            <a:off x="2483768" y="1628800"/>
            <a:ext cx="6714236" cy="4460946"/>
          </a:xfrm>
          <a:prstGeom prst="rect">
            <a:avLst/>
          </a:prstGeom>
        </p:spPr>
      </p:pic>
      <p:pic>
        <p:nvPicPr>
          <p:cNvPr id="5" name="Picture 4" descr="gaw_logo_acronym_horizontal"/>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96211" y="44624"/>
            <a:ext cx="1440285" cy="66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58089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7067128" cy="1143000"/>
          </a:xfrm>
        </p:spPr>
        <p:txBody>
          <a:bodyPr/>
          <a:lstStyle/>
          <a:p>
            <a:r>
              <a:rPr lang="en-US" dirty="0">
                <a:solidFill>
                  <a:srgbClr val="0000FF"/>
                </a:solidFill>
              </a:rPr>
              <a:t>Main GAW Objectives </a:t>
            </a:r>
          </a:p>
        </p:txBody>
      </p:sp>
      <p:sp>
        <p:nvSpPr>
          <p:cNvPr id="3" name="Content Placeholder 2"/>
          <p:cNvSpPr>
            <a:spLocks noGrp="1"/>
          </p:cNvSpPr>
          <p:nvPr>
            <p:ph idx="1"/>
          </p:nvPr>
        </p:nvSpPr>
        <p:spPr>
          <a:xfrm>
            <a:off x="251520" y="1143000"/>
            <a:ext cx="6552728" cy="4525963"/>
          </a:xfrm>
        </p:spPr>
        <p:txBody>
          <a:bodyPr>
            <a:normAutofit fontScale="70000" lnSpcReduction="20000"/>
          </a:bodyPr>
          <a:lstStyle/>
          <a:p>
            <a:pPr marL="0" indent="0">
              <a:lnSpc>
                <a:spcPct val="120000"/>
              </a:lnSpc>
              <a:spcBef>
                <a:spcPts val="600"/>
              </a:spcBef>
              <a:buNone/>
            </a:pPr>
            <a:r>
              <a:rPr lang="en-US" sz="3600" dirty="0"/>
              <a:t>Meeting the growing need for atmospheric composition information and related services requires:</a:t>
            </a:r>
          </a:p>
          <a:p>
            <a:pPr>
              <a:lnSpc>
                <a:spcPct val="120000"/>
              </a:lnSpc>
              <a:spcBef>
                <a:spcPts val="600"/>
              </a:spcBef>
              <a:buFont typeface="Wingdings" panose="05000000000000000000" pitchFamily="2" charset="2"/>
              <a:buChar char="§"/>
            </a:pPr>
            <a:r>
              <a:rPr lang="en-US" dirty="0"/>
              <a:t>Increased efforts towards enhancing observing systems with broader use of GAW observations and research</a:t>
            </a:r>
            <a:r>
              <a:rPr lang="en-US" b="1" dirty="0"/>
              <a:t> </a:t>
            </a:r>
            <a:r>
              <a:rPr lang="en-US" dirty="0"/>
              <a:t>activities to support the development of services with high societal impact;</a:t>
            </a:r>
          </a:p>
          <a:p>
            <a:pPr>
              <a:lnSpc>
                <a:spcPct val="120000"/>
              </a:lnSpc>
              <a:spcBef>
                <a:spcPts val="600"/>
              </a:spcBef>
              <a:buFont typeface="Wingdings" panose="05000000000000000000" pitchFamily="2" charset="2"/>
              <a:buChar char="§"/>
            </a:pPr>
            <a:r>
              <a:rPr lang="en-US" dirty="0"/>
              <a:t>Enhanced modeling efforts;</a:t>
            </a:r>
          </a:p>
          <a:p>
            <a:pPr>
              <a:lnSpc>
                <a:spcPct val="120000"/>
              </a:lnSpc>
              <a:spcBef>
                <a:spcPts val="600"/>
              </a:spcBef>
              <a:buFont typeface="Wingdings" panose="05000000000000000000" pitchFamily="2" charset="2"/>
              <a:buChar char="§"/>
            </a:pPr>
            <a:r>
              <a:rPr lang="en-US" dirty="0"/>
              <a:t>Improved information management infrastructure;</a:t>
            </a:r>
          </a:p>
          <a:p>
            <a:pPr>
              <a:lnSpc>
                <a:spcPct val="120000"/>
              </a:lnSpc>
              <a:spcBef>
                <a:spcPts val="600"/>
              </a:spcBef>
              <a:buFont typeface="Wingdings" panose="05000000000000000000" pitchFamily="2" charset="2"/>
              <a:buChar char="§"/>
            </a:pPr>
            <a:r>
              <a:rPr lang="en-US" dirty="0"/>
              <a:t>Stronger efforts towards building collaborations, capacity and communications. </a:t>
            </a:r>
          </a:p>
          <a:p>
            <a:endParaRPr lang="en-US" dirty="0"/>
          </a:p>
        </p:txBody>
      </p:sp>
      <p:pic>
        <p:nvPicPr>
          <p:cNvPr id="4" name="Picture 3" descr="gaw_logo_acronym_horizontal"/>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96211" y="44624"/>
            <a:ext cx="1440285" cy="66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760508" y="5696739"/>
            <a:ext cx="7544053" cy="461665"/>
          </a:xfrm>
          <a:prstGeom prst="rect">
            <a:avLst/>
          </a:prstGeom>
          <a:noFill/>
        </p:spPr>
        <p:txBody>
          <a:bodyPr wrap="none" rtlCol="0">
            <a:spAutoFit/>
          </a:bodyPr>
          <a:lstStyle/>
          <a:p>
            <a:r>
              <a:rPr lang="en-US" dirty="0">
                <a:solidFill>
                  <a:srgbClr val="00B050"/>
                </a:solidFill>
              </a:rPr>
              <a:t>Promote a “value chain” from observations to services</a:t>
            </a: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00192" y="1840700"/>
            <a:ext cx="2985441" cy="2985441"/>
          </a:xfrm>
          <a:prstGeom prst="rect">
            <a:avLst/>
          </a:prstGeom>
        </p:spPr>
      </p:pic>
    </p:spTree>
    <p:extLst>
      <p:ext uri="{BB962C8B-B14F-4D97-AF65-F5344CB8AC3E}">
        <p14:creationId xmlns:p14="http://schemas.microsoft.com/office/powerpoint/2010/main" xmlns="" val="7700004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1748001" y="1034738"/>
            <a:ext cx="5834378" cy="5742930"/>
          </a:xfrm>
          <a:prstGeom prst="rect">
            <a:avLst/>
          </a:prstGeom>
        </p:spPr>
      </p:pic>
      <p:sp>
        <p:nvSpPr>
          <p:cNvPr id="2" name="Title 1"/>
          <p:cNvSpPr>
            <a:spLocks noGrp="1"/>
          </p:cNvSpPr>
          <p:nvPr>
            <p:ph type="title"/>
          </p:nvPr>
        </p:nvSpPr>
        <p:spPr>
          <a:xfrm>
            <a:off x="89731" y="-27384"/>
            <a:ext cx="8852622" cy="1143000"/>
          </a:xfrm>
        </p:spPr>
        <p:txBody>
          <a:bodyPr>
            <a:normAutofit fontScale="90000"/>
          </a:bodyPr>
          <a:lstStyle/>
          <a:p>
            <a:r>
              <a:rPr lang="en-US" dirty="0">
                <a:solidFill>
                  <a:srgbClr val="0066CC"/>
                </a:solidFill>
              </a:rPr>
              <a:t>Transformation of the GAW </a:t>
            </a:r>
            <a:r>
              <a:rPr lang="en-US" dirty="0" err="1">
                <a:solidFill>
                  <a:srgbClr val="0066CC"/>
                </a:solidFill>
              </a:rPr>
              <a:t>Programme</a:t>
            </a:r>
            <a:endParaRPr lang="en-US" dirty="0">
              <a:solidFill>
                <a:srgbClr val="0066CC"/>
              </a:solidFill>
            </a:endParaRPr>
          </a:p>
        </p:txBody>
      </p:sp>
      <p:cxnSp>
        <p:nvCxnSpPr>
          <p:cNvPr id="6" name="Straight Arrow Connector 5"/>
          <p:cNvCxnSpPr/>
          <p:nvPr/>
        </p:nvCxnSpPr>
        <p:spPr>
          <a:xfrm>
            <a:off x="1179320" y="2362911"/>
            <a:ext cx="2162086" cy="256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61474" y="2563738"/>
            <a:ext cx="161942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New GAW Data Management strategy</a:t>
            </a:r>
          </a:p>
        </p:txBody>
      </p:sp>
      <p:cxnSp>
        <p:nvCxnSpPr>
          <p:cNvPr id="11" name="Straight Arrow Connector 10"/>
          <p:cNvCxnSpPr/>
          <p:nvPr/>
        </p:nvCxnSpPr>
        <p:spPr>
          <a:xfrm flipH="1">
            <a:off x="6734086" y="2563738"/>
            <a:ext cx="1170774" cy="10084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500415" y="2833478"/>
            <a:ext cx="1441938" cy="147732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New Scientific Advisory Group on Applications</a:t>
            </a:r>
          </a:p>
        </p:txBody>
      </p:sp>
      <p:cxnSp>
        <p:nvCxnSpPr>
          <p:cNvPr id="8" name="Straight Arrow Connector 7"/>
          <p:cNvCxnSpPr/>
          <p:nvPr/>
        </p:nvCxnSpPr>
        <p:spPr>
          <a:xfrm>
            <a:off x="2080902" y="4237574"/>
            <a:ext cx="2162086" cy="256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473951" y="4168403"/>
            <a:ext cx="1559370" cy="923330"/>
          </a:xfrm>
          <a:prstGeom prst="rect">
            <a:avLst/>
          </a:prstGeom>
          <a:noFill/>
        </p:spPr>
        <p:txBody>
          <a:bodyPr wrap="square" rtlCol="0">
            <a:spAutoFit/>
          </a:bodyPr>
          <a:lstStyle/>
          <a:p>
            <a:r>
              <a:rPr lang="en-US" sz="1800" dirty="0"/>
              <a:t>New focal area – total deposition</a:t>
            </a:r>
          </a:p>
        </p:txBody>
      </p:sp>
    </p:spTree>
    <p:extLst>
      <p:ext uri="{BB962C8B-B14F-4D97-AF65-F5344CB8AC3E}">
        <p14:creationId xmlns:p14="http://schemas.microsoft.com/office/powerpoint/2010/main" xmlns="" val="2960729024"/>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
            <a:srgbClr val="FF9900"/>
          </a:buClr>
          <a:buSzTx/>
          <a:buFont typeface="Wingdings" pitchFamily="2" charset="2"/>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
            <a:srgbClr val="FF9900"/>
          </a:buClr>
          <a:buSzTx/>
          <a:buFont typeface="Wingdings" pitchFamily="2" charset="2"/>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ody slide">
  <a:themeElements>
    <a:clrScheme name="Body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ody slid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
            <a:srgbClr val="FF9900"/>
          </a:buClr>
          <a:buSzTx/>
          <a:buFont typeface="Wingdings" pitchFamily="2" charset="2"/>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
            <a:srgbClr val="FF9900"/>
          </a:buClr>
          <a:buSzTx/>
          <a:buFont typeface="Wingdings" pitchFamily="2" charset="2"/>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Body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ody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ody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dy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ody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ody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ody sli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ody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ody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ody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ody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ody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losing slide">
  <a:themeElements>
    <a:clrScheme name="Closing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losing slide">
      <a:majorFont>
        <a:latin typeface="Arial Narrow"/>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
            <a:srgbClr val="FF9900"/>
          </a:buClr>
          <a:buSzTx/>
          <a:buFont typeface="Wingdings" pitchFamily="2" charset="2"/>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
            <a:srgbClr val="FF9900"/>
          </a:buClr>
          <a:buSzTx/>
          <a:buFont typeface="Wingdings" pitchFamily="2" charset="2"/>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Closing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osing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osing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losing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losing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losing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losing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losing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losing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losing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losing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losing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ody slide">
  <a:themeElements>
    <a:clrScheme name="Body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ody slid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
            <a:srgbClr val="FF9900"/>
          </a:buClr>
          <a:buSzTx/>
          <a:buFont typeface="Wingdings" pitchFamily="2" charset="2"/>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
            <a:srgbClr val="FF9900"/>
          </a:buClr>
          <a:buSzTx/>
          <a:buFont typeface="Wingdings" pitchFamily="2" charset="2"/>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Body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ody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ody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dy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ody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ody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ody sli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ody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ody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ody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ody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ody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ody slide">
  <a:themeElements>
    <a:clrScheme name="Body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ody slid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
            <a:srgbClr val="FF9900"/>
          </a:buClr>
          <a:buSzTx/>
          <a:buFont typeface="Wingdings" pitchFamily="2" charset="2"/>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
            <a:srgbClr val="FF9900"/>
          </a:buClr>
          <a:buSzTx/>
          <a:buFont typeface="Wingdings" pitchFamily="2" charset="2"/>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Body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ody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ody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dy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ody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ody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ody sli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ody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ody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ody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ody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ody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Theme2" id="{A7717A02-B4D2-4ABE-9AE1-7283A97B6A5D}" vid="{AC975482-273D-44DB-9FAF-2963CF380184}"/>
    </a:ext>
  </a:extLst>
</a:theme>
</file>

<file path=ppt/theme/theme8.xml><?xml version="1.0" encoding="utf-8"?>
<a:theme xmlns:a="http://schemas.openxmlformats.org/drawingml/2006/main" name="ite">
  <a:themeElements>
    <a:clrScheme name="">
      <a:dk1>
        <a:srgbClr val="1C1C1C"/>
      </a:dk1>
      <a:lt1>
        <a:srgbClr val="FFFFFF"/>
      </a:lt1>
      <a:dk2>
        <a:srgbClr val="0099FF"/>
      </a:dk2>
      <a:lt2>
        <a:srgbClr val="FFFF00"/>
      </a:lt2>
      <a:accent1>
        <a:srgbClr val="00CC99"/>
      </a:accent1>
      <a:accent2>
        <a:srgbClr val="3333CC"/>
      </a:accent2>
      <a:accent3>
        <a:srgbClr val="AACAFF"/>
      </a:accent3>
      <a:accent4>
        <a:srgbClr val="DADADA"/>
      </a:accent4>
      <a:accent5>
        <a:srgbClr val="AAE2CA"/>
      </a:accent5>
      <a:accent6>
        <a:srgbClr val="2D2DB9"/>
      </a:accent6>
      <a:hlink>
        <a:srgbClr val="CCCCFF"/>
      </a:hlink>
      <a:folHlink>
        <a:srgbClr val="B2B2B2"/>
      </a:folHlink>
    </a:clrScheme>
    <a:fontScheme name="it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it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it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t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t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t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it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SIRO Theme">
  <a:themeElements>
    <a:clrScheme name="CSIRO Midday">
      <a:dk1>
        <a:sysClr val="windowText" lastClr="000000"/>
      </a:dk1>
      <a:lt1>
        <a:srgbClr val="FFFFFF"/>
      </a:lt1>
      <a:dk2>
        <a:srgbClr val="000000"/>
      </a:dk2>
      <a:lt2>
        <a:srgbClr val="FFFFFF"/>
      </a:lt2>
      <a:accent1>
        <a:srgbClr val="00A9CE"/>
      </a:accent1>
      <a:accent2>
        <a:srgbClr val="00313C"/>
      </a:accent2>
      <a:accent3>
        <a:srgbClr val="78BE20"/>
      </a:accent3>
      <a:accent4>
        <a:srgbClr val="4A7729"/>
      </a:accent4>
      <a:accent5>
        <a:srgbClr val="9FAEE5"/>
      </a:accent5>
      <a:accent6>
        <a:srgbClr val="1E22AA"/>
      </a:accent6>
      <a:hlink>
        <a:srgbClr val="41B6E6"/>
      </a:hlink>
      <a:folHlink>
        <a:srgbClr val="004B87"/>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UOBtemplate 13 Fe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OBtemplate 13 Feb">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WMO_Powerpoint_template_en</Template>
  <TotalTime>5855</TotalTime>
  <Words>3216</Words>
  <Application>Microsoft Office PowerPoint</Application>
  <PresentationFormat>화면 슬라이드 쇼(4:3)</PresentationFormat>
  <Paragraphs>395</Paragraphs>
  <Slides>37</Slides>
  <Notes>17</Notes>
  <HiddenSlides>0</HiddenSlides>
  <MMClips>0</MMClips>
  <ScaleCrop>false</ScaleCrop>
  <HeadingPairs>
    <vt:vector size="4" baseType="variant">
      <vt:variant>
        <vt:lpstr>테마</vt:lpstr>
      </vt:variant>
      <vt:variant>
        <vt:i4>11</vt:i4>
      </vt:variant>
      <vt:variant>
        <vt:lpstr>슬라이드 제목</vt:lpstr>
      </vt:variant>
      <vt:variant>
        <vt:i4>37</vt:i4>
      </vt:variant>
    </vt:vector>
  </HeadingPairs>
  <TitlesOfParts>
    <vt:vector size="48" baseType="lpstr">
      <vt:lpstr>Title</vt:lpstr>
      <vt:lpstr>Body slide</vt:lpstr>
      <vt:lpstr>Closing slide</vt:lpstr>
      <vt:lpstr>1_Body slide</vt:lpstr>
      <vt:lpstr>2_Body slide</vt:lpstr>
      <vt:lpstr>WMO_WHITE_Powerpoint_en_fr</vt:lpstr>
      <vt:lpstr>Theme2</vt:lpstr>
      <vt:lpstr>ite</vt:lpstr>
      <vt:lpstr>CSIRO Theme</vt:lpstr>
      <vt:lpstr>Office Theme</vt:lpstr>
      <vt:lpstr>Theme1</vt:lpstr>
      <vt:lpstr>슬라이드 1</vt:lpstr>
      <vt:lpstr>Broad international agenda (2015)</vt:lpstr>
      <vt:lpstr>슬라이드 3</vt:lpstr>
      <vt:lpstr>Disaster Risk Reduction</vt:lpstr>
      <vt:lpstr>Paris Climate Change Conference (COP21)</vt:lpstr>
      <vt:lpstr>GAW Implementation Plan  (2016-2023)</vt:lpstr>
      <vt:lpstr>GAW Implementation Plan (2016-2023): “science for services”</vt:lpstr>
      <vt:lpstr>Main GAW Objectives </vt:lpstr>
      <vt:lpstr>Transformation of the GAW Programme</vt:lpstr>
      <vt:lpstr>Three broad application areas identified</vt:lpstr>
      <vt:lpstr>Example of the applications in GAW</vt:lpstr>
      <vt:lpstr>GAW – Observing System </vt:lpstr>
      <vt:lpstr>GAW Data Management</vt:lpstr>
      <vt:lpstr>GAW – enhancing modeling</vt:lpstr>
      <vt:lpstr>The Environmental Pollution and Atmospheric Chemistry Scientific Steering Committee (EPAC SSC) meeting, 15 -17 March 2016</vt:lpstr>
      <vt:lpstr>EPAC SSC important action items</vt:lpstr>
      <vt:lpstr>슬라이드 17</vt:lpstr>
      <vt:lpstr>슬라이드 18</vt:lpstr>
      <vt:lpstr>슬라이드 19</vt:lpstr>
      <vt:lpstr>Status of greenhouse gas observations in GAW</vt:lpstr>
      <vt:lpstr>슬라이드 21</vt:lpstr>
      <vt:lpstr>Status of greenhouse gas observations in GAW</vt:lpstr>
      <vt:lpstr>슬라이드 23</vt:lpstr>
      <vt:lpstr>How to get emissions?</vt:lpstr>
      <vt:lpstr>Complexity of carbon cycle</vt:lpstr>
      <vt:lpstr> The Integrated Global Greenhouse Gas Information System (IG3IS)  </vt:lpstr>
      <vt:lpstr> The Integrated Global Greenhouse Gas Information System (IG3IS) </vt:lpstr>
      <vt:lpstr>IG3IS programmatic evolution within WMO</vt:lpstr>
      <vt:lpstr>Near-term IG3IS Objectives  (3-5 year horizon)</vt:lpstr>
      <vt:lpstr>슬라이드 30</vt:lpstr>
      <vt:lpstr>슬라이드 31</vt:lpstr>
      <vt:lpstr>슬라이드 32</vt:lpstr>
      <vt:lpstr>슬라이드 33</vt:lpstr>
      <vt:lpstr>Multiple cities</vt:lpstr>
      <vt:lpstr>“Nesting” – from the planet to a building</vt:lpstr>
      <vt:lpstr>Next steps</vt:lpstr>
      <vt:lpstr>슬라이드 37</vt:lpstr>
    </vt:vector>
  </TitlesOfParts>
  <Company>wmo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Contribution by the Global Atmosphere Watch Programme to GCOS</dc:title>
  <dc:creator>Tarasova</dc:creator>
  <cp:lastModifiedBy>User</cp:lastModifiedBy>
  <cp:revision>358</cp:revision>
  <dcterms:created xsi:type="dcterms:W3CDTF">2013-03-27T16:16:33Z</dcterms:created>
  <dcterms:modified xsi:type="dcterms:W3CDTF">2016-10-17T00:13:07Z</dcterms:modified>
</cp:coreProperties>
</file>