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7" r:id="rId9"/>
    <p:sldId id="266" r:id="rId10"/>
    <p:sldId id="268" r:id="rId11"/>
    <p:sldId id="281" r:id="rId12"/>
    <p:sldId id="269" r:id="rId13"/>
    <p:sldId id="270" r:id="rId14"/>
    <p:sldId id="279" r:id="rId15"/>
    <p:sldId id="278" r:id="rId16"/>
    <p:sldId id="277" r:id="rId17"/>
    <p:sldId id="290" r:id="rId18"/>
    <p:sldId id="272" r:id="rId19"/>
    <p:sldId id="291" r:id="rId20"/>
    <p:sldId id="285" r:id="rId21"/>
    <p:sldId id="274" r:id="rId22"/>
    <p:sldId id="292" r:id="rId23"/>
    <p:sldId id="271" r:id="rId24"/>
    <p:sldId id="284" r:id="rId25"/>
    <p:sldId id="283" r:id="rId26"/>
    <p:sldId id="282" r:id="rId27"/>
    <p:sldId id="275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B7F5-C2F4-1141-920A-2648682FFE7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C8AF6-4F47-EC4F-ADFB-8989182C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4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Lifetime likely</a:t>
            </a:r>
            <a:r>
              <a:rPr lang="en-US" baseline="0" dirty="0" smtClean="0"/>
              <a:t> at lower end of this range.  Eric Ray and Fred Moore will submit a paper soon.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Global warming component</a:t>
            </a:r>
            <a:r>
              <a:rPr lang="en-US" baseline="0" dirty="0" smtClean="0"/>
              <a:t> is small:  Rad Forcing only ~2% of that for CFCs</a:t>
            </a:r>
          </a:p>
          <a:p>
            <a:r>
              <a:rPr lang="en-US" baseline="0" dirty="0" smtClean="0"/>
              <a:t>Same order of magnitude as minor HFCs (20% of HFC total)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5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a preliminary look at the Northern Hemisphere, I compare the gradient observed in the Northern Pacific, defined by two stations in the tropics and two in the Arctic.</a:t>
            </a:r>
          </a:p>
          <a:p>
            <a:r>
              <a:rPr lang="en-US" baseline="0" dirty="0" smtClean="0"/>
              <a:t>And compare that to the changes we see between the polar regions.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5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Hear we</a:t>
            </a:r>
            <a:r>
              <a:rPr lang="en-US" baseline="0" dirty="0" smtClean="0"/>
              <a:t> are looking at yearly average gradients.  </a:t>
            </a:r>
            <a:r>
              <a:rPr lang="en-US" dirty="0" smtClean="0"/>
              <a:t>Much of this variability is</a:t>
            </a:r>
            <a:r>
              <a:rPr lang="en-US" baseline="0" dirty="0" smtClean="0"/>
              <a:t> seasonality, strong seasonal cycle in the 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8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remove</a:t>
            </a:r>
            <a:r>
              <a:rPr lang="en-US" baseline="0" dirty="0" smtClean="0"/>
              <a:t> the seasonal cycles, we get a much cleaner picture.  In contrast, if emissions were increasing from areas mostly north of 30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We would expect to see the gradient in the NH increase as the polar to pole difference increases, as shown by </a:t>
            </a:r>
            <a:r>
              <a:rPr lang="en-US" baseline="0" dirty="0" err="1" smtClean="0"/>
              <a:t>Montzka</a:t>
            </a:r>
            <a:r>
              <a:rPr lang="en-US" baseline="0" dirty="0" smtClean="0"/>
              <a:t> et al for HFC-134a.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3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looked at upper</a:t>
            </a:r>
            <a:r>
              <a:rPr lang="en-US" baseline="0" dirty="0" smtClean="0"/>
              <a:t> tropospheric wind speed in the central Pacific, related to </a:t>
            </a:r>
            <a:r>
              <a:rPr lang="en-US" baseline="0" dirty="0" err="1" smtClean="0"/>
              <a:t>Rosby</a:t>
            </a:r>
            <a:r>
              <a:rPr lang="en-US" baseline="0" dirty="0" smtClean="0"/>
              <a:t> waves, and </a:t>
            </a:r>
            <a:endParaRPr lang="en-US" dirty="0" smtClean="0"/>
          </a:p>
          <a:p>
            <a:r>
              <a:rPr lang="en-US" dirty="0" smtClean="0"/>
              <a:t>concluded</a:t>
            </a:r>
            <a:r>
              <a:rPr lang="en-US" baseline="0" dirty="0" smtClean="0"/>
              <a:t> that a weakening of </a:t>
            </a:r>
            <a:r>
              <a:rPr lang="en-US" baseline="0" dirty="0" err="1" smtClean="0"/>
              <a:t>interhemispheric</a:t>
            </a:r>
            <a:r>
              <a:rPr lang="en-US" baseline="0" dirty="0" smtClean="0"/>
              <a:t> exchange led to the larger difference in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77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this means that</a:t>
            </a:r>
            <a:r>
              <a:rPr lang="en-US" baseline="0" dirty="0" smtClean="0"/>
              <a:t> your </a:t>
            </a:r>
            <a:r>
              <a:rPr lang="en-US" sz="1200" dirty="0" smtClean="0"/>
              <a:t>standard would be obsolete in ~2 yrs.  And excursions far above</a:t>
            </a:r>
            <a:r>
              <a:rPr lang="en-US" sz="1200" baseline="0" dirty="0" smtClean="0"/>
              <a:t> background would be subject to bias.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8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outlier not shown on</a:t>
            </a:r>
            <a:r>
              <a:rPr lang="en-US" baseline="0" dirty="0" smtClean="0"/>
              <a:t> right plot.</a:t>
            </a:r>
          </a:p>
          <a:p>
            <a:r>
              <a:rPr lang="en-US" baseline="0" dirty="0" smtClean="0"/>
              <a:t>Why do we need good precision and reproducibility?</a:t>
            </a:r>
          </a:p>
          <a:p>
            <a:r>
              <a:rPr lang="en-US" baseline="0" dirty="0" smtClean="0"/>
              <a:t>Because the signals are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to resolve gradients</a:t>
            </a:r>
            <a:r>
              <a:rPr lang="en-US" baseline="0" dirty="0" smtClean="0"/>
              <a:t>, the seasonal cycle, and enhancements above background.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14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SF6 has such a long lifetime,</a:t>
            </a:r>
            <a:r>
              <a:rPr lang="en-US" baseline="0" dirty="0" smtClean="0"/>
              <a:t> the atmosphere contains most the SF6 emitted.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gradients simulated in various models, compared to the observed gradient in black, as shown by Thompson et al from their</a:t>
            </a:r>
          </a:p>
          <a:p>
            <a:r>
              <a:rPr lang="en-US" baseline="0" dirty="0" smtClean="0"/>
              <a:t>N2O inversion paper.  You can see that some models overestimate the gradient.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4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way to look at that</a:t>
            </a:r>
            <a:r>
              <a:rPr lang="en-US" baseline="0" dirty="0" smtClean="0"/>
              <a:t> same picture is to use the gradient to infer a mean transit time, or age-of-air.  Traditionally, SF6 has been used to </a:t>
            </a:r>
          </a:p>
          <a:p>
            <a:r>
              <a:rPr lang="en-US" baseline="0" dirty="0" smtClean="0"/>
              <a:t>infer age of air in the stratosphere. But more recently that idea has also been applied to the troposphere.  Here we see that the model</a:t>
            </a:r>
          </a:p>
          <a:p>
            <a:r>
              <a:rPr lang="en-US" baseline="0" dirty="0" smtClean="0"/>
              <a:t>used in Waugh et al (2013) does not quite match the mean transit time (too long), which, like the last slide, implies that the model gradients are</a:t>
            </a:r>
          </a:p>
          <a:p>
            <a:r>
              <a:rPr lang="en-US" baseline="0" dirty="0" smtClean="0"/>
              <a:t>too large.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5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5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picture of the average gradient over about 10 years.  But we could ask:  Is that picture changing as SF6 emissions increase?  Can we see</a:t>
            </a:r>
          </a:p>
          <a:p>
            <a:r>
              <a:rPr lang="en-US" baseline="0" dirty="0" smtClean="0"/>
              <a:t>Changes in the gradients that would provide insight into regions of increasing emissions?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C8AF6-4F47-EC4F-ADFB-8989182C6C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9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0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4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6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1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2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9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E371-F53C-6B43-9DD4-1F7E96714CA1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9027-FF39-364C-8AAB-A9B33118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4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-NSF observa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570"/>
            <a:ext cx="9144000" cy="4215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666" y="1080645"/>
            <a:ext cx="802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can we learn from global measurements of SF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77186" y="1799562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Brad Hall</a:t>
            </a:r>
            <a:r>
              <a:rPr lang="en-US" dirty="0" smtClean="0"/>
              <a:t>, Ed </a:t>
            </a:r>
            <a:r>
              <a:rPr lang="en-US" dirty="0" err="1" smtClean="0"/>
              <a:t>Duglokencky</a:t>
            </a:r>
            <a:r>
              <a:rPr lang="en-US" dirty="0" smtClean="0"/>
              <a:t>, Ken </a:t>
            </a:r>
            <a:r>
              <a:rPr lang="en-US" dirty="0" err="1" smtClean="0"/>
              <a:t>Massarie</a:t>
            </a:r>
            <a:r>
              <a:rPr lang="en-US" dirty="0" smtClean="0"/>
              <a:t>, Geoff Dutton, James Elkins</a:t>
            </a:r>
          </a:p>
          <a:p>
            <a:pPr algn="ctr"/>
            <a:r>
              <a:rPr lang="en-US" dirty="0" smtClean="0"/>
              <a:t>NOAA Global Monitoring Division</a:t>
            </a:r>
            <a:endParaRPr lang="en-US" dirty="0"/>
          </a:p>
        </p:txBody>
      </p:sp>
      <p:pic>
        <p:nvPicPr>
          <p:cNvPr id="8" name="Picture 7" descr="gaw_logo_fulltext_horizo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19" y="89290"/>
            <a:ext cx="1642872" cy="673608"/>
          </a:xfrm>
          <a:prstGeom prst="rect">
            <a:avLst/>
          </a:prstGeom>
        </p:spPr>
      </p:pic>
      <p:pic>
        <p:nvPicPr>
          <p:cNvPr id="9" name="Picture 8" descr="NOAAlogo_nobor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8750" cy="1037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0722" y="6446433"/>
            <a:ext cx="3367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Photos courtesy of GMD photo library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5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9-27 at 1.3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99" y="4613869"/>
            <a:ext cx="2982201" cy="2244131"/>
          </a:xfrm>
          <a:prstGeom prst="rect">
            <a:avLst/>
          </a:prstGeom>
        </p:spPr>
      </p:pic>
      <p:pic>
        <p:nvPicPr>
          <p:cNvPr id="3" name="Picture 2" descr="global_trend_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4" y="650183"/>
            <a:ext cx="7200900" cy="412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200" y="305729"/>
            <a:ext cx="6911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Global average SF</a:t>
            </a:r>
            <a:r>
              <a:rPr lang="en-US" sz="2200" baseline="-25000" dirty="0" smtClean="0"/>
              <a:t>6</a:t>
            </a:r>
            <a:r>
              <a:rPr lang="en-US" sz="2200" dirty="0" smtClean="0"/>
              <a:t> from from Marine Boundary Layer Sites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7286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5200" y="305729"/>
            <a:ext cx="6911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Global average SF</a:t>
            </a:r>
            <a:r>
              <a:rPr lang="en-US" sz="2200" baseline="-25000" dirty="0" smtClean="0"/>
              <a:t>6</a:t>
            </a:r>
            <a:r>
              <a:rPr lang="en-US" sz="2200" dirty="0" smtClean="0"/>
              <a:t> from from Marine Boundary Layer Sites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5529392" y="3175704"/>
            <a:ext cx="144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linear fit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global_tre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7" y="643455"/>
            <a:ext cx="7200900" cy="4127500"/>
          </a:xfrm>
          <a:prstGeom prst="rect">
            <a:avLst/>
          </a:prstGeom>
        </p:spPr>
      </p:pic>
      <p:pic>
        <p:nvPicPr>
          <p:cNvPr id="6" name="Picture 5" descr="Screen Shot 2016-09-27 at 1.3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99" y="4613869"/>
            <a:ext cx="2982201" cy="22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7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6_global_growth_r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5" y="1141785"/>
            <a:ext cx="7680959" cy="4471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715" y="587787"/>
            <a:ext cx="3602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Global average growth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023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9364" y="804112"/>
            <a:ext cx="2283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Global Emissions</a:t>
            </a:r>
            <a:endParaRPr lang="en-US" sz="2400" dirty="0"/>
          </a:p>
        </p:txBody>
      </p:sp>
      <p:pic>
        <p:nvPicPr>
          <p:cNvPr id="4" name="Picture 3" descr="SF6_emissions_roug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257300"/>
            <a:ext cx="7137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7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Using SF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 to test models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137" y="163918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Mole fraction </a:t>
            </a:r>
          </a:p>
          <a:p>
            <a:r>
              <a:rPr lang="en-US" sz="2400" dirty="0" smtClean="0"/>
              <a:t>Seasonal cycle</a:t>
            </a:r>
          </a:p>
          <a:p>
            <a:r>
              <a:rPr lang="en-US" sz="2400" dirty="0" smtClean="0"/>
              <a:t>Inter-hemispheric gradient</a:t>
            </a:r>
          </a:p>
          <a:p>
            <a:r>
              <a:rPr lang="en-US" sz="2400" dirty="0" smtClean="0"/>
              <a:t>Exchange time</a:t>
            </a:r>
          </a:p>
          <a:p>
            <a:r>
              <a:rPr lang="en-US" sz="2400" dirty="0" smtClean="0"/>
              <a:t>“age-of-air” (transport time)</a:t>
            </a:r>
          </a:p>
        </p:txBody>
      </p:sp>
    </p:spTree>
    <p:extLst>
      <p:ext uri="{BB962C8B-B14F-4D97-AF65-F5344CB8AC3E}">
        <p14:creationId xmlns:p14="http://schemas.microsoft.com/office/powerpoint/2010/main" val="362162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17 at 1.31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33" y="708850"/>
            <a:ext cx="5685967" cy="6149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4630" y="708850"/>
            <a:ext cx="284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Thompson et al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0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8417" y="6365469"/>
            <a:ext cx="251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Waugh et al (2013)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9256" y="194244"/>
            <a:ext cx="495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gradient to infer mean transit time (Age-of-Air)</a:t>
            </a:r>
            <a:endParaRPr lang="en-US" dirty="0"/>
          </a:p>
        </p:txBody>
      </p:sp>
      <p:pic>
        <p:nvPicPr>
          <p:cNvPr id="6" name="Picture 5" descr="AofA_examp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739"/>
            <a:ext cx="4902200" cy="3390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0118" y="2607425"/>
            <a:ext cx="1959188" cy="1540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6-10-03 at 3.39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06" y="2150581"/>
            <a:ext cx="6790720" cy="43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6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610" y="1600200"/>
            <a:ext cx="8229600" cy="4525963"/>
          </a:xfrm>
        </p:spPr>
        <p:txBody>
          <a:bodyPr/>
          <a:lstStyle/>
          <a:p>
            <a:r>
              <a:rPr lang="en-US" dirty="0" smtClean="0"/>
              <a:t>Use global MBL data to examine: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hanges in SF</a:t>
            </a:r>
            <a:r>
              <a:rPr lang="en-US" baseline="-25000" dirty="0" smtClean="0"/>
              <a:t>6</a:t>
            </a:r>
            <a:r>
              <a:rPr lang="en-US" dirty="0" smtClean="0"/>
              <a:t> source distribution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nterhemispheric</a:t>
            </a:r>
            <a:r>
              <a:rPr lang="en-US" dirty="0" smtClean="0"/>
              <a:t> exchange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1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led_n2o_sf6_grad_sinla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612900"/>
            <a:ext cx="6667500" cy="363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2674" y="1243568"/>
            <a:ext cx="460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Average Normalized Gradient (2004-2014)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33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6_global_growth_r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5" y="1141785"/>
            <a:ext cx="7680959" cy="4471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715" y="587787"/>
            <a:ext cx="3602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Global average growth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337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82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84" y="0"/>
            <a:ext cx="5079527" cy="6939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870188"/>
            <a:ext cx="3531736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Outline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</a:rPr>
              <a:t>SF</a:t>
            </a:r>
            <a:r>
              <a:rPr lang="en-US" sz="2400" baseline="-25000" dirty="0" smtClean="0">
                <a:solidFill>
                  <a:srgbClr val="FFFF00"/>
                </a:solidFill>
              </a:rPr>
              <a:t>6</a:t>
            </a:r>
            <a:r>
              <a:rPr lang="en-US" sz="2400" dirty="0" smtClean="0">
                <a:solidFill>
                  <a:srgbClr val="FFFF00"/>
                </a:solidFill>
              </a:rPr>
              <a:t> background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</a:rPr>
              <a:t>Measurements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</a:rPr>
              <a:t>Global emissions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</a:rPr>
              <a:t>Using SF</a:t>
            </a:r>
            <a:r>
              <a:rPr lang="en-US" sz="2400" baseline="-25000" dirty="0" smtClean="0">
                <a:solidFill>
                  <a:srgbClr val="FFFF00"/>
                </a:solidFill>
              </a:rPr>
              <a:t>6</a:t>
            </a:r>
            <a:r>
              <a:rPr lang="en-US" sz="2400" dirty="0" smtClean="0">
                <a:solidFill>
                  <a:srgbClr val="FFFF00"/>
                </a:solidFill>
              </a:rPr>
              <a:t> to test models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</a:rPr>
              <a:t>Gradients/Transport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9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G_cooperative_net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64" y="894496"/>
            <a:ext cx="7608235" cy="5240527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351646" y="2970975"/>
            <a:ext cx="244694" cy="215347"/>
          </a:xfrm>
          <a:prstGeom prst="star5">
            <a:avLst/>
          </a:prstGeom>
          <a:solidFill>
            <a:srgbClr val="15FF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971975" y="2819514"/>
            <a:ext cx="244694" cy="215347"/>
          </a:xfrm>
          <a:prstGeom prst="star5">
            <a:avLst/>
          </a:prstGeom>
          <a:solidFill>
            <a:srgbClr val="15FF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660609" y="938284"/>
            <a:ext cx="244694" cy="215347"/>
          </a:xfrm>
          <a:prstGeom prst="star5">
            <a:avLst/>
          </a:prstGeom>
          <a:solidFill>
            <a:srgbClr val="15FF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251625" y="1743133"/>
            <a:ext cx="244694" cy="215347"/>
          </a:xfrm>
          <a:prstGeom prst="star5">
            <a:avLst/>
          </a:prstGeom>
          <a:solidFill>
            <a:srgbClr val="15FF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4308224" y="5873176"/>
            <a:ext cx="244694" cy="215347"/>
          </a:xfrm>
          <a:prstGeom prst="star5">
            <a:avLst/>
          </a:prstGeom>
          <a:solidFill>
            <a:srgbClr val="15FF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660609" y="4551933"/>
            <a:ext cx="244694" cy="215347"/>
          </a:xfrm>
          <a:prstGeom prst="star5">
            <a:avLst/>
          </a:prstGeom>
          <a:solidFill>
            <a:srgbClr val="15FF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2338" y="258068"/>
            <a:ext cx="4903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NOAA Cooperative Sampling Network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77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832" y="803911"/>
            <a:ext cx="2670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SF</a:t>
            </a:r>
            <a:r>
              <a:rPr lang="en-US" sz="2200" b="1" baseline="-25000" dirty="0" smtClean="0"/>
              <a:t>6</a:t>
            </a:r>
            <a:r>
              <a:rPr lang="en-US" sz="2200" b="1" dirty="0" smtClean="0"/>
              <a:t> regional averages</a:t>
            </a:r>
            <a:endParaRPr lang="en-US" sz="2200" b="1" dirty="0"/>
          </a:p>
        </p:txBody>
      </p:sp>
      <p:pic>
        <p:nvPicPr>
          <p:cNvPr id="4" name="Picture 3" descr="Pacific_Polar_gradi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308099"/>
            <a:ext cx="7905318" cy="44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1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7.12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6083300" cy="516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3327" y="482378"/>
            <a:ext cx="267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Montzka</a:t>
            </a:r>
            <a:r>
              <a:rPr lang="en-US" dirty="0" smtClean="0"/>
              <a:t> et al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0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031" y="255806"/>
            <a:ext cx="2729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Arctic:  BRW, ALT</a:t>
            </a:r>
          </a:p>
          <a:p>
            <a:r>
              <a:rPr lang="en-US" dirty="0" smtClean="0"/>
              <a:t>Antarctic:  SPO, PSA</a:t>
            </a:r>
          </a:p>
          <a:p>
            <a:r>
              <a:rPr lang="en-US" dirty="0" smtClean="0"/>
              <a:t>Tropical Pacific:  GMI, KUM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032826" y="1549271"/>
            <a:ext cx="259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smoothing + gap-filling</a:t>
            </a:r>
            <a:endParaRPr lang="en-US" dirty="0"/>
          </a:p>
        </p:txBody>
      </p:sp>
      <p:pic>
        <p:nvPicPr>
          <p:cNvPr id="6" name="Picture 5" descr="SF6_gradient_anal_1_with_stde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918603"/>
            <a:ext cx="6743700" cy="4356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2948" y="5160810"/>
            <a:ext cx="177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(yearly averages)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1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379" y="267457"/>
            <a:ext cx="2729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Arctic:  BRW, ALT</a:t>
            </a:r>
          </a:p>
          <a:p>
            <a:r>
              <a:rPr lang="en-US" dirty="0" smtClean="0"/>
              <a:t>Antarctic:  SPO, PSA</a:t>
            </a:r>
          </a:p>
          <a:p>
            <a:r>
              <a:rPr lang="en-US" dirty="0" smtClean="0"/>
              <a:t>Tropical Pacific:  GMI, KUM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032826" y="1549271"/>
            <a:ext cx="398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moothing + gap-</a:t>
            </a:r>
            <a:r>
              <a:rPr lang="en-US" dirty="0"/>
              <a:t>filling </a:t>
            </a:r>
            <a:r>
              <a:rPr lang="en-US" dirty="0" smtClean="0"/>
              <a:t>+ </a:t>
            </a:r>
            <a:r>
              <a:rPr lang="en-US" dirty="0" err="1" smtClean="0"/>
              <a:t>deseasonalized</a:t>
            </a:r>
            <a:endParaRPr lang="en-US" dirty="0"/>
          </a:p>
        </p:txBody>
      </p:sp>
      <p:pic>
        <p:nvPicPr>
          <p:cNvPr id="6" name="Picture 5" descr="SF6_gradient_anal_2_with_stde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94" y="1919172"/>
            <a:ext cx="6743700" cy="4356100"/>
          </a:xfrm>
          <a:prstGeom prst="rect">
            <a:avLst/>
          </a:prstGeom>
        </p:spPr>
      </p:pic>
      <p:sp>
        <p:nvSpPr>
          <p:cNvPr id="8" name="Right Arrow 7"/>
          <p:cNvSpPr>
            <a:spLocks noChangeAspect="1"/>
          </p:cNvSpPr>
          <p:nvPr/>
        </p:nvSpPr>
        <p:spPr>
          <a:xfrm rot="13140000">
            <a:off x="4223442" y="3082688"/>
            <a:ext cx="1497212" cy="151202"/>
          </a:xfrm>
          <a:prstGeom prst="rightArrow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4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553" y="419143"/>
            <a:ext cx="3643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Interhemispheric</a:t>
            </a:r>
            <a:r>
              <a:rPr lang="en-US" sz="2400" b="1" dirty="0" smtClean="0"/>
              <a:t> Exchange</a:t>
            </a:r>
            <a:endParaRPr lang="en-US" sz="2400" b="1" dirty="0"/>
          </a:p>
        </p:txBody>
      </p:sp>
      <p:pic>
        <p:nvPicPr>
          <p:cNvPr id="2" name="Picture 1" descr="Screen Shot 2016-10-04 at 3.25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07" y="1770934"/>
            <a:ext cx="5356394" cy="4734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953" y="1293248"/>
            <a:ext cx="4968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Effects the distribution of many trace gases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Influenced by ENSO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6602" y="2819513"/>
            <a:ext cx="269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 from </a:t>
            </a:r>
            <a:r>
              <a:rPr lang="en-US" dirty="0" err="1" smtClean="0"/>
              <a:t>Francey</a:t>
            </a:r>
            <a:r>
              <a:rPr lang="en-US" dirty="0" smtClean="0"/>
              <a:t> et al</a:t>
            </a:r>
          </a:p>
          <a:p>
            <a:r>
              <a:rPr lang="en-US" dirty="0" smtClean="0"/>
              <a:t>(2016), </a:t>
            </a:r>
            <a:r>
              <a:rPr lang="en-US" i="1" dirty="0" err="1" smtClean="0"/>
              <a:t>Biogesciences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078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553" y="419143"/>
            <a:ext cx="373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Inter-hemispheric Exchange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953" y="1293248"/>
            <a:ext cx="7289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A</a:t>
            </a:r>
            <a:r>
              <a:rPr lang="en-US" sz="2000" dirty="0" smtClean="0"/>
              <a:t>ffects the inter-hemispheric differences of</a:t>
            </a:r>
            <a:r>
              <a:rPr lang="en-US" sz="2000" dirty="0"/>
              <a:t> </a:t>
            </a:r>
            <a:r>
              <a:rPr lang="en-US" sz="2000" dirty="0" smtClean="0"/>
              <a:t>long-lived trace gases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Influenced by ENSO</a:t>
            </a:r>
          </a:p>
        </p:txBody>
      </p:sp>
      <p:pic>
        <p:nvPicPr>
          <p:cNvPr id="2" name="Picture 1" descr="Screen Shot 2016-10-16 at 5.35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997200"/>
            <a:ext cx="5892800" cy="86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5943" y="4204323"/>
            <a:ext cx="236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from </a:t>
            </a:r>
            <a:r>
              <a:rPr lang="en-US" dirty="0" err="1" smtClean="0"/>
              <a:t>Patra</a:t>
            </a:r>
            <a:r>
              <a:rPr lang="en-US" dirty="0" smtClean="0"/>
              <a:t> et al (2009)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0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431" y="629145"/>
            <a:ext cx="7471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Inter-hemispheric exchange time derived from SF</a:t>
            </a:r>
            <a:r>
              <a:rPr lang="en-US" sz="2200" baseline="-25000" dirty="0" smtClean="0"/>
              <a:t>6</a:t>
            </a:r>
            <a:r>
              <a:rPr lang="en-US" sz="2200" dirty="0" smtClean="0"/>
              <a:t> observations</a:t>
            </a:r>
            <a:endParaRPr lang="en-US" sz="2200" dirty="0"/>
          </a:p>
        </p:txBody>
      </p:sp>
      <p:pic>
        <p:nvPicPr>
          <p:cNvPr id="2" name="Picture 1" descr="exchange_time_with_Patr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73200"/>
            <a:ext cx="76073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9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3634" y="41914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57356" y="1396709"/>
            <a:ext cx="730505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 precise SF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measurements around the globe we can: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examine large-scale model transport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infer inter-annual variability in hemispheric exchange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infer changes in emissions patterns</a:t>
            </a:r>
          </a:p>
          <a:p>
            <a:endParaRPr lang="en-US" sz="2000" dirty="0"/>
          </a:p>
          <a:p>
            <a:r>
              <a:rPr lang="en-US" sz="2000" dirty="0" smtClean="0"/>
              <a:t>Results: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Increased in global SF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emissions are consistent with increased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emissions from lower latitudes in the N.H.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711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921_1008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9292" y="1173013"/>
            <a:ext cx="3444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cs typeface="Arial Black"/>
              </a:rPr>
              <a:t>Thank You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4611" y="6051842"/>
            <a:ext cx="5661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Aspen at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Niwot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Ridge, September 30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79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24528" y="318254"/>
            <a:ext cx="41088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SF</a:t>
            </a:r>
            <a:r>
              <a:rPr lang="en-US" sz="3000" baseline="-25000" dirty="0" smtClean="0">
                <a:solidFill>
                  <a:srgbClr val="000000"/>
                </a:solidFill>
              </a:rPr>
              <a:t>6</a:t>
            </a:r>
            <a:r>
              <a:rPr lang="en-US" sz="3000" dirty="0" smtClean="0">
                <a:solidFill>
                  <a:srgbClr val="000000"/>
                </a:solidFill>
              </a:rPr>
              <a:t>:  lifetime 580-3200 </a:t>
            </a:r>
            <a:r>
              <a:rPr lang="en-US" sz="3000" dirty="0" err="1" smtClean="0">
                <a:solidFill>
                  <a:srgbClr val="000000"/>
                </a:solidFill>
              </a:rPr>
              <a:t>yr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5729" y="1607822"/>
            <a:ext cx="2246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Increasing ~0.3 ppt/</a:t>
            </a:r>
            <a:r>
              <a:rPr lang="en-US" dirty="0" err="1" smtClean="0">
                <a:solidFill>
                  <a:srgbClr val="000000"/>
                </a:solidFill>
              </a:rPr>
              <a:t>yr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High GWP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SF6_time_histo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2500"/>
            <a:ext cx="7772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33" y="361177"/>
            <a:ext cx="646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Measurements:  Electron Capture Detector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1" name="Picture 10" descr="SF6_chroms_sa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22" y="844702"/>
            <a:ext cx="6255278" cy="57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2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385" y="601474"/>
            <a:ext cx="4183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Measurements:  Calibration</a:t>
            </a:r>
            <a:endParaRPr lang="en-US" sz="2400" dirty="0"/>
          </a:p>
        </p:txBody>
      </p:sp>
      <p:pic>
        <p:nvPicPr>
          <p:cNvPr id="4" name="Picture 3" descr="SF6_2014_line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13" y="239703"/>
            <a:ext cx="5297016" cy="3293715"/>
          </a:xfrm>
          <a:prstGeom prst="rect">
            <a:avLst/>
          </a:prstGeom>
        </p:spPr>
      </p:pic>
      <p:pic>
        <p:nvPicPr>
          <p:cNvPr id="5" name="Picture 4" descr="SF6_2014_po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850"/>
            <a:ext cx="5922312" cy="35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2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086" y="1960557"/>
            <a:ext cx="8319613" cy="16879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1660" y="404127"/>
            <a:ext cx="8241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ECD response is nearly linear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							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21660" y="2078802"/>
            <a:ext cx="8722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Using </a:t>
            </a:r>
            <a:r>
              <a:rPr lang="en-US" sz="2400" dirty="0"/>
              <a:t>single </a:t>
            </a:r>
            <a:r>
              <a:rPr lang="en-US" sz="2400" dirty="0" smtClean="0"/>
              <a:t>reference standard </a:t>
            </a:r>
            <a:r>
              <a:rPr lang="en-US" sz="2400" dirty="0"/>
              <a:t>can </a:t>
            </a:r>
            <a:r>
              <a:rPr lang="en-US" sz="2400" dirty="0" smtClean="0"/>
              <a:t>result </a:t>
            </a:r>
            <a:r>
              <a:rPr lang="en-US" sz="2400" dirty="0"/>
              <a:t>in </a:t>
            </a:r>
            <a:r>
              <a:rPr lang="en-US" sz="2400" dirty="0" smtClean="0"/>
              <a:t>small errors</a:t>
            </a:r>
          </a:p>
          <a:p>
            <a:endParaRPr lang="en-US" sz="2400" dirty="0"/>
          </a:p>
          <a:p>
            <a:r>
              <a:rPr lang="en-US" sz="2400" dirty="0" smtClean="0"/>
              <a:t>Error = 0.03 ppt for 1 ppt difference between Air and standard</a:t>
            </a:r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8086" y="3841698"/>
            <a:ext cx="8319613" cy="16879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1660" y="3959943"/>
            <a:ext cx="8722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Using two standards can give good results</a:t>
            </a:r>
          </a:p>
          <a:p>
            <a:endParaRPr lang="en-US" sz="2400" dirty="0"/>
          </a:p>
          <a:p>
            <a:r>
              <a:rPr lang="en-US" sz="2400" dirty="0" smtClean="0"/>
              <a:t>Error = 0.01 ppt when Air is bracketed by 2 standards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15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436" y="329312"/>
            <a:ext cx="87523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 WMO/GAW Central Calibration Laboratory:  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We use multiple standards to define our ECD response: 2-20 ppt.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This leads to very good reproducibility.</a:t>
            </a:r>
            <a:endParaRPr lang="en-US" sz="2400" dirty="0"/>
          </a:p>
        </p:txBody>
      </p:sp>
      <p:pic>
        <p:nvPicPr>
          <p:cNvPr id="7" name="Picture 6" descr="2016_SF6_reprod_h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3" y="2202017"/>
            <a:ext cx="4630179" cy="4198176"/>
          </a:xfrm>
          <a:prstGeom prst="rect">
            <a:avLst/>
          </a:prstGeom>
        </p:spPr>
      </p:pic>
      <p:pic>
        <p:nvPicPr>
          <p:cNvPr id="8" name="Picture 7" descr="2016_SF6_reprod_dis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51" y="2458336"/>
            <a:ext cx="4965031" cy="3776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0729" y="1932654"/>
            <a:ext cx="281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2006, 4-14 </a:t>
            </a:r>
            <a:r>
              <a:rPr lang="en-US" dirty="0" err="1" smtClean="0"/>
              <a:t>ppt</a:t>
            </a:r>
            <a:endParaRPr lang="en-US" dirty="0" smtClean="0"/>
          </a:p>
          <a:p>
            <a:r>
              <a:rPr lang="en-US" dirty="0" smtClean="0"/>
              <a:t>Analysis at least 6 mo. apart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1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846869" y="4537272"/>
            <a:ext cx="595269" cy="14293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2780" y="104662"/>
            <a:ext cx="7359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Signals are small:  need precise, well-calibrated measurements</a:t>
            </a:r>
            <a:endParaRPr lang="en-US" sz="2200" dirty="0"/>
          </a:p>
        </p:txBody>
      </p:sp>
      <p:pic>
        <p:nvPicPr>
          <p:cNvPr id="9" name="Picture 8" descr="all_sf6_lg_surface_2013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433"/>
            <a:ext cx="3966694" cy="3966694"/>
          </a:xfrm>
          <a:prstGeom prst="rect">
            <a:avLst/>
          </a:prstGeom>
        </p:spPr>
      </p:pic>
      <p:pic>
        <p:nvPicPr>
          <p:cNvPr id="7" name="Picture 6" descr="NWR_insitu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75" y="3933683"/>
            <a:ext cx="5729929" cy="27213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8166" y="4167940"/>
            <a:ext cx="296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Niwot</a:t>
            </a:r>
            <a:r>
              <a:rPr lang="en-US" dirty="0" smtClean="0"/>
              <a:t> Ridge, Colorado (NWR)</a:t>
            </a:r>
            <a:endParaRPr lang="en-US" dirty="0"/>
          </a:p>
        </p:txBody>
      </p:sp>
      <p:pic>
        <p:nvPicPr>
          <p:cNvPr id="8" name="Picture 7" descr="alt_sf6_seasona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1" y="1081226"/>
            <a:ext cx="5475164" cy="27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2338" y="258068"/>
            <a:ext cx="4903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NOAA Cooperative Sampling Network</a:t>
            </a:r>
            <a:endParaRPr lang="en-US" sz="2400" dirty="0"/>
          </a:p>
        </p:txBody>
      </p:sp>
      <p:pic>
        <p:nvPicPr>
          <p:cNvPr id="6" name="Picture 5" descr="CCG_cooperative_net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64" y="894496"/>
            <a:ext cx="7608235" cy="52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891</Words>
  <Application>Microsoft Macintosh PowerPoint</Application>
  <PresentationFormat>On-screen Show (4:3)</PresentationFormat>
  <Paragraphs>134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SF6 to test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Department of Commerce, 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Hall</dc:creator>
  <cp:lastModifiedBy>Brad Hall</cp:lastModifiedBy>
  <cp:revision>136</cp:revision>
  <dcterms:created xsi:type="dcterms:W3CDTF">2016-09-23T22:37:18Z</dcterms:created>
  <dcterms:modified xsi:type="dcterms:W3CDTF">2016-11-02T17:35:57Z</dcterms:modified>
</cp:coreProperties>
</file>