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2" r:id="rId3"/>
    <p:sldId id="280" r:id="rId4"/>
    <p:sldId id="288" r:id="rId5"/>
    <p:sldId id="268" r:id="rId6"/>
    <p:sldId id="290" r:id="rId7"/>
    <p:sldId id="295" r:id="rId8"/>
    <p:sldId id="257" r:id="rId9"/>
    <p:sldId id="282" r:id="rId10"/>
    <p:sldId id="281" r:id="rId11"/>
    <p:sldId id="258" r:id="rId12"/>
    <p:sldId id="277" r:id="rId13"/>
    <p:sldId id="284" r:id="rId14"/>
    <p:sldId id="291" r:id="rId15"/>
    <p:sldId id="296" r:id="rId16"/>
    <p:sldId id="265" r:id="rId17"/>
    <p:sldId id="271" r:id="rId18"/>
    <p:sldId id="298" r:id="rId19"/>
    <p:sldId id="283" r:id="rId20"/>
    <p:sldId id="300" r:id="rId21"/>
    <p:sldId id="285" r:id="rId22"/>
    <p:sldId id="279" r:id="rId23"/>
    <p:sldId id="263" r:id="rId24"/>
    <p:sldId id="287" r:id="rId25"/>
    <p:sldId id="264" r:id="rId26"/>
    <p:sldId id="262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IsjOiP887p2+CidsjSEfA==" hashData="LmuGFP+7RF7e/wIbdHRhE4xXxk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737" autoAdjust="0"/>
  </p:normalViewPr>
  <p:slideViewPr>
    <p:cSldViewPr>
      <p:cViewPr>
        <p:scale>
          <a:sx n="70" d="100"/>
          <a:sy n="70" d="100"/>
        </p:scale>
        <p:origin x="-1164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AB64F-140D-4B26-9A48-F0AD3351254A}" type="datetimeFigureOut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8B0D-F845-447E-B22B-D3407E64B6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798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341CA-C988-4CA3-863C-13CE39F19284}" type="datetimeFigureOut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E1C1-F0B6-40A1-818C-0532783804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836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E1C1-F0B6-40A1-818C-0532783804A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006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B5B02-11E8-4D6A-9AE4-CD83F9D3E883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7195-51C2-49D9-9BDA-6E0CC8C11EA4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5905-4256-41DD-8DCB-4D46FC86720D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88C8-29DE-4FDF-B0B2-EB7F17246D7F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24BC8-0659-4E24-B987-5AD1B873C9FC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07B1C-71C9-4539-AFFB-FFBE42E88D91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F495-D273-450E-8680-D0BC08AA203B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5CCA-3016-4AE4-9A51-0C2217B288E0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6E41-78FC-48E4-946F-CDF441619F1B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43D5-8A90-46E4-87C9-547202543310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0F5E-EDBC-4960-93BF-9B7DD87389E4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DC168C-4700-4CE5-8271-86B8F9022043}" type="datetime1">
              <a:rPr lang="zh-TW" altLang="en-US" smtClean="0"/>
              <a:t>2014/11/25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4F20C9-36D3-4F1B-A33A-A7B24C285E5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6052934"/>
            <a:ext cx="9144000" cy="832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371600"/>
            <a:ext cx="8143056" cy="1828800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/>
              <a:t>Characteristics and EEMD analysis of CO</a:t>
            </a:r>
            <a:r>
              <a:rPr lang="en-US" altLang="zh-TW" sz="3600" baseline="-25000" dirty="0"/>
              <a:t>2</a:t>
            </a:r>
            <a:r>
              <a:rPr lang="en-US" altLang="zh-TW" sz="3600" dirty="0"/>
              <a:t> and CH</a:t>
            </a:r>
            <a:r>
              <a:rPr lang="en-US" altLang="zh-TW" sz="3600" baseline="-25000" dirty="0"/>
              <a:t>4</a:t>
            </a:r>
            <a:r>
              <a:rPr lang="en-US" altLang="zh-TW" sz="3600" dirty="0"/>
              <a:t> at </a:t>
            </a:r>
            <a:r>
              <a:rPr lang="en-US" altLang="zh-TW" sz="3600" dirty="0" err="1"/>
              <a:t>Lulin</a:t>
            </a:r>
            <a:r>
              <a:rPr lang="en-US" altLang="zh-TW" sz="3600" dirty="0"/>
              <a:t> Atmospheric Background Station (LABS), Taiwan.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3228536"/>
            <a:ext cx="8143056" cy="2216688"/>
          </a:xfrm>
        </p:spPr>
        <p:txBody>
          <a:bodyPr>
            <a:normAutofit/>
          </a:bodyPr>
          <a:lstStyle/>
          <a:p>
            <a:pPr algn="l"/>
            <a:endParaRPr lang="en-US" altLang="zh-TW" sz="900" dirty="0" smtClean="0"/>
          </a:p>
          <a:p>
            <a:pPr algn="l"/>
            <a:r>
              <a:rPr lang="en-US" altLang="zh-TW" sz="2000" dirty="0" smtClean="0"/>
              <a:t>Chang-Feng Ou-Yang</a:t>
            </a:r>
            <a:r>
              <a:rPr lang="en-US" altLang="zh-TW" sz="2000" baseline="30000" dirty="0" smtClean="0"/>
              <a:t>1</a:t>
            </a:r>
            <a:r>
              <a:rPr lang="en-US" altLang="zh-TW" sz="2000" dirty="0" smtClean="0"/>
              <a:t>, </a:t>
            </a:r>
            <a:r>
              <a:rPr lang="en-US" altLang="zh-TW" sz="2000" dirty="0"/>
              <a:t>Hsiao-</a:t>
            </a:r>
            <a:r>
              <a:rPr lang="en-US" altLang="zh-TW" sz="2000" dirty="0" err="1"/>
              <a:t>Lan</a:t>
            </a:r>
            <a:r>
              <a:rPr lang="en-US" altLang="zh-TW" sz="2000" dirty="0"/>
              <a:t> Wang</a:t>
            </a:r>
            <a:r>
              <a:rPr lang="en-US" altLang="zh-TW" sz="2000" baseline="30000" dirty="0"/>
              <a:t>1</a:t>
            </a:r>
            <a:r>
              <a:rPr lang="en-US" altLang="zh-TW" sz="2000" dirty="0"/>
              <a:t>, </a:t>
            </a:r>
            <a:r>
              <a:rPr lang="en-US" altLang="zh-TW" sz="2000" dirty="0" err="1" smtClean="0"/>
              <a:t>Jia</a:t>
            </a:r>
            <a:r>
              <a:rPr lang="en-US" altLang="zh-TW" sz="2000" dirty="0" smtClean="0"/>
              <a:t>-Lin Wang</a:t>
            </a:r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, </a:t>
            </a:r>
            <a:r>
              <a:rPr lang="en-US" altLang="zh-TW" sz="2000" dirty="0" err="1"/>
              <a:t>Neng-Huei</a:t>
            </a:r>
            <a:r>
              <a:rPr lang="en-US" altLang="zh-TW" sz="2000" dirty="0"/>
              <a:t> Lin</a:t>
            </a:r>
            <a:r>
              <a:rPr lang="en-US" altLang="zh-TW" sz="2000" baseline="30000" dirty="0"/>
              <a:t>1</a:t>
            </a:r>
            <a:r>
              <a:rPr lang="en-US" altLang="zh-TW" sz="2000" dirty="0"/>
              <a:t>, and </a:t>
            </a:r>
            <a:r>
              <a:rPr lang="en-US" altLang="zh-TW" sz="2000" dirty="0" smtClean="0"/>
              <a:t>Russell C. Schnell</a:t>
            </a:r>
            <a:r>
              <a:rPr lang="en-US" altLang="zh-TW" sz="2000" baseline="30000" dirty="0" smtClean="0"/>
              <a:t>3</a:t>
            </a:r>
            <a:endParaRPr lang="en-US" altLang="zh-TW" sz="2000" dirty="0" smtClean="0"/>
          </a:p>
          <a:p>
            <a:pPr algn="l"/>
            <a:endParaRPr lang="en-US" altLang="zh-TW" sz="1800" dirty="0" smtClean="0"/>
          </a:p>
          <a:p>
            <a:pPr algn="l"/>
            <a:r>
              <a:rPr lang="en-US" altLang="zh-TW" sz="1600" baseline="30000" dirty="0" smtClean="0"/>
              <a:t>1 </a:t>
            </a:r>
            <a:r>
              <a:rPr lang="en-US" altLang="zh-TW" sz="1600" dirty="0" smtClean="0"/>
              <a:t>Department of Atmospheric Sciences, National Central  University, Taiwan.</a:t>
            </a:r>
          </a:p>
          <a:p>
            <a:pPr algn="l"/>
            <a:r>
              <a:rPr lang="en-US" altLang="zh-TW" sz="1600" baseline="30000" dirty="0" smtClean="0"/>
              <a:t>2 </a:t>
            </a:r>
            <a:r>
              <a:rPr lang="en-US" altLang="zh-TW" sz="1600" dirty="0" smtClean="0"/>
              <a:t>Department of Chemistry, National Central University, Taiwan.</a:t>
            </a:r>
          </a:p>
          <a:p>
            <a:pPr algn="l"/>
            <a:r>
              <a:rPr lang="en-US" altLang="zh-TW" sz="1600" baseline="30000" dirty="0" smtClean="0"/>
              <a:t>3 </a:t>
            </a:r>
            <a:r>
              <a:rPr lang="en-US" altLang="zh-TW" sz="1600" dirty="0" smtClean="0"/>
              <a:t>NOAA/GMD, Boulder, CO, USA.</a:t>
            </a:r>
          </a:p>
          <a:p>
            <a:pPr algn="l"/>
            <a:endParaRPr lang="zh-TW" altLang="en-US" sz="9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97" t="18806" r="10878"/>
          <a:stretch/>
        </p:blipFill>
        <p:spPr>
          <a:xfrm>
            <a:off x="1115616" y="6153388"/>
            <a:ext cx="2292964" cy="639757"/>
          </a:xfrm>
          <a:prstGeom prst="rect">
            <a:avLst/>
          </a:prstGeom>
        </p:spPr>
      </p:pic>
      <p:pic>
        <p:nvPicPr>
          <p:cNvPr id="5" name="Picture 11" descr="http://www.lmd.polytechnique.fr/%7Ecrevoisi/images/NOA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4" y="6153388"/>
            <a:ext cx="649358" cy="6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170279" y="6188239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Mon, 20</a:t>
            </a:r>
            <a:r>
              <a:rPr lang="en-US" altLang="zh-TW" sz="1600" baseline="30000" dirty="0" smtClean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th</a:t>
            </a:r>
            <a:r>
              <a:rPr lang="en-US" altLang="zh-TW" sz="1600" dirty="0" smtClean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 Oct, 2014</a:t>
            </a:r>
          </a:p>
          <a:p>
            <a:r>
              <a:rPr lang="en-US" altLang="zh-TW" sz="1600" dirty="0" smtClean="0">
                <a:solidFill>
                  <a:schemeClr val="accent3">
                    <a:lumMod val="75000"/>
                  </a:schemeClr>
                </a:solidFill>
                <a:latin typeface="Bell MT" panose="02020503060305020303" pitchFamily="18" charset="0"/>
              </a:rPr>
              <a:t>in Daejeon, Korea</a:t>
            </a:r>
            <a:endParaRPr lang="zh-TW" altLang="en-US" sz="1600" dirty="0">
              <a:solidFill>
                <a:schemeClr val="accent3">
                  <a:lumMod val="75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924800" y="6387996"/>
            <a:ext cx="762000" cy="365125"/>
          </a:xfrm>
        </p:spPr>
        <p:txBody>
          <a:bodyPr/>
          <a:lstStyle/>
          <a:p>
            <a:fld id="{B14F20C9-36D3-4F1B-A33A-A7B24C285E5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09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/>
              </a:rPr>
              <a:t>δ</a:t>
            </a:r>
            <a:r>
              <a:rPr lang="en-US" altLang="zh-TW" baseline="30000" dirty="0" smtClean="0">
                <a:ea typeface="新細明體"/>
              </a:rPr>
              <a:t>13</a:t>
            </a:r>
            <a:r>
              <a:rPr lang="en-US" altLang="zh-TW" dirty="0" smtClean="0">
                <a:ea typeface="新細明體"/>
              </a:rPr>
              <a:t>C of CO</a:t>
            </a:r>
            <a:r>
              <a:rPr lang="en-US" altLang="zh-TW" baseline="-25000" dirty="0" smtClean="0">
                <a:ea typeface="新細明體"/>
              </a:rPr>
              <a:t>2</a:t>
            </a:r>
            <a:endParaRPr lang="zh-TW" altLang="en-US" baseline="-25000" dirty="0"/>
          </a:p>
        </p:txBody>
      </p:sp>
      <p:graphicFrame>
        <p:nvGraphicFramePr>
          <p:cNvPr id="7" name="內容版面配置區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240462"/>
              </p:ext>
            </p:extLst>
          </p:nvPr>
        </p:nvGraphicFramePr>
        <p:xfrm>
          <a:off x="899592" y="1965057"/>
          <a:ext cx="7272808" cy="475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SPW 12.0 Graph" r:id="rId3" imgW="5086369" imgH="3324199" progId="SigmaPlotGraphicObject.11">
                  <p:embed/>
                </p:oleObj>
              </mc:Choice>
              <mc:Fallback>
                <p:oleObj name="SPW 12.0 Graph" r:id="rId3" imgW="5086369" imgH="3324199" progId="SigmaPlotGraphicObject.11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65057"/>
                        <a:ext cx="7272808" cy="4753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428381" y="2004809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Mean = </a:t>
            </a:r>
            <a:r>
              <a:rPr lang="en-US" altLang="zh-TW" sz="2000" dirty="0" smtClean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-8.17 ‰</a:t>
            </a:r>
            <a:endParaRPr lang="zh-TW" altLang="en-US" sz="2000" dirty="0">
              <a:solidFill>
                <a:srgbClr val="FF00FF"/>
              </a:solidFill>
              <a:latin typeface="Cambria Math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732240" y="2004809"/>
            <a:ext cx="1130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-8.48 ‰</a:t>
            </a:r>
            <a:endParaRPr lang="zh-TW" altLang="en-US" sz="2000" dirty="0">
              <a:solidFill>
                <a:srgbClr val="FF00FF"/>
              </a:solidFill>
              <a:latin typeface="Cambria Math" panose="02040503050406030204" pitchFamily="18" charset="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124174" y="5230941"/>
            <a:ext cx="169629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less influenced </a:t>
            </a:r>
          </a:p>
          <a:p>
            <a:r>
              <a:rPr lang="en-US" altLang="zh-TW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local plants</a:t>
            </a:r>
            <a:endParaRPr lang="zh-TW" alt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1835696" y="3645024"/>
            <a:ext cx="4824536" cy="0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732240" y="4221088"/>
            <a:ext cx="1130438" cy="0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2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</a:t>
            </a:r>
            <a:r>
              <a:rPr lang="en-US" altLang="zh-TW" baseline="-25000" dirty="0"/>
              <a:t>4</a:t>
            </a:r>
            <a:r>
              <a:rPr lang="en-US" altLang="zh-TW" dirty="0"/>
              <a:t> </a:t>
            </a:r>
            <a:r>
              <a:rPr lang="en-US" altLang="zh-TW" dirty="0" smtClean="0"/>
              <a:t>at LABS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692202"/>
              </p:ext>
            </p:extLst>
          </p:nvPr>
        </p:nvGraphicFramePr>
        <p:xfrm>
          <a:off x="1331640" y="1950481"/>
          <a:ext cx="6192688" cy="480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SPW 12.0 Graph" r:id="rId3" imgW="4295714" imgH="3333660" progId="SigmaPlotGraphicObject.11">
                  <p:embed/>
                </p:oleObj>
              </mc:Choice>
              <mc:Fallback>
                <p:oleObj name="SPW 12.0 Graph" r:id="rId3" imgW="4295714" imgH="3333660" progId="SigmaPlotGraphicObject.11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950481"/>
                        <a:ext cx="6192688" cy="4805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139952" y="908720"/>
            <a:ext cx="2298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Mean CO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in 2013</a:t>
            </a:r>
          </a:p>
          <a:p>
            <a:r>
              <a:rPr lang="en-US" altLang="zh-TW" sz="20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Flasks : 1847.9 ppb</a:t>
            </a:r>
          </a:p>
          <a:p>
            <a:r>
              <a:rPr lang="en-US" altLang="zh-TW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In-situ: </a:t>
            </a:r>
            <a:r>
              <a:rPr lang="en-US" altLang="zh-TW" sz="20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1849.7 ppb</a:t>
            </a:r>
            <a:endParaRPr lang="en-US" altLang="zh-TW" sz="20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588224" y="908720"/>
            <a:ext cx="2505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Mean growth rate: </a:t>
            </a:r>
          </a:p>
          <a:p>
            <a:r>
              <a:rPr lang="en-US" altLang="zh-TW" sz="2000" dirty="0" smtClean="0">
                <a:solidFill>
                  <a:srgbClr val="FF00FF"/>
                </a:solidFill>
                <a:latin typeface="Cambria Math" panose="02040503050406030204" pitchFamily="18" charset="0"/>
              </a:rPr>
              <a:t>Flasks: +6.4 ppb yr</a:t>
            </a:r>
            <a:r>
              <a:rPr lang="en-US" altLang="zh-TW" sz="2000" baseline="30000" dirty="0" smtClean="0">
                <a:solidFill>
                  <a:srgbClr val="FF00FF"/>
                </a:solidFill>
                <a:latin typeface="Cambria Math" panose="02040503050406030204" pitchFamily="18" charset="0"/>
              </a:rPr>
              <a:t>-1</a:t>
            </a:r>
            <a:r>
              <a:rPr lang="en-US" altLang="zh-TW" sz="2000" dirty="0" smtClean="0">
                <a:solidFill>
                  <a:srgbClr val="FF00FF"/>
                </a:solidFill>
                <a:latin typeface="Cambria Math" panose="02040503050406030204" pitchFamily="18" charset="0"/>
              </a:rPr>
              <a:t> </a:t>
            </a:r>
            <a:endParaRPr lang="zh-TW" altLang="en-US" sz="2000" dirty="0">
              <a:solidFill>
                <a:srgbClr val="FF00FF"/>
              </a:solidFill>
              <a:latin typeface="Cambria Math" panose="02040503050406030204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9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6"/>
          <a:stretch/>
        </p:blipFill>
        <p:spPr bwMode="auto">
          <a:xfrm>
            <a:off x="3874059" y="170309"/>
            <a:ext cx="5018421" cy="264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" b="19692"/>
          <a:stretch/>
        </p:blipFill>
        <p:spPr bwMode="auto">
          <a:xfrm>
            <a:off x="3872917" y="4330473"/>
            <a:ext cx="5018421" cy="24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b="36446"/>
          <a:stretch/>
        </p:blipFill>
        <p:spPr bwMode="auto">
          <a:xfrm>
            <a:off x="3874059" y="2448464"/>
            <a:ext cx="5018420" cy="188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Inter-comparison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75716" y="3140968"/>
            <a:ext cx="25476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Mean difference: </a:t>
            </a:r>
          </a:p>
          <a:p>
            <a:r>
              <a:rPr lang="en-US" altLang="zh-TW" sz="2000" dirty="0" smtClean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+0.05±1.84 ppm CO</a:t>
            </a:r>
            <a:r>
              <a:rPr lang="en-US" altLang="zh-TW" sz="2000" baseline="-25000" dirty="0" smtClean="0">
                <a:solidFill>
                  <a:schemeClr val="accent5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r>
              <a:rPr lang="en-US" altLang="zh-TW" sz="2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-0.16±7.90 ppb CH</a:t>
            </a:r>
            <a:r>
              <a:rPr lang="en-US" altLang="zh-TW" sz="2000" baseline="-25000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altLang="zh-TW" sz="2000" baseline="-250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1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Seasonal cycle of CO</a:t>
            </a:r>
            <a:r>
              <a:rPr lang="en-US" altLang="zh-TW" baseline="-25000" dirty="0"/>
              <a:t>2</a:t>
            </a:r>
            <a:r>
              <a:rPr lang="en-US" altLang="zh-TW" dirty="0"/>
              <a:t> and CH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10" name="內容版面配置區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230729"/>
              </p:ext>
            </p:extLst>
          </p:nvPr>
        </p:nvGraphicFramePr>
        <p:xfrm>
          <a:off x="755576" y="1988840"/>
          <a:ext cx="4975557" cy="4757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SPW 12.0 Graph" r:id="rId3" imgW="4343349" imgH="4152928" progId="SigmaPlotGraphicObject.11">
                  <p:embed/>
                </p:oleObj>
              </mc:Choice>
              <mc:Fallback>
                <p:oleObj name="SPW 12.0 Graph" r:id="rId3" imgW="4343349" imgH="4152928" progId="SigmaPlotGraphicObject.11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988840"/>
                        <a:ext cx="4975557" cy="4757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5508104" y="4077072"/>
            <a:ext cx="3498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Monthly </a:t>
            </a:r>
            <a:r>
              <a:rPr lang="en-US" altLang="zh-TW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averages</a:t>
            </a:r>
            <a:r>
              <a:rPr lang="en-US" altLang="zh-TW" dirty="0" smtClean="0"/>
              <a:t> of in-situ data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00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Variability of CO</a:t>
            </a:r>
            <a:r>
              <a:rPr lang="en-US" altLang="zh-TW" baseline="-25000" dirty="0"/>
              <a:t>2</a:t>
            </a:r>
            <a:r>
              <a:rPr lang="en-US" altLang="zh-TW" dirty="0"/>
              <a:t> within </a:t>
            </a:r>
            <a:r>
              <a:rPr lang="en-US" altLang="zh-TW" dirty="0" smtClean="0"/>
              <a:t>an </a:t>
            </a:r>
            <a:r>
              <a:rPr lang="en-US" altLang="zh-TW" dirty="0"/>
              <a:t>hour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15" name="內容版面配置區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839036"/>
              </p:ext>
            </p:extLst>
          </p:nvPr>
        </p:nvGraphicFramePr>
        <p:xfrm>
          <a:off x="1187624" y="1977660"/>
          <a:ext cx="6534654" cy="476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SPW 12.0 Graph" r:id="rId3" imgW="4533927" imgH="3305067" progId="SigmaPlotGraphicObject.11">
                  <p:embed/>
                </p:oleObj>
              </mc:Choice>
              <mc:Fallback>
                <p:oleObj name="SPW 12.0 Graph" r:id="rId3" imgW="4533927" imgH="3305067" progId="SigmaPlotGraphicObject.11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77660"/>
                        <a:ext cx="6534654" cy="4763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1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Variability of CH</a:t>
            </a:r>
            <a:r>
              <a:rPr lang="en-US" altLang="zh-TW" baseline="-25000" dirty="0"/>
              <a:t>4</a:t>
            </a:r>
            <a:r>
              <a:rPr lang="en-US" altLang="zh-TW" dirty="0"/>
              <a:t> within an hour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15</a:t>
            </a:fld>
            <a:endParaRPr lang="zh-TW" altLang="en-US"/>
          </a:p>
        </p:txBody>
      </p:sp>
      <p:graphicFrame>
        <p:nvGraphicFramePr>
          <p:cNvPr id="6" name="內容版面配置區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194952"/>
              </p:ext>
            </p:extLst>
          </p:nvPr>
        </p:nvGraphicFramePr>
        <p:xfrm>
          <a:off x="1259632" y="1964010"/>
          <a:ext cx="6512076" cy="4777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SPW 12.0 Graph" r:id="rId3" imgW="4505313" imgH="3305067" progId="SigmaPlotGraphicObject.11">
                  <p:embed/>
                </p:oleObj>
              </mc:Choice>
              <mc:Fallback>
                <p:oleObj name="SPW 12.0 Graph" r:id="rId3" imgW="4505313" imgH="3305067" progId="SigmaPlotGraphicObject.11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964010"/>
                        <a:ext cx="6512076" cy="4777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5600" dirty="0"/>
              <a:t>Diurnal </a:t>
            </a:r>
            <a:r>
              <a:rPr lang="en-US" altLang="zh-TW" sz="5600" dirty="0" smtClean="0"/>
              <a:t>cycle</a:t>
            </a:r>
            <a:endParaRPr lang="zh-TW" altLang="en-US" sz="5600" dirty="0"/>
          </a:p>
        </p:txBody>
      </p:sp>
      <p:graphicFrame>
        <p:nvGraphicFramePr>
          <p:cNvPr id="6" name="內容版面配置區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196568"/>
              </p:ext>
            </p:extLst>
          </p:nvPr>
        </p:nvGraphicFramePr>
        <p:xfrm>
          <a:off x="1187624" y="1984213"/>
          <a:ext cx="6768752" cy="4757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SPW 12.0 Graph" r:id="rId3" imgW="4743392" imgH="3333660" progId="SigmaPlotGraphicObject.11">
                  <p:embed/>
                </p:oleObj>
              </mc:Choice>
              <mc:Fallback>
                <p:oleObj name="SPW 12.0 Graph" r:id="rId3" imgW="4743392" imgH="3333660" progId="SigmaPlotGraphicObject.11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84213"/>
                        <a:ext cx="6768752" cy="4757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3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Diurnal spectrum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8592030"/>
              </p:ext>
            </p:extLst>
          </p:nvPr>
        </p:nvGraphicFramePr>
        <p:xfrm>
          <a:off x="35496" y="2179550"/>
          <a:ext cx="4536504" cy="412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SPW 12.0 Graph" r:id="rId3" imgW="4667295" imgH="4248099" progId="SigmaPlotGraphicObject.11">
                  <p:embed/>
                </p:oleObj>
              </mc:Choice>
              <mc:Fallback>
                <p:oleObj name="SPW 12.0 Graph" r:id="rId3" imgW="4667295" imgH="4248099" progId="SigmaPlotGraphicObject.11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2179550"/>
                        <a:ext cx="4536504" cy="4129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內容版面配置區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2257517"/>
              </p:ext>
            </p:extLst>
          </p:nvPr>
        </p:nvGraphicFramePr>
        <p:xfrm>
          <a:off x="4648063" y="2163760"/>
          <a:ext cx="4388433" cy="405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SPW 12.0 Graph" r:id="rId5" imgW="4514831" imgH="4171873" progId="SigmaPlotGraphicObject.11">
                  <p:embed/>
                </p:oleObj>
              </mc:Choice>
              <mc:Fallback>
                <p:oleObj name="SPW 12.0 Graph" r:id="rId5" imgW="4514831" imgH="4171873" progId="SigmaPlotGraphicObject.11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063" y="2163760"/>
                        <a:ext cx="4388433" cy="4055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向下箭號 2"/>
          <p:cNvSpPr/>
          <p:nvPr/>
        </p:nvSpPr>
        <p:spPr>
          <a:xfrm>
            <a:off x="5976156" y="1988840"/>
            <a:ext cx="10801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下箭號 9"/>
          <p:cNvSpPr/>
          <p:nvPr/>
        </p:nvSpPr>
        <p:spPr>
          <a:xfrm>
            <a:off x="7632340" y="1988840"/>
            <a:ext cx="108012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Background of </a:t>
            </a:r>
            <a:r>
              <a:rPr lang="en-US" altLang="zh-TW" sz="2800" dirty="0" err="1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Lulin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Station (LABS)</a:t>
            </a:r>
          </a:p>
          <a:p>
            <a:endParaRPr lang="en-US" altLang="zh-TW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800" dirty="0" smtClean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Temporal variations 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CO</a:t>
            </a:r>
            <a:r>
              <a:rPr lang="en-US" altLang="zh-TW" sz="2800" baseline="-250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CH</a:t>
            </a:r>
            <a:r>
              <a:rPr lang="en-US" altLang="zh-TW" sz="2800" baseline="-250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  <a:p>
            <a:endParaRPr lang="en-US" altLang="zh-TW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Trending the data by EEMD analysis</a:t>
            </a:r>
            <a:endParaRPr lang="zh-TW" alt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65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>
                <a:ea typeface="Cambria Math" panose="02040503050406030204" pitchFamily="18" charset="0"/>
              </a:rPr>
              <a:t>Ensemble Empirical Mode Decomposition (EEMD)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Hilbert-Huang Transform (HHT)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 Raw continuous data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Decompose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(instantaneous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frequency data)</a:t>
            </a:r>
          </a:p>
          <a:p>
            <a:pPr lvl="2"/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intrinsic mode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functions (IMF)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 Combine the IMFs needed (C7~C12)</a:t>
            </a:r>
          </a:p>
          <a:p>
            <a:pPr lvl="1"/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Strength: 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Works well for </a:t>
            </a:r>
            <a:r>
              <a:rPr lang="en-US" altLang="zh-TW" dirty="0" smtClean="0">
                <a:solidFill>
                  <a:srgbClr val="FF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non-stationary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non-linear time-serious data.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2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Background of </a:t>
            </a:r>
            <a:r>
              <a:rPr lang="en-US" altLang="zh-TW" sz="28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Lulin</a:t>
            </a:r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Station (LABS)</a:t>
            </a:r>
            <a:endParaRPr lang="en-US" altLang="zh-TW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Temporal variations of 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en-US" altLang="zh-TW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and CH</a:t>
            </a:r>
            <a:r>
              <a:rPr lang="en-US" altLang="zh-TW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  <a:p>
            <a:endParaRPr lang="en-US" altLang="zh-TW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Trending the data by EEMD analysis</a:t>
            </a:r>
            <a:endParaRPr lang="zh-TW" alt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0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7" b="6844"/>
          <a:stretch/>
        </p:blipFill>
        <p:spPr bwMode="auto">
          <a:xfrm>
            <a:off x="323528" y="1866549"/>
            <a:ext cx="4038600" cy="132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6" b="15281"/>
          <a:stretch/>
        </p:blipFill>
        <p:spPr bwMode="auto">
          <a:xfrm>
            <a:off x="317376" y="3253399"/>
            <a:ext cx="4038600" cy="131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6" b="14754"/>
          <a:stretch/>
        </p:blipFill>
        <p:spPr bwMode="auto">
          <a:xfrm>
            <a:off x="323758" y="4709444"/>
            <a:ext cx="4038600" cy="132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7" b="7371"/>
          <a:stretch/>
        </p:blipFill>
        <p:spPr bwMode="auto">
          <a:xfrm>
            <a:off x="4324153" y="1871871"/>
            <a:ext cx="4038600" cy="131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9" b="15281"/>
          <a:stretch/>
        </p:blipFill>
        <p:spPr bwMode="auto">
          <a:xfrm>
            <a:off x="4333683" y="3242765"/>
            <a:ext cx="4038600" cy="13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2" b="6803"/>
          <a:stretch/>
        </p:blipFill>
        <p:spPr bwMode="auto">
          <a:xfrm>
            <a:off x="4349824" y="4698405"/>
            <a:ext cx="4038600" cy="135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Components of flask CO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489765" y="251820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C1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494354" y="393750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C2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510384" y="537397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C3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584777" y="253108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C4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584777" y="39556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C5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85634" y="539414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C6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Components of flask CO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8" b="16992"/>
          <a:stretch/>
        </p:blipFill>
        <p:spPr bwMode="auto">
          <a:xfrm>
            <a:off x="4349824" y="1860145"/>
            <a:ext cx="4038600" cy="131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4" b="22669"/>
          <a:stretch/>
        </p:blipFill>
        <p:spPr bwMode="auto">
          <a:xfrm>
            <a:off x="317376" y="3267357"/>
            <a:ext cx="4038600" cy="130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5" b="16641"/>
          <a:stretch/>
        </p:blipFill>
        <p:spPr bwMode="auto">
          <a:xfrm>
            <a:off x="317376" y="1844824"/>
            <a:ext cx="4038600" cy="133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3489765" y="251820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C7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494354" y="393750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C8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3" b="17811"/>
          <a:stretch/>
        </p:blipFill>
        <p:spPr bwMode="auto">
          <a:xfrm>
            <a:off x="317376" y="4735963"/>
            <a:ext cx="4038600" cy="127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3510384" y="537397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C9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442683" y="253108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C10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 b="20264"/>
          <a:stretch/>
        </p:blipFill>
        <p:spPr bwMode="auto">
          <a:xfrm>
            <a:off x="4355976" y="3267357"/>
            <a:ext cx="4038600" cy="1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7442683" y="39556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C11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pic>
        <p:nvPicPr>
          <p:cNvPr id="18438" name="Picture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18111" r="-163" b="20907"/>
          <a:stretch/>
        </p:blipFill>
        <p:spPr bwMode="auto">
          <a:xfrm>
            <a:off x="4349824" y="4715852"/>
            <a:ext cx="4038600" cy="13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7443540" y="5394145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C12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 components (C8-C12)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935163"/>
            <a:ext cx="6793622" cy="466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8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 components (C7-C12)</a:t>
            </a:r>
            <a:endParaRPr lang="zh-TW" altLang="en-US" dirty="0"/>
          </a:p>
        </p:txBody>
      </p:sp>
      <p:pic>
        <p:nvPicPr>
          <p:cNvPr id="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1" y="1935163"/>
            <a:ext cx="6793622" cy="466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1"/>
          <a:stretch/>
        </p:blipFill>
        <p:spPr bwMode="auto">
          <a:xfrm>
            <a:off x="4355976" y="4732913"/>
            <a:ext cx="4038600" cy="169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7" b="17395"/>
          <a:stretch/>
        </p:blipFill>
        <p:spPr bwMode="auto">
          <a:xfrm>
            <a:off x="4340646" y="3297470"/>
            <a:ext cx="4038600" cy="13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7" b="17821"/>
          <a:stretch/>
        </p:blipFill>
        <p:spPr bwMode="auto">
          <a:xfrm>
            <a:off x="4323234" y="1860982"/>
            <a:ext cx="4038600" cy="13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3" b="28465"/>
          <a:stretch/>
        </p:blipFill>
        <p:spPr bwMode="auto">
          <a:xfrm>
            <a:off x="317376" y="4716754"/>
            <a:ext cx="4038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b="22930"/>
          <a:stretch/>
        </p:blipFill>
        <p:spPr bwMode="auto">
          <a:xfrm>
            <a:off x="317376" y="3267357"/>
            <a:ext cx="403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3" b="17820"/>
          <a:stretch/>
        </p:blipFill>
        <p:spPr bwMode="auto">
          <a:xfrm>
            <a:off x="317376" y="1865738"/>
            <a:ext cx="4038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Components of flask CH</a:t>
            </a:r>
            <a:r>
              <a:rPr lang="en-US" altLang="zh-TW" baseline="-25000" dirty="0"/>
              <a:t>4</a:t>
            </a:r>
            <a:r>
              <a:rPr lang="en-US" altLang="zh-TW" dirty="0" smtClean="0"/>
              <a:t>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3489765" y="2518201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C7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494354" y="3937506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C8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510384" y="537397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C9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456537" y="2531084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C10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456537" y="39556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C11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457394" y="5394145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C12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 components </a:t>
            </a:r>
            <a:r>
              <a:rPr lang="en-US" altLang="zh-TW" dirty="0" smtClean="0"/>
              <a:t>of CH</a:t>
            </a:r>
            <a:r>
              <a:rPr lang="en-US" altLang="zh-TW" baseline="-25000" dirty="0" smtClean="0"/>
              <a:t>4</a:t>
            </a:r>
            <a:endParaRPr lang="zh-TW" altLang="en-US" baseline="-25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00068"/>
            <a:ext cx="6793622" cy="466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0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CH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mole fractions are measured at LABS. </a:t>
            </a:r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Enhanced CO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CH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levels were found in spring. 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EEMD analysis was employed for investigating the variation patterns and trends of the flask CO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CH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data at LABS. </a:t>
            </a:r>
          </a:p>
          <a:p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altLang="zh-TW" sz="2000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0070C0"/>
                </a:solidFill>
                <a:latin typeface="Cambria Math" panose="02040503050406030204" pitchFamily="18" charset="0"/>
              </a:rPr>
              <a:t>Contact: cfouyang@cc.ncu.edu.tw</a:t>
            </a:r>
            <a:endParaRPr lang="zh-TW" altLang="en-US" sz="2000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  <p:pic>
        <p:nvPicPr>
          <p:cNvPr id="4" name="Picture 2" descr="C:\Users\Highwind\AppData\Local\Microsoft\Windows\Temporary Internet Files\Content.IE5\46O6F30L\MC9004160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37960"/>
            <a:ext cx="2232248" cy="183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7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TW" sz="4000" dirty="0" err="1" smtClean="0"/>
              <a:t>Lulin</a:t>
            </a:r>
            <a:r>
              <a:rPr lang="en-US" altLang="zh-TW" sz="4000" dirty="0" smtClean="0"/>
              <a:t> Atmospheric Background Station</a:t>
            </a:r>
            <a:br>
              <a:rPr lang="en-US" altLang="zh-TW" sz="4000" dirty="0" smtClean="0"/>
            </a:br>
            <a:r>
              <a:rPr lang="en-US" altLang="zh-TW" sz="2800" dirty="0" smtClean="0"/>
              <a:t>(LABS, 23.47°N</a:t>
            </a:r>
            <a:r>
              <a:rPr lang="en-US" altLang="zh-TW" sz="2800" dirty="0"/>
              <a:t>, 120.87°E</a:t>
            </a:r>
            <a:r>
              <a:rPr lang="en-US" altLang="zh-TW" sz="2800" dirty="0" smtClean="0"/>
              <a:t>, 2862 m </a:t>
            </a:r>
            <a:r>
              <a:rPr lang="en-US" altLang="zh-TW" sz="2800" dirty="0" err="1" smtClean="0"/>
              <a:t>a.s.l</a:t>
            </a:r>
            <a:r>
              <a:rPr lang="en-US" altLang="zh-TW" sz="2800" dirty="0" smtClean="0"/>
              <a:t>.)</a:t>
            </a:r>
            <a:endParaRPr lang="zh-TW" altLang="en-US" sz="40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494357" y="2209264"/>
            <a:ext cx="5517803" cy="4316080"/>
            <a:chOff x="885597" y="2259786"/>
            <a:chExt cx="5517803" cy="4316080"/>
          </a:xfrm>
        </p:grpSpPr>
        <p:pic>
          <p:nvPicPr>
            <p:cNvPr id="5" name="Picture 10" descr="http://upload.wikimedia.org/wikipedia/commons/e/e0/Template_east_asia_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597" y="2259786"/>
              <a:ext cx="5517803" cy="4245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2473779" y="4078675"/>
              <a:ext cx="957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</a:rPr>
                <a:t>Taiwan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597550" y="3594502"/>
              <a:ext cx="7120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China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050215" y="3331731"/>
              <a:ext cx="676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Japan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473779" y="3429000"/>
              <a:ext cx="6965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Korea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934887" y="4627875"/>
              <a:ext cx="1232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Philippines 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866705" y="5445224"/>
              <a:ext cx="1059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Indonesia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71600" y="2304991"/>
              <a:ext cx="7507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Russia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364088" y="4365104"/>
              <a:ext cx="8007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Hawaii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535368" y="2852936"/>
              <a:ext cx="1020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Mongolia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2483768" y="6237312"/>
              <a:ext cx="9790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Australia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046291" y="4458598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>
                  <a:solidFill>
                    <a:srgbClr val="00B0F0"/>
                  </a:solidFill>
                </a:rPr>
                <a:t>Thailand</a:t>
              </a:r>
              <a:endParaRPr lang="zh-TW" altLang="en-US" sz="16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23" name="Picture 2" descr="圖片6 拷貝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81" y="1988839"/>
            <a:ext cx="1920215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等腰三角形 23"/>
          <p:cNvSpPr/>
          <p:nvPr/>
        </p:nvSpPr>
        <p:spPr>
          <a:xfrm>
            <a:off x="7479629" y="3717032"/>
            <a:ext cx="216024" cy="136816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4084356" y="5674022"/>
            <a:ext cx="3944028" cy="92333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 Biomass burning from the SE Asia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Oceanic influences from the Pacific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 Asian continental outflow from EA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660232" y="2053501"/>
            <a:ext cx="75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</a:rPr>
              <a:t>LABS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cxnSp>
        <p:nvCxnSpPr>
          <p:cNvPr id="31" name="直線單箭頭接點 30"/>
          <p:cNvCxnSpPr>
            <a:stCxn id="29" idx="2"/>
            <a:endCxn id="24" idx="1"/>
          </p:cNvCxnSpPr>
          <p:nvPr/>
        </p:nvCxnSpPr>
        <p:spPr>
          <a:xfrm>
            <a:off x="7035848" y="2422833"/>
            <a:ext cx="497787" cy="1362607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投影片編號版面配置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4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5616624" cy="490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7504" y="4869160"/>
            <a:ext cx="256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Ou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-Yang et al.,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AE, 2012.</a:t>
            </a:r>
            <a:endParaRPr lang="zh-TW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03664"/>
            <a:ext cx="5040560" cy="3737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403648" y="6372036"/>
            <a:ext cx="256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Ou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-Yang et al.,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AE, 2014.</a:t>
            </a:r>
            <a:endParaRPr lang="zh-TW" alt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等腰三角形 13"/>
          <p:cNvSpPr/>
          <p:nvPr/>
        </p:nvSpPr>
        <p:spPr>
          <a:xfrm>
            <a:off x="3275856" y="2572104"/>
            <a:ext cx="288032" cy="136816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5508104" y="3284984"/>
            <a:ext cx="216024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5876528" y="4077072"/>
            <a:ext cx="216024" cy="43204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73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b="1" dirty="0">
                <a:latin typeface="Cambria Math" panose="02040503050406030204" pitchFamily="18" charset="0"/>
                <a:ea typeface="Cambria Math" panose="02040503050406030204" pitchFamily="18" charset="0"/>
              </a:rPr>
              <a:t>Flask air sampling (NOAA/GMD)</a:t>
            </a:r>
            <a:endParaRPr lang="zh-TW" altLang="en-US" b="1" dirty="0">
              <a:latin typeface="Cambria Math" panose="02040503050406030204" pitchFamily="18" charset="0"/>
            </a:endParaRP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Started on 1</a:t>
            </a:r>
            <a:r>
              <a:rPr lang="en-US" altLang="zh-TW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Aug, 2006.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Two flasks of air sampled per week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422 good pairs of CO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data</a:t>
            </a:r>
          </a:p>
          <a:p>
            <a:pPr marL="393192" lvl="1" indent="0">
              <a:buNone/>
            </a:pPr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In-situ measurement (NCU)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Started on 1</a:t>
            </a:r>
            <a:r>
              <a:rPr lang="en-US" altLang="zh-TW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Mar, 2011. </a:t>
            </a:r>
          </a:p>
          <a:p>
            <a:pPr lvl="1"/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Picarro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G1301 (CO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and CH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1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Working standards calibrated with tertiary standards made by NOAA/GMD</a:t>
            </a:r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I:\GMAC 2013\copied\20100430東沙-允文採樣罐\IMG_02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56176" y="2186862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9420" r="9336" b="19446"/>
          <a:stretch/>
        </p:blipFill>
        <p:spPr bwMode="auto">
          <a:xfrm>
            <a:off x="0" y="641444"/>
            <a:ext cx="9144000" cy="55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9" name="Picture 5" descr="PICT03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69012"/>
            <a:ext cx="2520280" cy="376337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/>
          <p:nvPr/>
        </p:nvSpPr>
        <p:spPr>
          <a:xfrm>
            <a:off x="2123728" y="1988840"/>
            <a:ext cx="1728192" cy="172819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93327" y="1340768"/>
            <a:ext cx="4988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>
                <a:solidFill>
                  <a:srgbClr val="FFFF00"/>
                </a:solidFill>
                <a:latin typeface="+mj-lt"/>
              </a:rPr>
              <a:t>Lulin</a:t>
            </a:r>
            <a:r>
              <a:rPr lang="en-US" altLang="zh-TW" sz="2000" b="1" dirty="0">
                <a:solidFill>
                  <a:srgbClr val="FFFF00"/>
                </a:solidFill>
                <a:latin typeface="+mj-lt"/>
              </a:rPr>
              <a:t> Atmospheric Background Station (LABS</a:t>
            </a:r>
            <a:r>
              <a:rPr lang="en-US" altLang="zh-TW" sz="2000" b="1" dirty="0" smtClean="0">
                <a:solidFill>
                  <a:srgbClr val="FFFF00"/>
                </a:solidFill>
                <a:latin typeface="+mj-lt"/>
              </a:rPr>
              <a:t>)</a:t>
            </a:r>
            <a:endParaRPr lang="zh-TW" altLang="en-US" sz="20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30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Background of </a:t>
            </a:r>
            <a:r>
              <a:rPr lang="en-US" altLang="zh-TW" sz="2800" dirty="0" err="1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Lulin</a:t>
            </a:r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Station (LABS)</a:t>
            </a:r>
          </a:p>
          <a:p>
            <a:endParaRPr lang="en-US" altLang="zh-TW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Temporal variations 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of CO</a:t>
            </a:r>
            <a:r>
              <a:rPr lang="en-US" altLang="zh-TW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and CH</a:t>
            </a:r>
            <a:r>
              <a:rPr lang="en-US" altLang="zh-TW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  <a:p>
            <a:endParaRPr lang="en-US" altLang="zh-TW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Trending the data by EEMD analysis</a:t>
            </a:r>
            <a:endParaRPr lang="zh-TW" altLang="en-US" sz="2800" dirty="0">
              <a:solidFill>
                <a:schemeClr val="bg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46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9907690"/>
              </p:ext>
            </p:extLst>
          </p:nvPr>
        </p:nvGraphicFramePr>
        <p:xfrm>
          <a:off x="1547664" y="1968016"/>
          <a:ext cx="6048672" cy="477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SPW 12.0 Graph" r:id="rId3" imgW="4219617" imgH="3333660" progId="SigmaPlotGraphicObject.11">
                  <p:embed/>
                </p:oleObj>
              </mc:Choice>
              <mc:Fallback>
                <p:oleObj name="SPW 12.0 Graph" r:id="rId3" imgW="4219617" imgH="3333660" progId="SigmaPlotGraphicObject.11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68016"/>
                        <a:ext cx="6048672" cy="4778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</a:t>
            </a:r>
            <a:r>
              <a:rPr lang="en-US" altLang="zh-TW" baseline="-25000" dirty="0"/>
              <a:t>2</a:t>
            </a:r>
            <a:r>
              <a:rPr lang="en-US" altLang="zh-TW" dirty="0"/>
              <a:t> </a:t>
            </a:r>
            <a:r>
              <a:rPr lang="en-US" altLang="zh-TW" dirty="0" smtClean="0"/>
              <a:t>at LABS</a:t>
            </a:r>
            <a:endParaRPr lang="zh-TW" altLang="en-US" dirty="0"/>
          </a:p>
        </p:txBody>
      </p:sp>
      <p:sp>
        <p:nvSpPr>
          <p:cNvPr id="3" name="向下箭號 2"/>
          <p:cNvSpPr/>
          <p:nvPr/>
        </p:nvSpPr>
        <p:spPr>
          <a:xfrm>
            <a:off x="6084168" y="2852936"/>
            <a:ext cx="14401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39952" y="908720"/>
            <a:ext cx="2228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Mean CO</a:t>
            </a:r>
            <a:r>
              <a:rPr lang="en-US" altLang="zh-TW" sz="2000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in 2013</a:t>
            </a:r>
          </a:p>
          <a:p>
            <a:r>
              <a:rPr lang="en-US" altLang="zh-TW" sz="20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Flasks : 397.8 ppm</a:t>
            </a:r>
          </a:p>
          <a:p>
            <a:r>
              <a:rPr lang="en-US" altLang="zh-TW" sz="2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In-situ: 397.4 </a:t>
            </a:r>
            <a:r>
              <a:rPr lang="en-US" altLang="zh-TW" sz="2000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ppm</a:t>
            </a:r>
            <a:endParaRPr lang="en-US" altLang="zh-TW" sz="20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88224" y="908720"/>
            <a:ext cx="2577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Mean growth rate: </a:t>
            </a:r>
          </a:p>
          <a:p>
            <a:r>
              <a:rPr lang="en-US" altLang="zh-TW" sz="2000" dirty="0" smtClean="0">
                <a:solidFill>
                  <a:srgbClr val="FF00FF"/>
                </a:solidFill>
                <a:latin typeface="Cambria Math" panose="02040503050406030204" pitchFamily="18" charset="0"/>
              </a:rPr>
              <a:t>Flasks: +2.5 ppm yr</a:t>
            </a:r>
            <a:r>
              <a:rPr lang="en-US" altLang="zh-TW" sz="2000" baseline="30000" dirty="0" smtClean="0">
                <a:solidFill>
                  <a:srgbClr val="FF00FF"/>
                </a:solidFill>
                <a:latin typeface="Cambria Math" panose="02040503050406030204" pitchFamily="18" charset="0"/>
              </a:rPr>
              <a:t>-1</a:t>
            </a:r>
            <a:r>
              <a:rPr lang="en-US" altLang="zh-TW" sz="2000" dirty="0" smtClean="0">
                <a:solidFill>
                  <a:srgbClr val="FF00FF"/>
                </a:solidFill>
                <a:latin typeface="Cambria Math" panose="02040503050406030204" pitchFamily="18" charset="0"/>
              </a:rPr>
              <a:t> </a:t>
            </a:r>
            <a:endParaRPr lang="zh-TW" altLang="en-US" sz="2000" dirty="0">
              <a:solidFill>
                <a:srgbClr val="FF00FF"/>
              </a:solidFill>
              <a:latin typeface="Cambria Math" panose="02040503050406030204" pitchFamily="18" charset="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1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Sampling Time</a:t>
            </a:r>
            <a:endParaRPr lang="zh-TW" altLang="en-US" dirty="0"/>
          </a:p>
        </p:txBody>
      </p:sp>
      <p:graphicFrame>
        <p:nvGraphicFramePr>
          <p:cNvPr id="14" name="內容版面配置區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043667"/>
              </p:ext>
            </p:extLst>
          </p:nvPr>
        </p:nvGraphicFramePr>
        <p:xfrm>
          <a:off x="1835696" y="1985716"/>
          <a:ext cx="6048672" cy="473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SPW 12.0 Graph" r:id="rId3" imgW="4181568" imgH="3276626" progId="SigmaPlotGraphicObject.11">
                  <p:embed/>
                </p:oleObj>
              </mc:Choice>
              <mc:Fallback>
                <p:oleObj name="SPW 12.0 Graph" r:id="rId3" imgW="4181568" imgH="3276626" progId="SigmaPlotGraphicObject.11">
                  <p:embed/>
                  <p:pic>
                    <p:nvPicPr>
                      <p:cNvPr id="0" name="物件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985716"/>
                        <a:ext cx="6048672" cy="4739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向下箭號 14"/>
          <p:cNvSpPr/>
          <p:nvPr/>
        </p:nvSpPr>
        <p:spPr>
          <a:xfrm>
            <a:off x="6084168" y="2852936"/>
            <a:ext cx="14401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F20C9-36D3-4F1B-A33A-A7B24C285E5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9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1965</TotalTime>
  <Words>528</Words>
  <Application>Microsoft Office PowerPoint</Application>
  <PresentationFormat>화면 슬라이드 쇼(4:3)</PresentationFormat>
  <Paragraphs>153</Paragraphs>
  <Slides>26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8" baseType="lpstr">
      <vt:lpstr>流線</vt:lpstr>
      <vt:lpstr>SPW 12.0 Graph</vt:lpstr>
      <vt:lpstr>Characteristics and EEMD analysis of CO2 and CH4 at Lulin Atmospheric Background Station (LABS), Taiwan.</vt:lpstr>
      <vt:lpstr>Outline </vt:lpstr>
      <vt:lpstr>Lulin Atmospheric Background Station (LABS, 23.47°N, 120.87°E, 2862 m a.s.l.)</vt:lpstr>
      <vt:lpstr>PowerPoint 프레젠테이션</vt:lpstr>
      <vt:lpstr>Experimental</vt:lpstr>
      <vt:lpstr>PowerPoint 프레젠테이션</vt:lpstr>
      <vt:lpstr>Outline </vt:lpstr>
      <vt:lpstr>CO2 at LABS</vt:lpstr>
      <vt:lpstr>Sampling Time</vt:lpstr>
      <vt:lpstr>δ13C of CO2</vt:lpstr>
      <vt:lpstr>CH4 at LABS</vt:lpstr>
      <vt:lpstr>Inter-comparison</vt:lpstr>
      <vt:lpstr>Seasonal cycle of CO2 and CH4</vt:lpstr>
      <vt:lpstr>Variability of CO2 within an hour</vt:lpstr>
      <vt:lpstr>Variability of CH4 within an hour</vt:lpstr>
      <vt:lpstr> Diurnal cycle</vt:lpstr>
      <vt:lpstr>Diurnal spectrum</vt:lpstr>
      <vt:lpstr>Outline </vt:lpstr>
      <vt:lpstr>Ensemble Empirical Mode Decomposition (EEMD)</vt:lpstr>
      <vt:lpstr>Components of flask CO2 data</vt:lpstr>
      <vt:lpstr>Components of flask CO2 data</vt:lpstr>
      <vt:lpstr>5 components (C8-C12)</vt:lpstr>
      <vt:lpstr>6 components (C7-C12)</vt:lpstr>
      <vt:lpstr>Components of flask CH4 data</vt:lpstr>
      <vt:lpstr>6 components of CH4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and EEMD analysis of CO2 and CH4 at Lulin Atmospheric Background Station (LABS), Taiwan.</dc:title>
  <dc:creator>Highwind</dc:creator>
  <cp:lastModifiedBy>lsg</cp:lastModifiedBy>
  <cp:revision>86</cp:revision>
  <dcterms:created xsi:type="dcterms:W3CDTF">2014-08-05T06:27:22Z</dcterms:created>
  <dcterms:modified xsi:type="dcterms:W3CDTF">2014-11-25T01:26:19Z</dcterms:modified>
</cp:coreProperties>
</file>